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1293" r:id="rId2"/>
    <p:sldId id="408" r:id="rId3"/>
    <p:sldId id="1294" r:id="rId4"/>
    <p:sldId id="337" r:id="rId5"/>
    <p:sldId id="1295" r:id="rId6"/>
    <p:sldId id="346" r:id="rId7"/>
    <p:sldId id="342" r:id="rId8"/>
    <p:sldId id="341" r:id="rId9"/>
    <p:sldId id="343" r:id="rId10"/>
    <p:sldId id="345" r:id="rId11"/>
    <p:sldId id="256" r:id="rId12"/>
    <p:sldId id="259" r:id="rId13"/>
    <p:sldId id="266" r:id="rId14"/>
    <p:sldId id="273" r:id="rId15"/>
    <p:sldId id="260" r:id="rId16"/>
    <p:sldId id="286" r:id="rId17"/>
    <p:sldId id="278" r:id="rId18"/>
    <p:sldId id="283" r:id="rId19"/>
    <p:sldId id="284" r:id="rId20"/>
    <p:sldId id="285" r:id="rId21"/>
    <p:sldId id="1300" r:id="rId22"/>
    <p:sldId id="262" r:id="rId23"/>
    <p:sldId id="258" r:id="rId24"/>
    <p:sldId id="261" r:id="rId25"/>
    <p:sldId id="267" r:id="rId26"/>
    <p:sldId id="272" r:id="rId27"/>
    <p:sldId id="263" r:id="rId28"/>
    <p:sldId id="277" r:id="rId29"/>
    <p:sldId id="1298" r:id="rId30"/>
    <p:sldId id="1299" r:id="rId31"/>
    <p:sldId id="281" r:id="rId32"/>
    <p:sldId id="1301" r:id="rId33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346"/>
    <p:restoredTop sz="94665"/>
  </p:normalViewPr>
  <p:slideViewPr>
    <p:cSldViewPr>
      <p:cViewPr varScale="1">
        <p:scale>
          <a:sx n="82" d="100"/>
          <a:sy n="82" d="100"/>
        </p:scale>
        <p:origin x="36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2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012630-1FDD-454B-9DD6-10C734E3C6C2}" type="doc">
      <dgm:prSet loTypeId="urn:microsoft.com/office/officeart/2005/8/layout/cycle6" loCatId="cycle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s-AR"/>
        </a:p>
      </dgm:t>
    </dgm:pt>
    <dgm:pt modelId="{4FA47DA9-E23C-4140-9F2A-A5E38DC1E8F4}">
      <dgm:prSet phldrT="[Text]"/>
      <dgm:spPr/>
      <dgm:t>
        <a:bodyPr/>
        <a:lstStyle/>
        <a:p>
          <a:r>
            <a:rPr lang="es-ES_tradnl" noProof="0" dirty="0"/>
            <a:t>Alcance</a:t>
          </a:r>
        </a:p>
      </dgm:t>
    </dgm:pt>
    <dgm:pt modelId="{76993146-DB03-4503-B602-5E9690EED135}" type="parTrans" cxnId="{7F95C86A-9471-4575-B3C6-D6484D0BD3F4}">
      <dgm:prSet/>
      <dgm:spPr/>
      <dgm:t>
        <a:bodyPr/>
        <a:lstStyle/>
        <a:p>
          <a:endParaRPr lang="es-AR"/>
        </a:p>
      </dgm:t>
    </dgm:pt>
    <dgm:pt modelId="{3EB2FF64-9A25-4CE8-B7C0-242A8EDE5A18}" type="sibTrans" cxnId="{7F95C86A-9471-4575-B3C6-D6484D0BD3F4}">
      <dgm:prSet/>
      <dgm:spPr/>
      <dgm:t>
        <a:bodyPr/>
        <a:lstStyle/>
        <a:p>
          <a:endParaRPr lang="es-AR"/>
        </a:p>
      </dgm:t>
    </dgm:pt>
    <dgm:pt modelId="{2CFE6B36-2319-4B5C-A34D-478E4A141318}">
      <dgm:prSet/>
      <dgm:spPr/>
      <dgm:t>
        <a:bodyPr/>
        <a:lstStyle/>
        <a:p>
          <a:r>
            <a:rPr lang="es-ES_tradnl" noProof="0" dirty="0"/>
            <a:t>Contenidos</a:t>
          </a:r>
        </a:p>
      </dgm:t>
    </dgm:pt>
    <dgm:pt modelId="{AD4C06EC-91B0-425D-912A-8FF69C01E475}" type="parTrans" cxnId="{767B0A36-4931-4C3B-8828-F33BE09503DE}">
      <dgm:prSet/>
      <dgm:spPr/>
      <dgm:t>
        <a:bodyPr/>
        <a:lstStyle/>
        <a:p>
          <a:endParaRPr lang="es-AR"/>
        </a:p>
      </dgm:t>
    </dgm:pt>
    <dgm:pt modelId="{634C053F-70BF-4EDA-9008-5BE106D5545E}" type="sibTrans" cxnId="{767B0A36-4931-4C3B-8828-F33BE09503DE}">
      <dgm:prSet/>
      <dgm:spPr/>
      <dgm:t>
        <a:bodyPr/>
        <a:lstStyle/>
        <a:p>
          <a:endParaRPr lang="es-AR"/>
        </a:p>
      </dgm:t>
    </dgm:pt>
    <dgm:pt modelId="{D8E5A090-AA26-461A-8422-0616AE24BC55}">
      <dgm:prSet/>
      <dgm:spPr/>
      <dgm:t>
        <a:bodyPr/>
        <a:lstStyle/>
        <a:p>
          <a:r>
            <a:rPr lang="es-ES_tradnl" noProof="0" dirty="0"/>
            <a:t>Equidad</a:t>
          </a:r>
        </a:p>
      </dgm:t>
    </dgm:pt>
    <dgm:pt modelId="{BC532A48-0332-4126-8329-1824D1CE81FD}" type="parTrans" cxnId="{8747E4D6-3604-4462-A85A-71F797A0C095}">
      <dgm:prSet/>
      <dgm:spPr/>
      <dgm:t>
        <a:bodyPr/>
        <a:lstStyle/>
        <a:p>
          <a:endParaRPr lang="es-AR"/>
        </a:p>
      </dgm:t>
    </dgm:pt>
    <dgm:pt modelId="{1D7391BD-9F10-4BDB-8370-6C0E7F80FF31}" type="sibTrans" cxnId="{8747E4D6-3604-4462-A85A-71F797A0C095}">
      <dgm:prSet/>
      <dgm:spPr/>
      <dgm:t>
        <a:bodyPr/>
        <a:lstStyle/>
        <a:p>
          <a:endParaRPr lang="es-AR"/>
        </a:p>
      </dgm:t>
    </dgm:pt>
    <dgm:pt modelId="{CE06D30D-FE92-4FDC-83DF-773F17E5E190}">
      <dgm:prSet/>
      <dgm:spPr/>
      <dgm:t>
        <a:bodyPr/>
        <a:lstStyle/>
        <a:p>
          <a:r>
            <a:rPr lang="es-ES_tradnl" noProof="0" dirty="0"/>
            <a:t>Monitoreo de países</a:t>
          </a:r>
        </a:p>
      </dgm:t>
    </dgm:pt>
    <dgm:pt modelId="{57697F61-1368-4589-A20D-24ADB305754F}" type="parTrans" cxnId="{37E97DB4-E114-4340-99F8-4B6067857951}">
      <dgm:prSet/>
      <dgm:spPr/>
      <dgm:t>
        <a:bodyPr/>
        <a:lstStyle/>
        <a:p>
          <a:endParaRPr lang="es-AR"/>
        </a:p>
      </dgm:t>
    </dgm:pt>
    <dgm:pt modelId="{CEAB1CB5-F231-4960-B06C-601EB396029A}" type="sibTrans" cxnId="{37E97DB4-E114-4340-99F8-4B6067857951}">
      <dgm:prSet/>
      <dgm:spPr/>
      <dgm:t>
        <a:bodyPr/>
        <a:lstStyle/>
        <a:p>
          <a:endParaRPr lang="es-AR"/>
        </a:p>
      </dgm:t>
    </dgm:pt>
    <dgm:pt modelId="{714D2C72-1F49-483E-9B6E-7313848DD59D}">
      <dgm:prSet/>
      <dgm:spPr/>
      <dgm:t>
        <a:bodyPr/>
        <a:lstStyle/>
        <a:p>
          <a:r>
            <a:rPr lang="es-ES_tradnl" noProof="0" dirty="0"/>
            <a:t>Monitoreo global y regional</a:t>
          </a:r>
        </a:p>
      </dgm:t>
    </dgm:pt>
    <dgm:pt modelId="{B1AD272B-395E-46C2-B11B-1551B60D0147}" type="parTrans" cxnId="{BCC540B2-D9F4-4059-8788-7EB0F9A3144C}">
      <dgm:prSet/>
      <dgm:spPr/>
      <dgm:t>
        <a:bodyPr/>
        <a:lstStyle/>
        <a:p>
          <a:endParaRPr lang="es-AR"/>
        </a:p>
      </dgm:t>
    </dgm:pt>
    <dgm:pt modelId="{2E7A9ED0-D099-4653-84B9-C8E3171E0A24}" type="sibTrans" cxnId="{BCC540B2-D9F4-4059-8788-7EB0F9A3144C}">
      <dgm:prSet/>
      <dgm:spPr/>
      <dgm:t>
        <a:bodyPr/>
        <a:lstStyle/>
        <a:p>
          <a:endParaRPr lang="es-AR"/>
        </a:p>
      </dgm:t>
    </dgm:pt>
    <dgm:pt modelId="{AE40E253-2B61-4DEC-B351-FE79208C0C62}">
      <dgm:prSet/>
      <dgm:spPr/>
      <dgm:t>
        <a:bodyPr/>
        <a:lstStyle/>
        <a:p>
          <a:r>
            <a:rPr lang="en-US" dirty="0" err="1"/>
            <a:t>Revisión</a:t>
          </a:r>
          <a:endParaRPr lang="es-AR" dirty="0"/>
        </a:p>
      </dgm:t>
    </dgm:pt>
    <dgm:pt modelId="{7E3AE121-45D9-4DE4-B135-110F83F36615}" type="parTrans" cxnId="{A1918161-103A-4D4A-B510-8EDF49F209E8}">
      <dgm:prSet/>
      <dgm:spPr/>
      <dgm:t>
        <a:bodyPr/>
        <a:lstStyle/>
        <a:p>
          <a:endParaRPr lang="es-AR"/>
        </a:p>
      </dgm:t>
    </dgm:pt>
    <dgm:pt modelId="{08AC8C43-DD4D-4428-96B0-75E4997A7E42}" type="sibTrans" cxnId="{A1918161-103A-4D4A-B510-8EDF49F209E8}">
      <dgm:prSet/>
      <dgm:spPr/>
      <dgm:t>
        <a:bodyPr/>
        <a:lstStyle/>
        <a:p>
          <a:endParaRPr lang="es-AR"/>
        </a:p>
      </dgm:t>
    </dgm:pt>
    <dgm:pt modelId="{F3ABC1F3-97F2-C44A-915D-4F7344551FFA}">
      <dgm:prSet/>
      <dgm:spPr/>
      <dgm:t>
        <a:bodyPr/>
        <a:lstStyle/>
        <a:p>
          <a:r>
            <a:rPr lang="es-ES_tradnl" noProof="0" dirty="0"/>
            <a:t>Datos multisectoriales</a:t>
          </a:r>
        </a:p>
      </dgm:t>
    </dgm:pt>
    <dgm:pt modelId="{6569CBB5-0E07-8042-8E5A-FEBEA149C7AB}" type="parTrans" cxnId="{535A14E3-9874-E849-9D04-23AAA59B9C6F}">
      <dgm:prSet/>
      <dgm:spPr/>
      <dgm:t>
        <a:bodyPr/>
        <a:lstStyle/>
        <a:p>
          <a:endParaRPr lang="es-ES_tradnl"/>
        </a:p>
      </dgm:t>
    </dgm:pt>
    <dgm:pt modelId="{384152E3-276E-D14A-8899-7D19426CBBE5}" type="sibTrans" cxnId="{535A14E3-9874-E849-9D04-23AAA59B9C6F}">
      <dgm:prSet/>
      <dgm:spPr/>
      <dgm:t>
        <a:bodyPr/>
        <a:lstStyle/>
        <a:p>
          <a:endParaRPr lang="es-ES_tradnl"/>
        </a:p>
      </dgm:t>
    </dgm:pt>
    <dgm:pt modelId="{6F65AB43-AB07-4744-8856-0CDB473428E4}" type="pres">
      <dgm:prSet presAssocID="{3B012630-1FDD-454B-9DD6-10C734E3C6C2}" presName="cycle" presStyleCnt="0">
        <dgm:presLayoutVars>
          <dgm:dir/>
          <dgm:resizeHandles val="exact"/>
        </dgm:presLayoutVars>
      </dgm:prSet>
      <dgm:spPr/>
    </dgm:pt>
    <dgm:pt modelId="{19EB9B83-6E90-4883-88E9-F0661B998E03}" type="pres">
      <dgm:prSet presAssocID="{4FA47DA9-E23C-4140-9F2A-A5E38DC1E8F4}" presName="node" presStyleLbl="node1" presStyleIdx="0" presStyleCnt="7">
        <dgm:presLayoutVars>
          <dgm:bulletEnabled val="1"/>
        </dgm:presLayoutVars>
      </dgm:prSet>
      <dgm:spPr/>
    </dgm:pt>
    <dgm:pt modelId="{B75F46EE-F2AA-4872-B565-28B892B927A8}" type="pres">
      <dgm:prSet presAssocID="{4FA47DA9-E23C-4140-9F2A-A5E38DC1E8F4}" presName="spNode" presStyleCnt="0"/>
      <dgm:spPr/>
    </dgm:pt>
    <dgm:pt modelId="{124BB809-682C-43C9-8ADD-3AE4338DD7C9}" type="pres">
      <dgm:prSet presAssocID="{3EB2FF64-9A25-4CE8-B7C0-242A8EDE5A18}" presName="sibTrans" presStyleLbl="sibTrans1D1" presStyleIdx="0" presStyleCnt="7"/>
      <dgm:spPr/>
    </dgm:pt>
    <dgm:pt modelId="{DADA6447-BE76-48BB-B8C2-4FD068ECF0E8}" type="pres">
      <dgm:prSet presAssocID="{2CFE6B36-2319-4B5C-A34D-478E4A141318}" presName="node" presStyleLbl="node1" presStyleIdx="1" presStyleCnt="7">
        <dgm:presLayoutVars>
          <dgm:bulletEnabled val="1"/>
        </dgm:presLayoutVars>
      </dgm:prSet>
      <dgm:spPr/>
    </dgm:pt>
    <dgm:pt modelId="{DA481F7F-9EFC-48CF-87F1-0C2B87A50749}" type="pres">
      <dgm:prSet presAssocID="{2CFE6B36-2319-4B5C-A34D-478E4A141318}" presName="spNode" presStyleCnt="0"/>
      <dgm:spPr/>
    </dgm:pt>
    <dgm:pt modelId="{1AE2C2BB-351F-4EE8-AF70-B83B0FC8CC10}" type="pres">
      <dgm:prSet presAssocID="{634C053F-70BF-4EDA-9008-5BE106D5545E}" presName="sibTrans" presStyleLbl="sibTrans1D1" presStyleIdx="1" presStyleCnt="7"/>
      <dgm:spPr/>
    </dgm:pt>
    <dgm:pt modelId="{8AF967B5-723B-46E8-A5D7-4651D25BAFB4}" type="pres">
      <dgm:prSet presAssocID="{D8E5A090-AA26-461A-8422-0616AE24BC55}" presName="node" presStyleLbl="node1" presStyleIdx="2" presStyleCnt="7">
        <dgm:presLayoutVars>
          <dgm:bulletEnabled val="1"/>
        </dgm:presLayoutVars>
      </dgm:prSet>
      <dgm:spPr/>
    </dgm:pt>
    <dgm:pt modelId="{3207AF19-15DC-41F9-9939-6BAC0183343B}" type="pres">
      <dgm:prSet presAssocID="{D8E5A090-AA26-461A-8422-0616AE24BC55}" presName="spNode" presStyleCnt="0"/>
      <dgm:spPr/>
    </dgm:pt>
    <dgm:pt modelId="{E2AA5AD9-09B1-4ECA-A669-5BAFDF546A69}" type="pres">
      <dgm:prSet presAssocID="{1D7391BD-9F10-4BDB-8370-6C0E7F80FF31}" presName="sibTrans" presStyleLbl="sibTrans1D1" presStyleIdx="2" presStyleCnt="7"/>
      <dgm:spPr/>
    </dgm:pt>
    <dgm:pt modelId="{0784DD90-CF0A-C745-87FB-FD83DE07C88D}" type="pres">
      <dgm:prSet presAssocID="{F3ABC1F3-97F2-C44A-915D-4F7344551FFA}" presName="node" presStyleLbl="node1" presStyleIdx="3" presStyleCnt="7">
        <dgm:presLayoutVars>
          <dgm:bulletEnabled val="1"/>
        </dgm:presLayoutVars>
      </dgm:prSet>
      <dgm:spPr/>
    </dgm:pt>
    <dgm:pt modelId="{99E693D4-AB4A-4C47-A311-79049155B730}" type="pres">
      <dgm:prSet presAssocID="{F3ABC1F3-97F2-C44A-915D-4F7344551FFA}" presName="spNode" presStyleCnt="0"/>
      <dgm:spPr/>
    </dgm:pt>
    <dgm:pt modelId="{D07903F2-8F26-0847-9CAB-CF355C7DA36B}" type="pres">
      <dgm:prSet presAssocID="{384152E3-276E-D14A-8899-7D19426CBBE5}" presName="sibTrans" presStyleLbl="sibTrans1D1" presStyleIdx="3" presStyleCnt="7"/>
      <dgm:spPr/>
    </dgm:pt>
    <dgm:pt modelId="{066665F0-9B08-4033-A1B1-AE3EF2C71DBB}" type="pres">
      <dgm:prSet presAssocID="{CE06D30D-FE92-4FDC-83DF-773F17E5E190}" presName="node" presStyleLbl="node1" presStyleIdx="4" presStyleCnt="7">
        <dgm:presLayoutVars>
          <dgm:bulletEnabled val="1"/>
        </dgm:presLayoutVars>
      </dgm:prSet>
      <dgm:spPr/>
    </dgm:pt>
    <dgm:pt modelId="{E9D58AA8-4748-4418-A22E-64DE2A067888}" type="pres">
      <dgm:prSet presAssocID="{CE06D30D-FE92-4FDC-83DF-773F17E5E190}" presName="spNode" presStyleCnt="0"/>
      <dgm:spPr/>
    </dgm:pt>
    <dgm:pt modelId="{B1B221A1-6862-4060-B473-868CB9D9B3BB}" type="pres">
      <dgm:prSet presAssocID="{CEAB1CB5-F231-4960-B06C-601EB396029A}" presName="sibTrans" presStyleLbl="sibTrans1D1" presStyleIdx="4" presStyleCnt="7"/>
      <dgm:spPr/>
    </dgm:pt>
    <dgm:pt modelId="{F24C00A8-D2CE-4C65-B972-136CC02B978E}" type="pres">
      <dgm:prSet presAssocID="{714D2C72-1F49-483E-9B6E-7313848DD59D}" presName="node" presStyleLbl="node1" presStyleIdx="5" presStyleCnt="7">
        <dgm:presLayoutVars>
          <dgm:bulletEnabled val="1"/>
        </dgm:presLayoutVars>
      </dgm:prSet>
      <dgm:spPr/>
    </dgm:pt>
    <dgm:pt modelId="{C5D85468-18E8-4AE5-8EFD-5D67D0CF9A5C}" type="pres">
      <dgm:prSet presAssocID="{714D2C72-1F49-483E-9B6E-7313848DD59D}" presName="spNode" presStyleCnt="0"/>
      <dgm:spPr/>
    </dgm:pt>
    <dgm:pt modelId="{E310C03F-6EE8-41C0-8AB2-D2FE40CC6240}" type="pres">
      <dgm:prSet presAssocID="{2E7A9ED0-D099-4653-84B9-C8E3171E0A24}" presName="sibTrans" presStyleLbl="sibTrans1D1" presStyleIdx="5" presStyleCnt="7"/>
      <dgm:spPr/>
    </dgm:pt>
    <dgm:pt modelId="{4E92A0DF-3F8B-47CC-862E-FB267FDA0A9D}" type="pres">
      <dgm:prSet presAssocID="{AE40E253-2B61-4DEC-B351-FE79208C0C62}" presName="node" presStyleLbl="node1" presStyleIdx="6" presStyleCnt="7">
        <dgm:presLayoutVars>
          <dgm:bulletEnabled val="1"/>
        </dgm:presLayoutVars>
      </dgm:prSet>
      <dgm:spPr/>
    </dgm:pt>
    <dgm:pt modelId="{48A8B80A-9FB3-413E-A666-A0D49D03A50F}" type="pres">
      <dgm:prSet presAssocID="{AE40E253-2B61-4DEC-B351-FE79208C0C62}" presName="spNode" presStyleCnt="0"/>
      <dgm:spPr/>
    </dgm:pt>
    <dgm:pt modelId="{8CC222E1-5CD6-4850-AF6D-73E3ED0C260C}" type="pres">
      <dgm:prSet presAssocID="{08AC8C43-DD4D-4428-96B0-75E4997A7E42}" presName="sibTrans" presStyleLbl="sibTrans1D1" presStyleIdx="6" presStyleCnt="7"/>
      <dgm:spPr/>
    </dgm:pt>
  </dgm:ptLst>
  <dgm:cxnLst>
    <dgm:cxn modelId="{630B270B-89D6-4A20-9505-7D543219E61D}" type="presOf" srcId="{08AC8C43-DD4D-4428-96B0-75E4997A7E42}" destId="{8CC222E1-5CD6-4850-AF6D-73E3ED0C260C}" srcOrd="0" destOrd="0" presId="urn:microsoft.com/office/officeart/2005/8/layout/cycle6"/>
    <dgm:cxn modelId="{77937E13-465F-4186-91FD-85A51217B335}" type="presOf" srcId="{4FA47DA9-E23C-4140-9F2A-A5E38DC1E8F4}" destId="{19EB9B83-6E90-4883-88E9-F0661B998E03}" srcOrd="0" destOrd="0" presId="urn:microsoft.com/office/officeart/2005/8/layout/cycle6"/>
    <dgm:cxn modelId="{56DED516-9C9C-6C42-808B-5F0226B0A9D4}" type="presOf" srcId="{384152E3-276E-D14A-8899-7D19426CBBE5}" destId="{D07903F2-8F26-0847-9CAB-CF355C7DA36B}" srcOrd="0" destOrd="0" presId="urn:microsoft.com/office/officeart/2005/8/layout/cycle6"/>
    <dgm:cxn modelId="{1AA58D1E-16C3-D94E-B6A8-FBBF98969C4A}" type="presOf" srcId="{F3ABC1F3-97F2-C44A-915D-4F7344551FFA}" destId="{0784DD90-CF0A-C745-87FB-FD83DE07C88D}" srcOrd="0" destOrd="0" presId="urn:microsoft.com/office/officeart/2005/8/layout/cycle6"/>
    <dgm:cxn modelId="{BFFBA235-9CA1-4B9F-8B8D-811FEBA3EF14}" type="presOf" srcId="{3EB2FF64-9A25-4CE8-B7C0-242A8EDE5A18}" destId="{124BB809-682C-43C9-8ADD-3AE4338DD7C9}" srcOrd="0" destOrd="0" presId="urn:microsoft.com/office/officeart/2005/8/layout/cycle6"/>
    <dgm:cxn modelId="{767B0A36-4931-4C3B-8828-F33BE09503DE}" srcId="{3B012630-1FDD-454B-9DD6-10C734E3C6C2}" destId="{2CFE6B36-2319-4B5C-A34D-478E4A141318}" srcOrd="1" destOrd="0" parTransId="{AD4C06EC-91B0-425D-912A-8FF69C01E475}" sibTransId="{634C053F-70BF-4EDA-9008-5BE106D5545E}"/>
    <dgm:cxn modelId="{0ABD005C-BA59-4691-A92F-BFD29DED40C7}" type="presOf" srcId="{D8E5A090-AA26-461A-8422-0616AE24BC55}" destId="{8AF967B5-723B-46E8-A5D7-4651D25BAFB4}" srcOrd="0" destOrd="0" presId="urn:microsoft.com/office/officeart/2005/8/layout/cycle6"/>
    <dgm:cxn modelId="{73376D5C-BA06-4133-A9B9-2C885507CDF2}" type="presOf" srcId="{AE40E253-2B61-4DEC-B351-FE79208C0C62}" destId="{4E92A0DF-3F8B-47CC-862E-FB267FDA0A9D}" srcOrd="0" destOrd="0" presId="urn:microsoft.com/office/officeart/2005/8/layout/cycle6"/>
    <dgm:cxn modelId="{C3C0345F-D983-4ECC-B751-B95F46D1B2EC}" type="presOf" srcId="{714D2C72-1F49-483E-9B6E-7313848DD59D}" destId="{F24C00A8-D2CE-4C65-B972-136CC02B978E}" srcOrd="0" destOrd="0" presId="urn:microsoft.com/office/officeart/2005/8/layout/cycle6"/>
    <dgm:cxn modelId="{A1918161-103A-4D4A-B510-8EDF49F209E8}" srcId="{3B012630-1FDD-454B-9DD6-10C734E3C6C2}" destId="{AE40E253-2B61-4DEC-B351-FE79208C0C62}" srcOrd="6" destOrd="0" parTransId="{7E3AE121-45D9-4DE4-B135-110F83F36615}" sibTransId="{08AC8C43-DD4D-4428-96B0-75E4997A7E42}"/>
    <dgm:cxn modelId="{AE4BDE41-7D39-4E1F-A376-3C707EF5EEC9}" type="presOf" srcId="{2E7A9ED0-D099-4653-84B9-C8E3171E0A24}" destId="{E310C03F-6EE8-41C0-8AB2-D2FE40CC6240}" srcOrd="0" destOrd="0" presId="urn:microsoft.com/office/officeart/2005/8/layout/cycle6"/>
    <dgm:cxn modelId="{58BD1D44-B2C9-4B68-B1AA-2F19C8FA61DB}" type="presOf" srcId="{3B012630-1FDD-454B-9DD6-10C734E3C6C2}" destId="{6F65AB43-AB07-4744-8856-0CDB473428E4}" srcOrd="0" destOrd="0" presId="urn:microsoft.com/office/officeart/2005/8/layout/cycle6"/>
    <dgm:cxn modelId="{F0822B45-253E-40B2-BC3D-1F483F09D246}" type="presOf" srcId="{CE06D30D-FE92-4FDC-83DF-773F17E5E190}" destId="{066665F0-9B08-4033-A1B1-AE3EF2C71DBB}" srcOrd="0" destOrd="0" presId="urn:microsoft.com/office/officeart/2005/8/layout/cycle6"/>
    <dgm:cxn modelId="{7F95C86A-9471-4575-B3C6-D6484D0BD3F4}" srcId="{3B012630-1FDD-454B-9DD6-10C734E3C6C2}" destId="{4FA47DA9-E23C-4140-9F2A-A5E38DC1E8F4}" srcOrd="0" destOrd="0" parTransId="{76993146-DB03-4503-B602-5E9690EED135}" sibTransId="{3EB2FF64-9A25-4CE8-B7C0-242A8EDE5A18}"/>
    <dgm:cxn modelId="{31E9C179-2649-423E-A49E-FADE38611835}" type="presOf" srcId="{634C053F-70BF-4EDA-9008-5BE106D5545E}" destId="{1AE2C2BB-351F-4EE8-AF70-B83B0FC8CC10}" srcOrd="0" destOrd="0" presId="urn:microsoft.com/office/officeart/2005/8/layout/cycle6"/>
    <dgm:cxn modelId="{8D345B7E-5271-44D3-8F3E-8C6F3A140F1F}" type="presOf" srcId="{CEAB1CB5-F231-4960-B06C-601EB396029A}" destId="{B1B221A1-6862-4060-B473-868CB9D9B3BB}" srcOrd="0" destOrd="0" presId="urn:microsoft.com/office/officeart/2005/8/layout/cycle6"/>
    <dgm:cxn modelId="{B6C1F6A4-16CC-4952-AC77-2322AE724DD0}" type="presOf" srcId="{1D7391BD-9F10-4BDB-8370-6C0E7F80FF31}" destId="{E2AA5AD9-09B1-4ECA-A669-5BAFDF546A69}" srcOrd="0" destOrd="0" presId="urn:microsoft.com/office/officeart/2005/8/layout/cycle6"/>
    <dgm:cxn modelId="{BCC540B2-D9F4-4059-8788-7EB0F9A3144C}" srcId="{3B012630-1FDD-454B-9DD6-10C734E3C6C2}" destId="{714D2C72-1F49-483E-9B6E-7313848DD59D}" srcOrd="5" destOrd="0" parTransId="{B1AD272B-395E-46C2-B11B-1551B60D0147}" sibTransId="{2E7A9ED0-D099-4653-84B9-C8E3171E0A24}"/>
    <dgm:cxn modelId="{37E97DB4-E114-4340-99F8-4B6067857951}" srcId="{3B012630-1FDD-454B-9DD6-10C734E3C6C2}" destId="{CE06D30D-FE92-4FDC-83DF-773F17E5E190}" srcOrd="4" destOrd="0" parTransId="{57697F61-1368-4589-A20D-24ADB305754F}" sibTransId="{CEAB1CB5-F231-4960-B06C-601EB396029A}"/>
    <dgm:cxn modelId="{80EFF2BA-BF32-4502-B011-C986DCDB6A65}" type="presOf" srcId="{2CFE6B36-2319-4B5C-A34D-478E4A141318}" destId="{DADA6447-BE76-48BB-B8C2-4FD068ECF0E8}" srcOrd="0" destOrd="0" presId="urn:microsoft.com/office/officeart/2005/8/layout/cycle6"/>
    <dgm:cxn modelId="{8747E4D6-3604-4462-A85A-71F797A0C095}" srcId="{3B012630-1FDD-454B-9DD6-10C734E3C6C2}" destId="{D8E5A090-AA26-461A-8422-0616AE24BC55}" srcOrd="2" destOrd="0" parTransId="{BC532A48-0332-4126-8329-1824D1CE81FD}" sibTransId="{1D7391BD-9F10-4BDB-8370-6C0E7F80FF31}"/>
    <dgm:cxn modelId="{535A14E3-9874-E849-9D04-23AAA59B9C6F}" srcId="{3B012630-1FDD-454B-9DD6-10C734E3C6C2}" destId="{F3ABC1F3-97F2-C44A-915D-4F7344551FFA}" srcOrd="3" destOrd="0" parTransId="{6569CBB5-0E07-8042-8E5A-FEBEA149C7AB}" sibTransId="{384152E3-276E-D14A-8899-7D19426CBBE5}"/>
    <dgm:cxn modelId="{B20E26A5-4978-4F53-B548-D94C78413A6B}" type="presParOf" srcId="{6F65AB43-AB07-4744-8856-0CDB473428E4}" destId="{19EB9B83-6E90-4883-88E9-F0661B998E03}" srcOrd="0" destOrd="0" presId="urn:microsoft.com/office/officeart/2005/8/layout/cycle6"/>
    <dgm:cxn modelId="{82AAED24-11C7-498C-B2D5-C420E0C431BD}" type="presParOf" srcId="{6F65AB43-AB07-4744-8856-0CDB473428E4}" destId="{B75F46EE-F2AA-4872-B565-28B892B927A8}" srcOrd="1" destOrd="0" presId="urn:microsoft.com/office/officeart/2005/8/layout/cycle6"/>
    <dgm:cxn modelId="{F32589D5-590A-461B-A5D5-323E42FE7776}" type="presParOf" srcId="{6F65AB43-AB07-4744-8856-0CDB473428E4}" destId="{124BB809-682C-43C9-8ADD-3AE4338DD7C9}" srcOrd="2" destOrd="0" presId="urn:microsoft.com/office/officeart/2005/8/layout/cycle6"/>
    <dgm:cxn modelId="{637C8476-C9AE-4370-985E-145A59FA7E63}" type="presParOf" srcId="{6F65AB43-AB07-4744-8856-0CDB473428E4}" destId="{DADA6447-BE76-48BB-B8C2-4FD068ECF0E8}" srcOrd="3" destOrd="0" presId="urn:microsoft.com/office/officeart/2005/8/layout/cycle6"/>
    <dgm:cxn modelId="{48021B1C-5C90-4290-8317-4DDCDD3C0E10}" type="presParOf" srcId="{6F65AB43-AB07-4744-8856-0CDB473428E4}" destId="{DA481F7F-9EFC-48CF-87F1-0C2B87A50749}" srcOrd="4" destOrd="0" presId="urn:microsoft.com/office/officeart/2005/8/layout/cycle6"/>
    <dgm:cxn modelId="{21FC26F6-6FFC-407A-9730-F1C77A7ECA11}" type="presParOf" srcId="{6F65AB43-AB07-4744-8856-0CDB473428E4}" destId="{1AE2C2BB-351F-4EE8-AF70-B83B0FC8CC10}" srcOrd="5" destOrd="0" presId="urn:microsoft.com/office/officeart/2005/8/layout/cycle6"/>
    <dgm:cxn modelId="{1C84A019-331D-4D9A-A97E-EFD31B2AFC9E}" type="presParOf" srcId="{6F65AB43-AB07-4744-8856-0CDB473428E4}" destId="{8AF967B5-723B-46E8-A5D7-4651D25BAFB4}" srcOrd="6" destOrd="0" presId="urn:microsoft.com/office/officeart/2005/8/layout/cycle6"/>
    <dgm:cxn modelId="{DFE4F9B2-E162-4725-8500-657F7210945A}" type="presParOf" srcId="{6F65AB43-AB07-4744-8856-0CDB473428E4}" destId="{3207AF19-15DC-41F9-9939-6BAC0183343B}" srcOrd="7" destOrd="0" presId="urn:microsoft.com/office/officeart/2005/8/layout/cycle6"/>
    <dgm:cxn modelId="{A36B2E70-29CB-48D4-BAEC-58EAB2CC71E9}" type="presParOf" srcId="{6F65AB43-AB07-4744-8856-0CDB473428E4}" destId="{E2AA5AD9-09B1-4ECA-A669-5BAFDF546A69}" srcOrd="8" destOrd="0" presId="urn:microsoft.com/office/officeart/2005/8/layout/cycle6"/>
    <dgm:cxn modelId="{E39C3F98-2B7A-ED4C-9F76-6D92D112F238}" type="presParOf" srcId="{6F65AB43-AB07-4744-8856-0CDB473428E4}" destId="{0784DD90-CF0A-C745-87FB-FD83DE07C88D}" srcOrd="9" destOrd="0" presId="urn:microsoft.com/office/officeart/2005/8/layout/cycle6"/>
    <dgm:cxn modelId="{5DDAF3D4-71B5-0741-B509-6AED324E2956}" type="presParOf" srcId="{6F65AB43-AB07-4744-8856-0CDB473428E4}" destId="{99E693D4-AB4A-4C47-A311-79049155B730}" srcOrd="10" destOrd="0" presId="urn:microsoft.com/office/officeart/2005/8/layout/cycle6"/>
    <dgm:cxn modelId="{29D06279-9E60-6949-BF15-9DE29977C49A}" type="presParOf" srcId="{6F65AB43-AB07-4744-8856-0CDB473428E4}" destId="{D07903F2-8F26-0847-9CAB-CF355C7DA36B}" srcOrd="11" destOrd="0" presId="urn:microsoft.com/office/officeart/2005/8/layout/cycle6"/>
    <dgm:cxn modelId="{F3285FC9-AA97-417A-8323-674BB1355C2B}" type="presParOf" srcId="{6F65AB43-AB07-4744-8856-0CDB473428E4}" destId="{066665F0-9B08-4033-A1B1-AE3EF2C71DBB}" srcOrd="12" destOrd="0" presId="urn:microsoft.com/office/officeart/2005/8/layout/cycle6"/>
    <dgm:cxn modelId="{A96828A7-5792-4E2C-8979-4E35D4ED363C}" type="presParOf" srcId="{6F65AB43-AB07-4744-8856-0CDB473428E4}" destId="{E9D58AA8-4748-4418-A22E-64DE2A067888}" srcOrd="13" destOrd="0" presId="urn:microsoft.com/office/officeart/2005/8/layout/cycle6"/>
    <dgm:cxn modelId="{84F31AE7-1016-4BF0-84B1-BE1774A1D83A}" type="presParOf" srcId="{6F65AB43-AB07-4744-8856-0CDB473428E4}" destId="{B1B221A1-6862-4060-B473-868CB9D9B3BB}" srcOrd="14" destOrd="0" presId="urn:microsoft.com/office/officeart/2005/8/layout/cycle6"/>
    <dgm:cxn modelId="{C741BC11-3412-4077-9CB5-38548B1A85FF}" type="presParOf" srcId="{6F65AB43-AB07-4744-8856-0CDB473428E4}" destId="{F24C00A8-D2CE-4C65-B972-136CC02B978E}" srcOrd="15" destOrd="0" presId="urn:microsoft.com/office/officeart/2005/8/layout/cycle6"/>
    <dgm:cxn modelId="{BB39FDFB-5EB2-4213-A8BD-E8F5E8F0F4A7}" type="presParOf" srcId="{6F65AB43-AB07-4744-8856-0CDB473428E4}" destId="{C5D85468-18E8-4AE5-8EFD-5D67D0CF9A5C}" srcOrd="16" destOrd="0" presId="urn:microsoft.com/office/officeart/2005/8/layout/cycle6"/>
    <dgm:cxn modelId="{9FCD843F-113C-40E0-835B-3A4B00D9A6F0}" type="presParOf" srcId="{6F65AB43-AB07-4744-8856-0CDB473428E4}" destId="{E310C03F-6EE8-41C0-8AB2-D2FE40CC6240}" srcOrd="17" destOrd="0" presId="urn:microsoft.com/office/officeart/2005/8/layout/cycle6"/>
    <dgm:cxn modelId="{E697E553-BE0B-4CF2-AF9F-FF9D575EA665}" type="presParOf" srcId="{6F65AB43-AB07-4744-8856-0CDB473428E4}" destId="{4E92A0DF-3F8B-47CC-862E-FB267FDA0A9D}" srcOrd="18" destOrd="0" presId="urn:microsoft.com/office/officeart/2005/8/layout/cycle6"/>
    <dgm:cxn modelId="{22254F6F-1C45-490D-BB3B-37E9DA00190D}" type="presParOf" srcId="{6F65AB43-AB07-4744-8856-0CDB473428E4}" destId="{48A8B80A-9FB3-413E-A666-A0D49D03A50F}" srcOrd="19" destOrd="0" presId="urn:microsoft.com/office/officeart/2005/8/layout/cycle6"/>
    <dgm:cxn modelId="{79480354-9E6B-4F43-A7EF-D9B3BA048654}" type="presParOf" srcId="{6F65AB43-AB07-4744-8856-0CDB473428E4}" destId="{8CC222E1-5CD6-4850-AF6D-73E3ED0C260C}" srcOrd="2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EB9B83-6E90-4883-88E9-F0661B998E03}">
      <dsp:nvSpPr>
        <dsp:cNvPr id="0" name=""/>
        <dsp:cNvSpPr/>
      </dsp:nvSpPr>
      <dsp:spPr>
        <a:xfrm>
          <a:off x="3070193" y="2560"/>
          <a:ext cx="1403412" cy="91221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400" kern="1200" noProof="0" dirty="0"/>
            <a:t>Alcance</a:t>
          </a:r>
        </a:p>
      </dsp:txBody>
      <dsp:txXfrm>
        <a:off x="3114724" y="47091"/>
        <a:ext cx="1314350" cy="823155"/>
      </dsp:txXfrm>
    </dsp:sp>
    <dsp:sp modelId="{124BB809-682C-43C9-8ADD-3AE4338DD7C9}">
      <dsp:nvSpPr>
        <dsp:cNvPr id="0" name=""/>
        <dsp:cNvSpPr/>
      </dsp:nvSpPr>
      <dsp:spPr>
        <a:xfrm>
          <a:off x="1167932" y="458669"/>
          <a:ext cx="5207934" cy="5207934"/>
        </a:xfrm>
        <a:custGeom>
          <a:avLst/>
          <a:gdLst/>
          <a:ahLst/>
          <a:cxnLst/>
          <a:rect l="0" t="0" r="0" b="0"/>
          <a:pathLst>
            <a:path>
              <a:moveTo>
                <a:pt x="3314965" y="98946"/>
              </a:moveTo>
              <a:arcTo wR="2603967" hR="2603967" stAng="17150730" swAng="1256448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DA6447-BE76-48BB-B8C2-4FD068ECF0E8}">
      <dsp:nvSpPr>
        <dsp:cNvPr id="0" name=""/>
        <dsp:cNvSpPr/>
      </dsp:nvSpPr>
      <dsp:spPr>
        <a:xfrm>
          <a:off x="5106057" y="982980"/>
          <a:ext cx="1403412" cy="912217"/>
        </a:xfrm>
        <a:prstGeom prst="roundRect">
          <a:avLst/>
        </a:prstGeom>
        <a:gradFill rotWithShape="0">
          <a:gsLst>
            <a:gs pos="0">
              <a:schemeClr val="accent3">
                <a:hueOff val="1875044"/>
                <a:satOff val="-2813"/>
                <a:lumOff val="-458"/>
                <a:alphaOff val="0"/>
                <a:shade val="51000"/>
                <a:satMod val="130000"/>
              </a:schemeClr>
            </a:gs>
            <a:gs pos="80000">
              <a:schemeClr val="accent3">
                <a:hueOff val="1875044"/>
                <a:satOff val="-2813"/>
                <a:lumOff val="-458"/>
                <a:alphaOff val="0"/>
                <a:shade val="93000"/>
                <a:satMod val="130000"/>
              </a:schemeClr>
            </a:gs>
            <a:gs pos="100000">
              <a:schemeClr val="accent3">
                <a:hueOff val="1875044"/>
                <a:satOff val="-2813"/>
                <a:lumOff val="-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400" kern="1200" noProof="0" dirty="0"/>
            <a:t>Contenidos</a:t>
          </a:r>
        </a:p>
      </dsp:txBody>
      <dsp:txXfrm>
        <a:off x="5150588" y="1027511"/>
        <a:ext cx="1314350" cy="823155"/>
      </dsp:txXfrm>
    </dsp:sp>
    <dsp:sp modelId="{1AE2C2BB-351F-4EE8-AF70-B83B0FC8CC10}">
      <dsp:nvSpPr>
        <dsp:cNvPr id="0" name=""/>
        <dsp:cNvSpPr/>
      </dsp:nvSpPr>
      <dsp:spPr>
        <a:xfrm>
          <a:off x="1167932" y="458669"/>
          <a:ext cx="5207934" cy="5207934"/>
        </a:xfrm>
        <a:custGeom>
          <a:avLst/>
          <a:gdLst/>
          <a:ahLst/>
          <a:cxnLst/>
          <a:rect l="0" t="0" r="0" b="0"/>
          <a:pathLst>
            <a:path>
              <a:moveTo>
                <a:pt x="4937455" y="1448337"/>
              </a:moveTo>
              <a:arcTo wR="2603967" hR="2603967" stAng="20019221" swAng="1726238"/>
            </a:path>
          </a:pathLst>
        </a:custGeom>
        <a:noFill/>
        <a:ln w="9525" cap="flat" cmpd="sng" algn="ctr">
          <a:solidFill>
            <a:schemeClr val="accent3">
              <a:hueOff val="1875044"/>
              <a:satOff val="-2813"/>
              <a:lumOff val="-45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F967B5-723B-46E8-A5D7-4651D25BAFB4}">
      <dsp:nvSpPr>
        <dsp:cNvPr id="0" name=""/>
        <dsp:cNvSpPr/>
      </dsp:nvSpPr>
      <dsp:spPr>
        <a:xfrm>
          <a:off x="5608874" y="3185965"/>
          <a:ext cx="1403412" cy="912217"/>
        </a:xfrm>
        <a:prstGeom prst="roundRect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400" kern="1200" noProof="0" dirty="0"/>
            <a:t>Equidad</a:t>
          </a:r>
        </a:p>
      </dsp:txBody>
      <dsp:txXfrm>
        <a:off x="5653405" y="3230496"/>
        <a:ext cx="1314350" cy="823155"/>
      </dsp:txXfrm>
    </dsp:sp>
    <dsp:sp modelId="{E2AA5AD9-09B1-4ECA-A669-5BAFDF546A69}">
      <dsp:nvSpPr>
        <dsp:cNvPr id="0" name=""/>
        <dsp:cNvSpPr/>
      </dsp:nvSpPr>
      <dsp:spPr>
        <a:xfrm>
          <a:off x="1167932" y="458669"/>
          <a:ext cx="5207934" cy="5207934"/>
        </a:xfrm>
        <a:custGeom>
          <a:avLst/>
          <a:gdLst/>
          <a:ahLst/>
          <a:cxnLst/>
          <a:rect l="0" t="0" r="0" b="0"/>
          <a:pathLst>
            <a:path>
              <a:moveTo>
                <a:pt x="4989003" y="3649073"/>
              </a:moveTo>
              <a:arcTo wR="2603967" hR="2603967" stAng="1419762" swAng="1358644"/>
            </a:path>
          </a:pathLst>
        </a:custGeom>
        <a:noFill/>
        <a:ln w="9525" cap="flat" cmpd="sng" algn="ctr">
          <a:solidFill>
            <a:schemeClr val="accent3">
              <a:hueOff val="3750088"/>
              <a:satOff val="-5627"/>
              <a:lumOff val="-91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84DD90-CF0A-C745-87FB-FD83DE07C88D}">
      <dsp:nvSpPr>
        <dsp:cNvPr id="0" name=""/>
        <dsp:cNvSpPr/>
      </dsp:nvSpPr>
      <dsp:spPr>
        <a:xfrm>
          <a:off x="4200013" y="4952621"/>
          <a:ext cx="1403412" cy="912217"/>
        </a:xfrm>
        <a:prstGeom prst="roundRec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400" kern="1200" noProof="0" dirty="0"/>
            <a:t>Datos multisectoriales</a:t>
          </a:r>
        </a:p>
      </dsp:txBody>
      <dsp:txXfrm>
        <a:off x="4244544" y="4997152"/>
        <a:ext cx="1314350" cy="823155"/>
      </dsp:txXfrm>
    </dsp:sp>
    <dsp:sp modelId="{D07903F2-8F26-0847-9CAB-CF355C7DA36B}">
      <dsp:nvSpPr>
        <dsp:cNvPr id="0" name=""/>
        <dsp:cNvSpPr/>
      </dsp:nvSpPr>
      <dsp:spPr>
        <a:xfrm>
          <a:off x="1167932" y="458669"/>
          <a:ext cx="5207934" cy="5207934"/>
        </a:xfrm>
        <a:custGeom>
          <a:avLst/>
          <a:gdLst/>
          <a:ahLst/>
          <a:cxnLst/>
          <a:rect l="0" t="0" r="0" b="0"/>
          <a:pathLst>
            <a:path>
              <a:moveTo>
                <a:pt x="3023632" y="5173894"/>
              </a:moveTo>
              <a:arcTo wR="2603967" hR="2603967" stAng="4843533" swAng="1112934"/>
            </a:path>
          </a:pathLst>
        </a:custGeom>
        <a:noFill/>
        <a:ln w="9525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6665F0-9B08-4033-A1B1-AE3EF2C71DBB}">
      <dsp:nvSpPr>
        <dsp:cNvPr id="0" name=""/>
        <dsp:cNvSpPr/>
      </dsp:nvSpPr>
      <dsp:spPr>
        <a:xfrm>
          <a:off x="1940374" y="4952621"/>
          <a:ext cx="1403412" cy="912217"/>
        </a:xfrm>
        <a:prstGeom prst="roundRect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400" kern="1200" noProof="0" dirty="0"/>
            <a:t>Monitoreo de países</a:t>
          </a:r>
        </a:p>
      </dsp:txBody>
      <dsp:txXfrm>
        <a:off x="1984905" y="4997152"/>
        <a:ext cx="1314350" cy="823155"/>
      </dsp:txXfrm>
    </dsp:sp>
    <dsp:sp modelId="{B1B221A1-6862-4060-B473-868CB9D9B3BB}">
      <dsp:nvSpPr>
        <dsp:cNvPr id="0" name=""/>
        <dsp:cNvSpPr/>
      </dsp:nvSpPr>
      <dsp:spPr>
        <a:xfrm>
          <a:off x="1167932" y="458669"/>
          <a:ext cx="5207934" cy="5207934"/>
        </a:xfrm>
        <a:custGeom>
          <a:avLst/>
          <a:gdLst/>
          <a:ahLst/>
          <a:cxnLst/>
          <a:rect l="0" t="0" r="0" b="0"/>
          <a:pathLst>
            <a:path>
              <a:moveTo>
                <a:pt x="805154" y="4486762"/>
              </a:moveTo>
              <a:arcTo wR="2603967" hR="2603967" stAng="8021594" swAng="1358644"/>
            </a:path>
          </a:pathLst>
        </a:custGeom>
        <a:noFill/>
        <a:ln w="9525" cap="flat" cmpd="sng" algn="ctr">
          <a:solidFill>
            <a:schemeClr val="accent3">
              <a:hueOff val="7500176"/>
              <a:satOff val="-11253"/>
              <a:lumOff val="-183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4C00A8-D2CE-4C65-B972-136CC02B978E}">
      <dsp:nvSpPr>
        <dsp:cNvPr id="0" name=""/>
        <dsp:cNvSpPr/>
      </dsp:nvSpPr>
      <dsp:spPr>
        <a:xfrm>
          <a:off x="531513" y="3185965"/>
          <a:ext cx="1403412" cy="912217"/>
        </a:xfrm>
        <a:prstGeom prst="roundRect">
          <a:avLst/>
        </a:prstGeom>
        <a:gradFill rotWithShape="0">
          <a:gsLst>
            <a:gs pos="0">
              <a:schemeClr val="accent3">
                <a:hueOff val="9375220"/>
                <a:satOff val="-14067"/>
                <a:lumOff val="-2288"/>
                <a:alphaOff val="0"/>
                <a:shade val="51000"/>
                <a:satMod val="130000"/>
              </a:schemeClr>
            </a:gs>
            <a:gs pos="80000">
              <a:schemeClr val="accent3">
                <a:hueOff val="9375220"/>
                <a:satOff val="-14067"/>
                <a:lumOff val="-2288"/>
                <a:alphaOff val="0"/>
                <a:shade val="93000"/>
                <a:satMod val="130000"/>
              </a:schemeClr>
            </a:gs>
            <a:gs pos="100000">
              <a:schemeClr val="accent3">
                <a:hueOff val="9375220"/>
                <a:satOff val="-14067"/>
                <a:lumOff val="-22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400" kern="1200" noProof="0" dirty="0"/>
            <a:t>Monitoreo global y regional</a:t>
          </a:r>
        </a:p>
      </dsp:txBody>
      <dsp:txXfrm>
        <a:off x="576044" y="3230496"/>
        <a:ext cx="1314350" cy="823155"/>
      </dsp:txXfrm>
    </dsp:sp>
    <dsp:sp modelId="{E310C03F-6EE8-41C0-8AB2-D2FE40CC6240}">
      <dsp:nvSpPr>
        <dsp:cNvPr id="0" name=""/>
        <dsp:cNvSpPr/>
      </dsp:nvSpPr>
      <dsp:spPr>
        <a:xfrm>
          <a:off x="1167932" y="458669"/>
          <a:ext cx="5207934" cy="5207934"/>
        </a:xfrm>
        <a:custGeom>
          <a:avLst/>
          <a:gdLst/>
          <a:ahLst/>
          <a:cxnLst/>
          <a:rect l="0" t="0" r="0" b="0"/>
          <a:pathLst>
            <a:path>
              <a:moveTo>
                <a:pt x="2330" y="2714114"/>
              </a:moveTo>
              <a:arcTo wR="2603967" hR="2603967" stAng="10654540" swAng="1726238"/>
            </a:path>
          </a:pathLst>
        </a:custGeom>
        <a:noFill/>
        <a:ln w="9525" cap="flat" cmpd="sng" algn="ctr">
          <a:solidFill>
            <a:schemeClr val="accent3">
              <a:hueOff val="9375220"/>
              <a:satOff val="-14067"/>
              <a:lumOff val="-228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92A0DF-3F8B-47CC-862E-FB267FDA0A9D}">
      <dsp:nvSpPr>
        <dsp:cNvPr id="0" name=""/>
        <dsp:cNvSpPr/>
      </dsp:nvSpPr>
      <dsp:spPr>
        <a:xfrm>
          <a:off x="1034330" y="982980"/>
          <a:ext cx="1403412" cy="912217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 err="1"/>
            <a:t>Revisión</a:t>
          </a:r>
          <a:endParaRPr lang="es-AR" sz="1400" kern="1200" dirty="0"/>
        </a:p>
      </dsp:txBody>
      <dsp:txXfrm>
        <a:off x="1078861" y="1027511"/>
        <a:ext cx="1314350" cy="823155"/>
      </dsp:txXfrm>
    </dsp:sp>
    <dsp:sp modelId="{8CC222E1-5CD6-4850-AF6D-73E3ED0C260C}">
      <dsp:nvSpPr>
        <dsp:cNvPr id="0" name=""/>
        <dsp:cNvSpPr/>
      </dsp:nvSpPr>
      <dsp:spPr>
        <a:xfrm>
          <a:off x="1167932" y="458669"/>
          <a:ext cx="5207934" cy="5207934"/>
        </a:xfrm>
        <a:custGeom>
          <a:avLst/>
          <a:gdLst/>
          <a:ahLst/>
          <a:cxnLst/>
          <a:rect l="0" t="0" r="0" b="0"/>
          <a:pathLst>
            <a:path>
              <a:moveTo>
                <a:pt x="1044628" y="518515"/>
              </a:moveTo>
              <a:arcTo wR="2603967" hR="2603967" stAng="13992822" swAng="1256448"/>
            </a:path>
          </a:pathLst>
        </a:custGeom>
        <a:noFill/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9EF5C2-15CC-47BC-94B9-70A0650DEF25}" type="datetimeFigureOut">
              <a:rPr lang="es-PE" smtClean="0"/>
              <a:t>21/11/2019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515E34-0A69-4A80-AF46-AA714F14FA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12094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83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x-none" altLang="x-none">
              <a:latin typeface="Calibri Light" charset="0"/>
            </a:endParaRPr>
          </a:p>
        </p:txBody>
      </p:sp>
      <p:sp>
        <p:nvSpPr>
          <p:cNvPr id="983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fld id="{F59715F7-E031-6647-99FE-74141C7A1CCF}" type="slidenum">
              <a:rPr lang="en-US" altLang="x-none" sz="1200">
                <a:latin typeface="Calibri Light" charset="0"/>
              </a:rPr>
              <a:pPr/>
              <a:t>1</a:t>
            </a:fld>
            <a:endParaRPr lang="en-US" altLang="x-none" sz="1200">
              <a:latin typeface="Calibri Light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515E34-0A69-4A80-AF46-AA714F14FAA7}" type="slidenum">
              <a:rPr lang="es-PE" smtClean="0"/>
              <a:t>15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53558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Otros desafíos? </a:t>
            </a:r>
          </a:p>
          <a:p>
            <a:endParaRPr lang="es-MX" dirty="0"/>
          </a:p>
          <a:p>
            <a:r>
              <a:rPr lang="es-MX" dirty="0"/>
              <a:t>El seguimiento y la revisión es una parte crítica de la Agenda 2030 para el desarrollo sostenible; esto requerirá un sonado marco de monitoreo, sin embargo, de acuerdo con un funcionario de alto nivel de la ONU "En los círculos políticos," seguimiento” de alguna manera ha llegado a asociarse con “hacer a los gobiernos responsables'". </a:t>
            </a:r>
          </a:p>
          <a:p>
            <a:endParaRPr lang="es-MX" dirty="0"/>
          </a:p>
          <a:p>
            <a:r>
              <a:rPr lang="es-MX" dirty="0"/>
              <a:t>Las implicaciones de la nueva agenda de desarrollo sostenible para el sector de la salud requieren mayor discusión a escala mundial, regional y nacional.</a:t>
            </a:r>
          </a:p>
          <a:p>
            <a:endParaRPr lang="es-MX" dirty="0"/>
          </a:p>
          <a:p>
            <a:r>
              <a:rPr lang="es-MX" dirty="0"/>
              <a:t>El valor de mejores y más datos abiertos y “</a:t>
            </a:r>
            <a:r>
              <a:rPr lang="es-MX" dirty="0" err="1"/>
              <a:t>big</a:t>
            </a:r>
            <a:r>
              <a:rPr lang="es-MX" dirty="0"/>
              <a:t> data”. </a:t>
            </a:r>
          </a:p>
          <a:p>
            <a:endParaRPr lang="es-MX" dirty="0"/>
          </a:p>
          <a:p>
            <a:r>
              <a:rPr lang="es-MX" dirty="0"/>
              <a:t>La Viabilidad económica para monitorear los ODS) a nivel país, regional, global).</a:t>
            </a:r>
          </a:p>
          <a:p>
            <a:endParaRPr lang="es-MX" dirty="0"/>
          </a:p>
          <a:p>
            <a:r>
              <a:rPr lang="es-MX" dirty="0"/>
              <a:t>La equidad está en el corazón de los ODS, que se basa en el concepto de “no dejar a nadie atrás" .</a:t>
            </a:r>
          </a:p>
          <a:p>
            <a:endParaRPr lang="es-MX" dirty="0"/>
          </a:p>
          <a:p>
            <a:r>
              <a:rPr lang="es-MX" dirty="0"/>
              <a:t>Un movimiento hacia la equidad en salud depende, al menos en parte, en los sistemas de información de salud robustos que recopilan datos desglosados sobre todas las áreas de salud y otros sectores relacionados.</a:t>
            </a:r>
          </a:p>
          <a:p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15E34-0A69-4A80-AF46-AA714F14FAA7}" type="slidenum">
              <a:rPr lang="es-PE" smtClean="0"/>
              <a:t>28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51474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A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3083D-1FF0-45EA-AB41-D80DC43F68A7}" type="datetimeFigureOut">
              <a:rPr lang="es-AR" smtClean="0"/>
              <a:t>21/11/2019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E4F-96BE-4DCD-9D21-CC99191287F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60035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3083D-1FF0-45EA-AB41-D80DC43F68A7}" type="datetimeFigureOut">
              <a:rPr lang="es-AR" smtClean="0"/>
              <a:t>21/11/2019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E4F-96BE-4DCD-9D21-CC99191287F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30164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3083D-1FF0-45EA-AB41-D80DC43F68A7}" type="datetimeFigureOut">
              <a:rPr lang="es-AR" smtClean="0"/>
              <a:t>21/11/2019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9752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Placehol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406361" y="3783303"/>
            <a:ext cx="3423047" cy="863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342900" indent="0">
              <a:buNone/>
              <a:defRPr/>
            </a:lvl2pPr>
            <a:lvl3pPr marL="685799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2306782" y="2348637"/>
            <a:ext cx="5653069" cy="1325563"/>
          </a:xfrm>
        </p:spPr>
        <p:txBody>
          <a:bodyPr/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2158712" y="2296392"/>
            <a:ext cx="0" cy="271202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1018" y="5903215"/>
            <a:ext cx="1957768" cy="54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558893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3083D-1FF0-45EA-AB41-D80DC43F68A7}" type="datetimeFigureOut">
              <a:rPr lang="es-AR" smtClean="0"/>
              <a:t>21/11/2019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E4F-96BE-4DCD-9D21-CC99191287F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68084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3083D-1FF0-45EA-AB41-D80DC43F68A7}" type="datetimeFigureOut">
              <a:rPr lang="es-AR" smtClean="0"/>
              <a:t>21/11/2019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E4F-96BE-4DCD-9D21-CC99191287F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2742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3083D-1FF0-45EA-AB41-D80DC43F68A7}" type="datetimeFigureOut">
              <a:rPr lang="es-AR" smtClean="0"/>
              <a:t>21/11/2019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E4F-96BE-4DCD-9D21-CC99191287F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68174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3083D-1FF0-45EA-AB41-D80DC43F68A7}" type="datetimeFigureOut">
              <a:rPr lang="es-AR" smtClean="0"/>
              <a:t>21/11/2019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E4F-96BE-4DCD-9D21-CC99191287F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13774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3083D-1FF0-45EA-AB41-D80DC43F68A7}" type="datetimeFigureOut">
              <a:rPr lang="es-AR" smtClean="0"/>
              <a:t>21/11/2019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E4F-96BE-4DCD-9D21-CC99191287F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06246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3083D-1FF0-45EA-AB41-D80DC43F68A7}" type="datetimeFigureOut">
              <a:rPr lang="es-AR" smtClean="0"/>
              <a:t>21/11/2019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99304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3083D-1FF0-45EA-AB41-D80DC43F68A7}" type="datetimeFigureOut">
              <a:rPr lang="es-AR" smtClean="0"/>
              <a:t>21/11/2019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E4F-96BE-4DCD-9D21-CC99191287F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00376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3083D-1FF0-45EA-AB41-D80DC43F68A7}" type="datetimeFigureOut">
              <a:rPr lang="es-AR" smtClean="0"/>
              <a:t>21/11/2019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27E4F-96BE-4DCD-9D21-CC99191287F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14178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tif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3083D-1FF0-45EA-AB41-D80DC43F68A7}" type="datetimeFigureOut">
              <a:rPr lang="es-AR" smtClean="0"/>
              <a:t>21/11/2019</a:t>
            </a:fld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27E4F-96BE-4DCD-9D21-CC99191287F0}" type="slidenum">
              <a:rPr lang="es-AR" smtClean="0"/>
              <a:t>‹Nº›</a:t>
            </a:fld>
            <a:endParaRPr lang="es-AR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1623"/>
            <a:ext cx="9144000" cy="660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 userDrawn="1"/>
        </p:nvSpPr>
        <p:spPr>
          <a:xfrm>
            <a:off x="2968675" y="6347454"/>
            <a:ext cx="3206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dirty="0" err="1">
                <a:solidFill>
                  <a:schemeClr val="bg1">
                    <a:lumMod val="85000"/>
                  </a:schemeClr>
                </a:solidFill>
              </a:rPr>
              <a:t>Sustainable</a:t>
            </a:r>
            <a:r>
              <a:rPr lang="es-ES_tradnl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s-ES_tradnl" dirty="0" err="1">
                <a:solidFill>
                  <a:schemeClr val="bg1">
                    <a:lumMod val="85000"/>
                  </a:schemeClr>
                </a:solidFill>
              </a:rPr>
              <a:t>Development</a:t>
            </a:r>
            <a:r>
              <a:rPr lang="es-ES_tradnl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s-ES_tradnl" dirty="0" err="1">
                <a:solidFill>
                  <a:schemeClr val="bg1">
                    <a:lumMod val="85000"/>
                  </a:schemeClr>
                </a:solidFill>
              </a:rPr>
              <a:t>Goals</a:t>
            </a:r>
            <a:r>
              <a:rPr lang="es-ES_tradnl" dirty="0">
                <a:solidFill>
                  <a:schemeClr val="bg1">
                    <a:lumMod val="85000"/>
                  </a:schemeClr>
                </a:solidFill>
              </a:rPr>
              <a:t> 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1623"/>
            <a:ext cx="9144000" cy="660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2968675" y="6347454"/>
            <a:ext cx="3401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dirty="0">
                <a:solidFill>
                  <a:schemeClr val="bg1">
                    <a:lumMod val="85000"/>
                  </a:schemeClr>
                </a:solidFill>
              </a:rPr>
              <a:t>Objetivos de Desarrollo Sostenible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15"/>
          <a:srcRect r="739"/>
          <a:stretch/>
        </p:blipFill>
        <p:spPr>
          <a:xfrm>
            <a:off x="-26233" y="6156742"/>
            <a:ext cx="1397833" cy="7058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6752960" y="6188072"/>
            <a:ext cx="2314840" cy="578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120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345IxGgjF9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1%20Goal%203%5eJ%20Target%20and%20Indicators%20-%20Espanol.docx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nitar.org/introduction-2030-agenda-new-agenda-sustainable-world" TargetMode="External"/><Relationship Id="rId3" Type="http://schemas.openxmlformats.org/officeDocument/2006/relationships/hyperlink" Target="http://www.fao.org/3/a-i4997s.PDF" TargetMode="External"/><Relationship Id="rId7" Type="http://schemas.openxmlformats.org/officeDocument/2006/relationships/hyperlink" Target="https://www.youtube.com/watch?v=345IxGgjF9s" TargetMode="External"/><Relationship Id="rId2" Type="http://schemas.openxmlformats.org/officeDocument/2006/relationships/hyperlink" Target="http://www.un.org/es/comun/docs/?symbol=A/RES/70/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e.undp.org/content/peru/es/home/operations/projects/overview.html" TargetMode="External"/><Relationship Id="rId5" Type="http://schemas.openxmlformats.org/officeDocument/2006/relationships/hyperlink" Target="http://www.undp.org/content/undp/es/home/sdgoverview/post-2015-development-agenda/goal-1/" TargetMode="External"/><Relationship Id="rId4" Type="http://schemas.openxmlformats.org/officeDocument/2006/relationships/hyperlink" Target="http://onu.org.pe/wp-content/uploads/2013/09/IODM-2013.pdf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bservatoriorh.org/" TargetMode="External"/><Relationship Id="rId2" Type="http://schemas.openxmlformats.org/officeDocument/2006/relationships/hyperlink" Target="mailto:arosquipac@paho.org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paho.org/saluduniversa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94560" y="1828800"/>
            <a:ext cx="6819901" cy="2403511"/>
          </a:xfrm>
        </p:spPr>
        <p:txBody>
          <a:bodyPr>
            <a:normAutofit/>
          </a:bodyPr>
          <a:lstStyle/>
          <a:p>
            <a:pPr algn="ctr"/>
            <a:r>
              <a:rPr lang="es-ES" sz="2600" dirty="0"/>
              <a:t>“</a:t>
            </a:r>
            <a:r>
              <a:rPr lang="es-MX" sz="2600" b="1" dirty="0"/>
              <a:t>La enseñanza de la salud pública, los ODS y la salud universal.</a:t>
            </a:r>
            <a:r>
              <a:rPr lang="es-ES" sz="2600" b="1" dirty="0"/>
              <a:t>” </a:t>
            </a:r>
          </a:p>
          <a:p>
            <a:pPr algn="r">
              <a:spcBef>
                <a:spcPts val="0"/>
              </a:spcBef>
            </a:pPr>
            <a:endParaRPr lang="en-US" sz="1300" b="1" dirty="0"/>
          </a:p>
          <a:p>
            <a:pPr algn="r">
              <a:spcBef>
                <a:spcPts val="0"/>
              </a:spcBef>
            </a:pPr>
            <a:r>
              <a:rPr lang="en-US" sz="1300" b="1" dirty="0"/>
              <a:t>Dr. Carlos </a:t>
            </a:r>
            <a:r>
              <a:rPr lang="en-US" sz="1300" b="1" dirty="0" err="1"/>
              <a:t>Arósquipa</a:t>
            </a:r>
            <a:endParaRPr lang="en-US" sz="1300" b="1" dirty="0"/>
          </a:p>
          <a:p>
            <a:pPr algn="r">
              <a:spcBef>
                <a:spcPts val="0"/>
              </a:spcBef>
            </a:pPr>
            <a:r>
              <a:rPr lang="en-US" sz="1300" b="1" dirty="0" err="1"/>
              <a:t>Programa</a:t>
            </a:r>
            <a:r>
              <a:rPr lang="en-US" sz="1300" b="1" dirty="0"/>
              <a:t> </a:t>
            </a:r>
            <a:r>
              <a:rPr lang="en-US" sz="1300" b="1" dirty="0" err="1"/>
              <a:t>Subregional</a:t>
            </a:r>
            <a:r>
              <a:rPr lang="en-US" sz="1300" b="1" dirty="0"/>
              <a:t> para América del Sur</a:t>
            </a:r>
          </a:p>
          <a:p>
            <a:pPr algn="r">
              <a:spcBef>
                <a:spcPts val="0"/>
              </a:spcBef>
            </a:pPr>
            <a:r>
              <a:rPr lang="en-US" sz="1300" b="1" dirty="0"/>
              <a:t>OPS/OMS</a:t>
            </a:r>
          </a:p>
          <a:p>
            <a:pPr algn="r">
              <a:spcBef>
                <a:spcPts val="0"/>
              </a:spcBef>
            </a:pPr>
            <a:r>
              <a:rPr lang="es-MX" sz="1300" b="1" dirty="0"/>
              <a:t>Lima</a:t>
            </a:r>
            <a:r>
              <a:rPr lang="en-US" sz="1300" b="1" dirty="0"/>
              <a:t>,  21 de </a:t>
            </a:r>
            <a:r>
              <a:rPr lang="en-US" sz="1300" b="1" dirty="0" err="1"/>
              <a:t>Noviembre</a:t>
            </a:r>
            <a:r>
              <a:rPr lang="en-US" sz="1300" b="1" dirty="0"/>
              <a:t> de 2019</a:t>
            </a:r>
            <a:r>
              <a:rPr lang="en-US" sz="1200" b="1" dirty="0"/>
              <a:t>.</a:t>
            </a:r>
            <a:endParaRPr lang="es-ES" sz="12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Imagem 1">
            <a:extLst>
              <a:ext uri="{FF2B5EF4-FFF2-40B4-BE49-F238E27FC236}">
                <a16:creationId xmlns:a16="http://schemas.microsoft.com/office/drawing/2014/main" id="{8DE1891F-10C5-4A48-B07F-3BA66B94A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773238"/>
            <a:ext cx="4176713" cy="370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EC7E9D28-10F8-4C0C-885D-48BFCA9135AB}"/>
              </a:ext>
            </a:extLst>
          </p:cNvPr>
          <p:cNvSpPr/>
          <p:nvPr/>
        </p:nvSpPr>
        <p:spPr>
          <a:xfrm>
            <a:off x="3414713" y="4868863"/>
            <a:ext cx="869950" cy="461962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pt-BR" altLang="pt-BR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2018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6171FAF3-D0CA-42B0-96CD-95F68886178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7813"/>
            <a:ext cx="4284663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ES" altLang="pt-BR" sz="3200" b="1" dirty="0">
                <a:solidFill>
                  <a:schemeClr val="accent1"/>
                </a:solidFill>
              </a:rPr>
              <a:t>Agenda de Salud Sostenible para las Américas (ASSA)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FBEEF81D-D66D-4759-A99D-E8101493F474}"/>
              </a:ext>
            </a:extLst>
          </p:cNvPr>
          <p:cNvSpPr/>
          <p:nvPr/>
        </p:nvSpPr>
        <p:spPr>
          <a:xfrm>
            <a:off x="4409282" y="191536"/>
            <a:ext cx="4537075" cy="6018213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Aft>
                <a:spcPts val="1000"/>
              </a:spcAft>
              <a:defRPr/>
            </a:pP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ASSA no puede quedarse una hoja de papel. Hay que </a:t>
            </a:r>
            <a:r>
              <a:rPr lang="es-ES" altLang="pt-BR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superar la retórica </a:t>
            </a: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de sus buenas intenciones y </a:t>
            </a:r>
            <a:r>
              <a:rPr lang="es-ES" altLang="pt-BR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hacerla una realidad </a:t>
            </a: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mediante pol</a:t>
            </a:r>
            <a:r>
              <a:rPr lang="es-ES" altLang="pt-BR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íticas continentales</a:t>
            </a: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y, sobre todo, nacionales, en el </a:t>
            </a:r>
            <a:r>
              <a:rPr lang="es-ES" altLang="pt-BR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sector salud</a:t>
            </a: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y </a:t>
            </a:r>
            <a:r>
              <a:rPr lang="es-ES" altLang="pt-BR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 los demás</a:t>
            </a: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que concurren a su concretización.</a:t>
            </a:r>
          </a:p>
          <a:p>
            <a:pPr>
              <a:spcAft>
                <a:spcPts val="1000"/>
              </a:spcAft>
              <a:defRPr/>
            </a:pP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¿Sería importante desarrollar </a:t>
            </a:r>
            <a:r>
              <a:rPr lang="es-ES" altLang="es-ES_tradnl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‘</a:t>
            </a:r>
            <a:r>
              <a:rPr lang="es-ES" altLang="pt-BR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agendas nacionales de salud sostenible</a:t>
            </a:r>
            <a:r>
              <a:rPr lang="es-ES" altLang="es-ES_tradnl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’</a:t>
            </a: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</a:p>
          <a:p>
            <a:pPr>
              <a:spcAft>
                <a:spcPts val="1000"/>
              </a:spcAft>
              <a:defRPr/>
            </a:pP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Hay que identificar lo que necesita transformarse en </a:t>
            </a:r>
            <a:r>
              <a:rPr lang="es-ES" altLang="pt-BR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leyes y/o normativas,</a:t>
            </a: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lo  que conferirá más efectividad y credibilidad a la agenda</a:t>
            </a:r>
          </a:p>
          <a:p>
            <a:pPr>
              <a:spcAft>
                <a:spcPts val="1000"/>
              </a:spcAft>
              <a:defRPr/>
            </a:pP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Es fundamental crear un </a:t>
            </a:r>
            <a:r>
              <a:rPr lang="es-ES" altLang="pt-BR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proceso de monitoreo y evaluación de la agenda</a:t>
            </a: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en los planes regional y nacionales</a:t>
            </a:r>
            <a:endParaRPr lang="es-ES" altLang="pt-BR" sz="18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18231B7D-352C-4E1D-A7CB-40403D3BF2AB}"/>
              </a:ext>
            </a:extLst>
          </p:cNvPr>
          <p:cNvSpPr/>
          <p:nvPr/>
        </p:nvSpPr>
        <p:spPr>
          <a:xfrm>
            <a:off x="197643" y="5417343"/>
            <a:ext cx="399732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ASSA es </a:t>
            </a:r>
            <a:r>
              <a:rPr lang="es-E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nuestra</a:t>
            </a:r>
            <a:r>
              <a:rPr lang="es-E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salud en</a:t>
            </a:r>
          </a:p>
          <a:p>
            <a:pPr algn="ctr">
              <a:defRPr/>
            </a:pPr>
            <a:r>
              <a:rPr lang="es-E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nuestra</a:t>
            </a:r>
            <a:r>
              <a:rPr lang="es-E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Agenda 2030</a:t>
            </a:r>
            <a:endParaRPr lang="pt-B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753089"/>
            <a:ext cx="9144000" cy="210491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Rectangle 4"/>
          <p:cNvSpPr/>
          <p:nvPr/>
        </p:nvSpPr>
        <p:spPr>
          <a:xfrm>
            <a:off x="1524000" y="5105400"/>
            <a:ext cx="6096000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_tradnl" sz="3200" dirty="0"/>
              <a:t>Objetivos de Desarrollo Sostenible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r="739"/>
          <a:stretch/>
        </p:blipFill>
        <p:spPr>
          <a:xfrm>
            <a:off x="0" y="76201"/>
            <a:ext cx="9144000" cy="461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986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4794353" y="2170998"/>
            <a:ext cx="2673247" cy="523220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s-AR" sz="2800" b="1" dirty="0">
                <a:solidFill>
                  <a:schemeClr val="bg1"/>
                </a:solidFill>
              </a:rPr>
              <a:t>Antecedentes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r="739"/>
          <a:stretch/>
        </p:blipFill>
        <p:spPr>
          <a:xfrm>
            <a:off x="994240" y="2144765"/>
            <a:ext cx="3800113" cy="191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334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162475" y="2467613"/>
            <a:ext cx="8844719" cy="3200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400" dirty="0"/>
          </a:p>
        </p:txBody>
      </p:sp>
      <p:sp>
        <p:nvSpPr>
          <p:cNvPr id="12" name="Rectangle 11"/>
          <p:cNvSpPr/>
          <p:nvPr/>
        </p:nvSpPr>
        <p:spPr>
          <a:xfrm>
            <a:off x="617444" y="685800"/>
            <a:ext cx="8077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400" dirty="0"/>
              <a:t>La salud se encuentra bien posicionada en los ODS, ya que tienen un objetivo integral - </a:t>
            </a:r>
            <a:r>
              <a:rPr lang="es-ES_tradnl" sz="1400" b="1" dirty="0"/>
              <a:t>Garantizar una vida saludable y promover el bienestar para todos en todas las edades</a:t>
            </a:r>
            <a:r>
              <a:rPr lang="es-ES_tradnl" sz="1400" dirty="0"/>
              <a:t>– el cual incluye 13 metas y 26 indicadores que cubren todas la prioridades, y con vínculos a otros objetivos.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_trad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400" dirty="0"/>
              <a:t>Las metas de salud incluyen: la agenda inconclusa y expandida de los ODM, temas de ECN, salud mental, lesiones y medio ambiente, y cobertura universal de salud , incluyendo los medios de implementación.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_trad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400" dirty="0"/>
              <a:t>Equidad y enfoques integrados; acción intersectorial y gobernanza para la salud; monitoreo, seguimiento y revisión; la arquitectura de la salud.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_trad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400" dirty="0"/>
              <a:t>El proceso de los ODS: muy amplio y complejo, pero  el de </a:t>
            </a:r>
            <a:r>
              <a:rPr lang="es-ES_tradnl" sz="1400" u="sng" dirty="0"/>
              <a:t>salud</a:t>
            </a:r>
            <a:r>
              <a:rPr lang="es-ES_tradnl" sz="1400" dirty="0"/>
              <a:t> esta relativamente en buen estado.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s-ES_tradnl" sz="1400" dirty="0"/>
              <a:t>Conjunto muy amplio de objetivos de salud. 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s-ES_tradnl" sz="1400" dirty="0"/>
              <a:t>Múltiples vínculos con otros ODS como contribuyente y beneficiario.</a:t>
            </a:r>
          </a:p>
          <a:p>
            <a:pPr lvl="1"/>
            <a:endParaRPr lang="es-ES_trad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400" dirty="0"/>
              <a:t>Salud Universal  ofrece una plataforma para un enfoque integrado de los objetivos ODS relacionados con la salud. </a:t>
            </a:r>
          </a:p>
          <a:p>
            <a:endParaRPr lang="es-ES_trad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400" dirty="0"/>
              <a:t>ODS marco de financiación y monitoreo: probable que sea grande y compleja : 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s-ES_tradnl" sz="1400" dirty="0"/>
              <a:t>Continuar y reforzar el seguimiento del progreso hacia los objetivos específicos de salud apoyados por el fortalecimiento de los sistemas de información sanitaria del país de una manera integrada.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_trad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400" dirty="0"/>
              <a:t>Discusiones de vigilancia en curso se centran en 169 objetivos) y 231 indicadores.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s-ES_tradnl" sz="1400" dirty="0"/>
              <a:t>Medidas generales propuestas de la salud (por ejemplo, la esperanza de vida saludable , la mortalidad prematura antes de los 70 , la esperanza de vida saludable).</a:t>
            </a:r>
            <a:endParaRPr lang="es-ES_tradnl" sz="1600" dirty="0"/>
          </a:p>
        </p:txBody>
      </p:sp>
    </p:spTree>
    <p:extLst>
      <p:ext uri="{BB962C8B-B14F-4D97-AF65-F5344CB8AC3E}">
        <p14:creationId xmlns:p14="http://schemas.microsoft.com/office/powerpoint/2010/main" val="266574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4794353" y="2170998"/>
            <a:ext cx="2673247" cy="1384995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br>
              <a:rPr lang="en-US" sz="2800" dirty="0"/>
            </a:br>
            <a:r>
              <a:rPr lang="es-ES_tradnl" sz="2800" dirty="0"/>
              <a:t>La transición de los ODM a ODS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r="739"/>
          <a:stretch/>
        </p:blipFill>
        <p:spPr>
          <a:xfrm>
            <a:off x="994240" y="2144765"/>
            <a:ext cx="3800113" cy="191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4579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09800" y="533400"/>
            <a:ext cx="571500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_tradnl" sz="2400" dirty="0"/>
              <a:t>La transición de los </a:t>
            </a:r>
            <a:r>
              <a:rPr lang="es-ES_tradnl" sz="3200" b="1" dirty="0">
                <a:solidFill>
                  <a:schemeClr val="accent1">
                    <a:lumMod val="75000"/>
                  </a:schemeClr>
                </a:solidFill>
              </a:rPr>
              <a:t>ODM</a:t>
            </a:r>
            <a:r>
              <a:rPr lang="es-ES_tradnl" sz="2400" dirty="0"/>
              <a:t> a </a:t>
            </a:r>
            <a:r>
              <a:rPr lang="es-ES_tradnl" sz="3200" b="1" dirty="0">
                <a:solidFill>
                  <a:schemeClr val="accent3">
                    <a:lumMod val="50000"/>
                  </a:schemeClr>
                </a:solidFill>
              </a:rPr>
              <a:t>ODS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024511"/>
              </p:ext>
            </p:extLst>
          </p:nvPr>
        </p:nvGraphicFramePr>
        <p:xfrm>
          <a:off x="288974" y="1371600"/>
          <a:ext cx="8702626" cy="4789170"/>
        </p:xfrm>
        <a:graphic>
          <a:graphicData uri="http://schemas.openxmlformats.org/drawingml/2006/table">
            <a:tbl>
              <a:tblPr firstRow="1" firstCol="1" bandRow="1"/>
              <a:tblGrid>
                <a:gridCol w="16085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70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70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910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2440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b="1" dirty="0"/>
                        <a:t>Objetivos de Desarrollo del Milenio: 2000-2015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2440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440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440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800" b="1" i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Objetivos de Desarrollo Sostenible: 2015-2030</a:t>
                      </a:r>
                      <a:endParaRPr lang="es-ES_tradnl" sz="16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2440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440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440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Liderado por: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365C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Agencias de Naciones Unidas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noProof="0" dirty="0"/>
                        <a:t>Proceso intergubernamental ; Naciones Unidas tiene una función de asesoramiento técnico</a:t>
                      </a:r>
                      <a:endParaRPr lang="es-ES_tradnl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Proceso: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365C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 arriba hacia abajo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Inclusivo y participativo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Aplicado a: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365C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Países en Desarrollo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TODOS los países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Objetivos (#):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365C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 (3 específicos-salud))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noProof="0" dirty="0"/>
                        <a:t>17 ( más integral ; 1 específica para la salud aunque la salud está interrelacionada en múltiples objetivos)</a:t>
                      </a:r>
                      <a:endParaRPr lang="es-ES_tradnl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Metas (#):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365C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 (6 específicos-salud)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169 (13 específicos-salud)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Indicadores (#):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365C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95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Objetivo: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365C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Reducción de la pobreza y el desarrollo social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b="0" i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 desarrollo sostenible y la equidad .</a:t>
                      </a:r>
                      <a:endParaRPr lang="es-ES_tradnl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95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Financiamiento: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365C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Principalmente la ayuda internacional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b="0" i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 desarrollo económico inclusivo como estrategia central</a:t>
                      </a:r>
                      <a:endParaRPr lang="es-ES_tradnl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95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16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Informes: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365C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Las estimaciones basadas en los promedios nacionales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l" rtl="0" fontAlgn="ctr"/>
                      <a:r>
                        <a:rPr lang="es-ES_tradnl" sz="1600" b="0" i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Las estimaciones basadas en las desigualdades de medición utilizando datos sub-nacionales.</a:t>
                      </a:r>
                      <a:endParaRPr lang="es-ES_tradnl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9657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28575"/>
            <a:ext cx="6383338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73781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875" t="22826" r="19790" b="5108"/>
          <a:stretch/>
        </p:blipFill>
        <p:spPr>
          <a:xfrm>
            <a:off x="952500" y="1289604"/>
            <a:ext cx="7092576" cy="4687505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29433" y="457200"/>
            <a:ext cx="7738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400" b="1" dirty="0">
                <a:solidFill>
                  <a:schemeClr val="tx2"/>
                </a:solidFill>
                <a:hlinkClick r:id="rId3"/>
              </a:rPr>
              <a:t>Indicadores relacionado con salud para los ODS</a:t>
            </a:r>
            <a:endParaRPr lang="es-AR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6840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7772400" cy="1143000"/>
          </a:xfrm>
        </p:spPr>
        <p:txBody>
          <a:bodyPr/>
          <a:lstStyle/>
          <a:p>
            <a:pPr algn="r"/>
            <a:r>
              <a:rPr lang="en-US" sz="2800" b="1" dirty="0">
                <a:solidFill>
                  <a:schemeClr val="accent1"/>
                </a:solidFill>
              </a:rPr>
              <a:t>Meta 3. </a:t>
            </a:r>
            <a:r>
              <a:rPr lang="en-US" sz="2800" b="1" dirty="0" err="1">
                <a:solidFill>
                  <a:schemeClr val="accent1"/>
                </a:solidFill>
              </a:rPr>
              <a:t>Asegurar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vidas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saludables</a:t>
            </a:r>
            <a:r>
              <a:rPr lang="en-US" sz="2800" b="1" dirty="0">
                <a:solidFill>
                  <a:schemeClr val="accent1"/>
                </a:solidFill>
              </a:rPr>
              <a:t> y </a:t>
            </a:r>
            <a:r>
              <a:rPr lang="en-US" sz="2800" b="1" dirty="0" err="1">
                <a:solidFill>
                  <a:schemeClr val="accent1"/>
                </a:solidFill>
              </a:rPr>
              <a:t>promover</a:t>
            </a:r>
            <a:r>
              <a:rPr lang="en-US" sz="2800" b="1" dirty="0">
                <a:solidFill>
                  <a:schemeClr val="accent1"/>
                </a:solidFill>
              </a:rPr>
              <a:t> el </a:t>
            </a:r>
            <a:r>
              <a:rPr lang="en-US" sz="2800" b="1" dirty="0" err="1">
                <a:solidFill>
                  <a:schemeClr val="accent1"/>
                </a:solidFill>
              </a:rPr>
              <a:t>bienestar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en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todas</a:t>
            </a:r>
            <a:r>
              <a:rPr lang="en-US" sz="2800" b="1" dirty="0">
                <a:solidFill>
                  <a:schemeClr val="accent1"/>
                </a:solidFill>
              </a:rPr>
              <a:t> las </a:t>
            </a:r>
            <a:r>
              <a:rPr lang="en-US" sz="2800" b="1" dirty="0" err="1">
                <a:solidFill>
                  <a:schemeClr val="accent1"/>
                </a:solidFill>
              </a:rPr>
              <a:t>edades</a:t>
            </a:r>
            <a:endParaRPr lang="en-US" sz="2800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Font typeface="+mj-lt"/>
              <a:buAutoNum type="arabicPeriod"/>
            </a:pPr>
            <a:r>
              <a:rPr lang="en-US" sz="1800" dirty="0" err="1"/>
              <a:t>Reducir</a:t>
            </a:r>
            <a:r>
              <a:rPr lang="en-US" sz="1800" dirty="0"/>
              <a:t> el ratio de </a:t>
            </a:r>
            <a:r>
              <a:rPr lang="en-US" sz="1800" dirty="0" err="1"/>
              <a:t>mortalidad</a:t>
            </a:r>
            <a:r>
              <a:rPr lang="en-US" sz="1800" dirty="0"/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materna</a:t>
            </a:r>
            <a:r>
              <a:rPr lang="en-US" sz="1800" dirty="0"/>
              <a:t> </a:t>
            </a:r>
            <a:r>
              <a:rPr lang="en-US" sz="1800" b="1" dirty="0" err="1">
                <a:solidFill>
                  <a:srgbClr val="0070C0"/>
                </a:solidFill>
              </a:rPr>
              <a:t>menor</a:t>
            </a:r>
            <a:r>
              <a:rPr lang="en-US" sz="1800" b="1" dirty="0">
                <a:solidFill>
                  <a:srgbClr val="0070C0"/>
                </a:solidFill>
              </a:rPr>
              <a:t> a 70 </a:t>
            </a:r>
            <a:r>
              <a:rPr lang="en-US" sz="1800" b="1" dirty="0" err="1">
                <a:solidFill>
                  <a:srgbClr val="0070C0"/>
                </a:solidFill>
              </a:rPr>
              <a:t>por</a:t>
            </a:r>
            <a:r>
              <a:rPr lang="en-US" sz="1800" b="1" dirty="0">
                <a:solidFill>
                  <a:srgbClr val="0070C0"/>
                </a:solidFill>
              </a:rPr>
              <a:t> 100,000 </a:t>
            </a:r>
            <a:r>
              <a:rPr lang="en-US" sz="1800" dirty="0" err="1"/>
              <a:t>nacidos</a:t>
            </a:r>
            <a:r>
              <a:rPr lang="en-US" sz="1800" dirty="0"/>
              <a:t> </a:t>
            </a:r>
            <a:r>
              <a:rPr lang="en-US" sz="1800" dirty="0" err="1"/>
              <a:t>vivos</a:t>
            </a:r>
            <a:endParaRPr lang="en-US" sz="1800" dirty="0"/>
          </a:p>
          <a:p>
            <a:pPr>
              <a:buFont typeface="+mj-lt"/>
              <a:buAutoNum type="arabicPeriod"/>
            </a:pPr>
            <a:endParaRPr lang="en-US" sz="1800" dirty="0"/>
          </a:p>
          <a:p>
            <a:pPr>
              <a:buFont typeface="+mj-lt"/>
              <a:buAutoNum type="arabicPeriod"/>
            </a:pPr>
            <a:r>
              <a:rPr lang="en-US" sz="1800" b="1" dirty="0" err="1">
                <a:solidFill>
                  <a:srgbClr val="0070C0"/>
                </a:solidFill>
              </a:rPr>
              <a:t>Eliminar</a:t>
            </a:r>
            <a:r>
              <a:rPr lang="en-US" sz="1800" dirty="0"/>
              <a:t> </a:t>
            </a:r>
            <a:r>
              <a:rPr lang="en-US" sz="1800" dirty="0" err="1"/>
              <a:t>las</a:t>
            </a:r>
            <a:r>
              <a:rPr lang="en-US" sz="1800" dirty="0"/>
              <a:t> </a:t>
            </a:r>
            <a:r>
              <a:rPr lang="en-US" sz="1800" dirty="0" err="1"/>
              <a:t>muertes</a:t>
            </a:r>
            <a:r>
              <a:rPr lang="en-US" sz="1800" dirty="0"/>
              <a:t> </a:t>
            </a:r>
            <a:r>
              <a:rPr lang="en-US" sz="1800" dirty="0" err="1"/>
              <a:t>prevenibles</a:t>
            </a:r>
            <a:r>
              <a:rPr lang="en-US" sz="1800" dirty="0"/>
              <a:t> en </a:t>
            </a:r>
            <a:r>
              <a:rPr lang="en-US" sz="1800" b="1" dirty="0" err="1">
                <a:solidFill>
                  <a:srgbClr val="BE0000"/>
                </a:solidFill>
              </a:rPr>
              <a:t>neonatos</a:t>
            </a:r>
            <a:r>
              <a:rPr lang="en-US" sz="1800" dirty="0"/>
              <a:t> y </a:t>
            </a:r>
            <a:r>
              <a:rPr lang="en-US" sz="1800" b="1" dirty="0" err="1">
                <a:solidFill>
                  <a:srgbClr val="BE0000"/>
                </a:solidFill>
              </a:rPr>
              <a:t>menores</a:t>
            </a:r>
            <a:r>
              <a:rPr lang="en-US" sz="1800" b="1" dirty="0">
                <a:solidFill>
                  <a:srgbClr val="BE0000"/>
                </a:solidFill>
              </a:rPr>
              <a:t> de </a:t>
            </a:r>
            <a:r>
              <a:rPr lang="en-US" sz="1800" b="1" dirty="0" err="1">
                <a:solidFill>
                  <a:srgbClr val="BE0000"/>
                </a:solidFill>
              </a:rPr>
              <a:t>cinco</a:t>
            </a:r>
            <a:r>
              <a:rPr lang="en-US" sz="1800" b="1" dirty="0">
                <a:solidFill>
                  <a:srgbClr val="BE0000"/>
                </a:solidFill>
              </a:rPr>
              <a:t> </a:t>
            </a:r>
            <a:r>
              <a:rPr lang="en-US" sz="1800" b="1" dirty="0" err="1">
                <a:solidFill>
                  <a:srgbClr val="BE0000"/>
                </a:solidFill>
              </a:rPr>
              <a:t>años</a:t>
            </a:r>
            <a:r>
              <a:rPr lang="en-US" sz="1800" dirty="0"/>
              <a:t>. </a:t>
            </a:r>
          </a:p>
          <a:p>
            <a:pPr>
              <a:buFont typeface="+mj-lt"/>
              <a:buAutoNum type="arabicPeriod"/>
            </a:pPr>
            <a:endParaRPr lang="en-US" sz="1800" dirty="0">
              <a:solidFill>
                <a:srgbClr val="00009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1800" b="1" dirty="0" err="1">
                <a:solidFill>
                  <a:srgbClr val="0070C0"/>
                </a:solidFill>
              </a:rPr>
              <a:t>Erradicar</a:t>
            </a:r>
            <a:r>
              <a:rPr lang="en-US" sz="1800" dirty="0"/>
              <a:t> </a:t>
            </a:r>
            <a:r>
              <a:rPr lang="en-US" sz="1800" dirty="0" err="1"/>
              <a:t>las</a:t>
            </a:r>
            <a:r>
              <a:rPr lang="en-US" sz="1800" dirty="0"/>
              <a:t> </a:t>
            </a:r>
            <a:r>
              <a:rPr lang="en-US" sz="1800" dirty="0" err="1"/>
              <a:t>epidemias</a:t>
            </a:r>
            <a:r>
              <a:rPr lang="en-US" sz="1800" dirty="0"/>
              <a:t> de </a:t>
            </a:r>
            <a:r>
              <a:rPr lang="en-US" sz="1800" b="1" dirty="0">
                <a:solidFill>
                  <a:srgbClr val="C00000"/>
                </a:solidFill>
              </a:rPr>
              <a:t>SIDA, tuberculosis, malaria, y </a:t>
            </a:r>
            <a:r>
              <a:rPr lang="en-US" sz="1800" b="1" dirty="0" err="1">
                <a:solidFill>
                  <a:srgbClr val="C00000"/>
                </a:solidFill>
              </a:rPr>
              <a:t>enfermedades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tropicales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olvidades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dirty="0"/>
              <a:t>y </a:t>
            </a:r>
            <a:r>
              <a:rPr lang="en-US" sz="1800" dirty="0" err="1"/>
              <a:t>combatir</a:t>
            </a:r>
            <a:r>
              <a:rPr lang="en-US" sz="1800" dirty="0"/>
              <a:t> la hepatitis, </a:t>
            </a:r>
            <a:r>
              <a:rPr lang="en-US" sz="1800" dirty="0" err="1"/>
              <a:t>enfermedades</a:t>
            </a:r>
            <a:r>
              <a:rPr lang="en-US" sz="1800" dirty="0"/>
              <a:t> </a:t>
            </a:r>
            <a:r>
              <a:rPr lang="en-US" sz="1800" dirty="0" err="1"/>
              <a:t>transmitidas</a:t>
            </a:r>
            <a:r>
              <a:rPr lang="en-US" sz="1800" dirty="0"/>
              <a:t> </a:t>
            </a:r>
            <a:r>
              <a:rPr lang="en-US" sz="1800" dirty="0" err="1"/>
              <a:t>por</a:t>
            </a:r>
            <a:r>
              <a:rPr lang="en-US" sz="1800" dirty="0"/>
              <a:t> el </a:t>
            </a:r>
            <a:r>
              <a:rPr lang="en-US" sz="1800" dirty="0" err="1"/>
              <a:t>agua</a:t>
            </a:r>
            <a:r>
              <a:rPr lang="en-US" sz="1800" dirty="0"/>
              <a:t> y </a:t>
            </a:r>
            <a:r>
              <a:rPr lang="en-US" sz="1800" dirty="0" err="1"/>
              <a:t>otras</a:t>
            </a:r>
            <a:r>
              <a:rPr lang="en-US" sz="1800" dirty="0"/>
              <a:t> </a:t>
            </a:r>
            <a:r>
              <a:rPr lang="en-US" sz="1800" dirty="0" err="1"/>
              <a:t>enfermedades</a:t>
            </a:r>
            <a:r>
              <a:rPr lang="en-US" sz="1800" dirty="0"/>
              <a:t> </a:t>
            </a:r>
            <a:r>
              <a:rPr lang="en-US" sz="1800" dirty="0" err="1"/>
              <a:t>transmisibles</a:t>
            </a:r>
            <a:r>
              <a:rPr lang="en-US" sz="1800" dirty="0"/>
              <a:t>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495800" y="1981200"/>
            <a:ext cx="4038600" cy="4114800"/>
          </a:xfrm>
        </p:spPr>
        <p:txBody>
          <a:bodyPr>
            <a:normAutofit lnSpcReduction="10000"/>
          </a:bodyPr>
          <a:lstStyle/>
          <a:p>
            <a:pPr>
              <a:buFont typeface="+mj-lt"/>
              <a:buAutoNum type="arabicPeriod" startAt="4"/>
            </a:pPr>
            <a:r>
              <a:rPr lang="en-US" sz="1800" dirty="0" err="1"/>
              <a:t>Reducir</a:t>
            </a:r>
            <a:r>
              <a:rPr lang="en-US" sz="1800" dirty="0"/>
              <a:t> en </a:t>
            </a:r>
            <a:r>
              <a:rPr lang="en-US" sz="1800" b="1" dirty="0">
                <a:solidFill>
                  <a:srgbClr val="0070C0"/>
                </a:solidFill>
              </a:rPr>
              <a:t>un </a:t>
            </a:r>
            <a:r>
              <a:rPr lang="en-US" sz="1800" b="1" dirty="0" err="1">
                <a:solidFill>
                  <a:srgbClr val="0070C0"/>
                </a:solidFill>
              </a:rPr>
              <a:t>tercio</a:t>
            </a:r>
            <a:r>
              <a:rPr lang="en-US" sz="1800" b="1" dirty="0">
                <a:solidFill>
                  <a:srgbClr val="0070C0"/>
                </a:solidFill>
              </a:rPr>
              <a:t> </a:t>
            </a:r>
            <a:r>
              <a:rPr lang="en-US" sz="1800" dirty="0"/>
              <a:t>la </a:t>
            </a:r>
            <a:r>
              <a:rPr lang="en-US" sz="1800" dirty="0" err="1"/>
              <a:t>mortalidad</a:t>
            </a:r>
            <a:r>
              <a:rPr lang="en-US" sz="1800" dirty="0"/>
              <a:t> </a:t>
            </a:r>
            <a:r>
              <a:rPr lang="en-US" sz="1800" dirty="0" err="1"/>
              <a:t>prematura</a:t>
            </a:r>
            <a:r>
              <a:rPr lang="en-US" sz="1800" dirty="0"/>
              <a:t> </a:t>
            </a:r>
            <a:r>
              <a:rPr lang="en-US" sz="1800" dirty="0" err="1"/>
              <a:t>por</a:t>
            </a:r>
            <a:r>
              <a:rPr lang="en-US" sz="1800" dirty="0"/>
              <a:t> </a:t>
            </a:r>
            <a:r>
              <a:rPr lang="en-US" sz="1800" b="1" dirty="0">
                <a:solidFill>
                  <a:srgbClr val="BE0000"/>
                </a:solidFill>
              </a:rPr>
              <a:t>ECNTs</a:t>
            </a:r>
            <a:r>
              <a:rPr lang="en-US" sz="1800" dirty="0"/>
              <a:t> a </a:t>
            </a:r>
            <a:r>
              <a:rPr lang="en-US" sz="1800" dirty="0" err="1"/>
              <a:t>traves</a:t>
            </a:r>
            <a:r>
              <a:rPr lang="en-US" sz="1800" dirty="0"/>
              <a:t> de </a:t>
            </a:r>
            <a:r>
              <a:rPr lang="en-US" sz="1800" dirty="0" err="1"/>
              <a:t>prevención</a:t>
            </a:r>
            <a:r>
              <a:rPr lang="en-US" sz="1800" dirty="0"/>
              <a:t> y </a:t>
            </a:r>
            <a:r>
              <a:rPr lang="en-US" sz="1800" dirty="0" err="1"/>
              <a:t>tratamiento</a:t>
            </a:r>
            <a:r>
              <a:rPr lang="en-US" sz="1800" dirty="0"/>
              <a:t>, y </a:t>
            </a:r>
            <a:r>
              <a:rPr lang="en-US" sz="1800" dirty="0" err="1"/>
              <a:t>promover</a:t>
            </a:r>
            <a:r>
              <a:rPr lang="en-US" sz="1800" dirty="0"/>
              <a:t> la </a:t>
            </a:r>
            <a:r>
              <a:rPr lang="en-US" sz="1800" b="1" dirty="0" err="1">
                <a:solidFill>
                  <a:srgbClr val="BE0000"/>
                </a:solidFill>
              </a:rPr>
              <a:t>salud</a:t>
            </a:r>
            <a:r>
              <a:rPr lang="en-US" sz="1800" b="1" dirty="0">
                <a:solidFill>
                  <a:srgbClr val="BE0000"/>
                </a:solidFill>
              </a:rPr>
              <a:t> mental</a:t>
            </a:r>
            <a:r>
              <a:rPr lang="en-US" sz="1800" dirty="0"/>
              <a:t> y el </a:t>
            </a:r>
            <a:r>
              <a:rPr lang="en-US" sz="1800" dirty="0" err="1"/>
              <a:t>bienestar</a:t>
            </a:r>
            <a:r>
              <a:rPr lang="en-US" sz="1800" dirty="0"/>
              <a:t>. </a:t>
            </a:r>
          </a:p>
          <a:p>
            <a:pPr>
              <a:buFont typeface="+mj-lt"/>
              <a:buAutoNum type="arabicPeriod" startAt="4"/>
            </a:pPr>
            <a:endParaRPr lang="en-US" sz="1800" dirty="0"/>
          </a:p>
          <a:p>
            <a:pPr>
              <a:buFont typeface="+mj-lt"/>
              <a:buAutoNum type="arabicPeriod" startAt="4"/>
            </a:pPr>
            <a:r>
              <a:rPr lang="en-US" sz="1800" b="1" dirty="0" err="1">
                <a:solidFill>
                  <a:srgbClr val="0070C0"/>
                </a:solidFill>
              </a:rPr>
              <a:t>Fortalecer</a:t>
            </a:r>
            <a:r>
              <a:rPr lang="en-US" sz="1800" dirty="0"/>
              <a:t> la </a:t>
            </a:r>
            <a:r>
              <a:rPr lang="en-US" sz="1800" dirty="0" err="1"/>
              <a:t>prevención</a:t>
            </a:r>
            <a:r>
              <a:rPr lang="en-US" sz="1800" dirty="0"/>
              <a:t> y </a:t>
            </a:r>
            <a:r>
              <a:rPr lang="en-US" sz="1800" dirty="0" err="1"/>
              <a:t>tratamiento</a:t>
            </a:r>
            <a:r>
              <a:rPr lang="en-US" sz="1800" dirty="0"/>
              <a:t> de </a:t>
            </a:r>
            <a:r>
              <a:rPr lang="en-US" sz="1800" b="1" dirty="0" err="1">
                <a:solidFill>
                  <a:srgbClr val="BE0000"/>
                </a:solidFill>
              </a:rPr>
              <a:t>abuso</a:t>
            </a:r>
            <a:r>
              <a:rPr lang="en-US" sz="1800" b="1" dirty="0">
                <a:solidFill>
                  <a:srgbClr val="BE0000"/>
                </a:solidFill>
              </a:rPr>
              <a:t> de </a:t>
            </a:r>
            <a:r>
              <a:rPr lang="en-US" sz="1800" b="1" dirty="0" err="1">
                <a:solidFill>
                  <a:srgbClr val="BE0000"/>
                </a:solidFill>
              </a:rPr>
              <a:t>sustancias</a:t>
            </a:r>
            <a:r>
              <a:rPr lang="en-US" sz="1800" dirty="0"/>
              <a:t>, </a:t>
            </a:r>
            <a:r>
              <a:rPr lang="en-US" sz="1800" dirty="0" err="1"/>
              <a:t>incluidos</a:t>
            </a:r>
            <a:r>
              <a:rPr lang="en-US" sz="1800" dirty="0"/>
              <a:t> </a:t>
            </a:r>
            <a:r>
              <a:rPr lang="en-US" sz="1800" dirty="0" err="1"/>
              <a:t>abuso</a:t>
            </a:r>
            <a:r>
              <a:rPr lang="en-US" sz="1800" dirty="0"/>
              <a:t> de </a:t>
            </a:r>
            <a:r>
              <a:rPr lang="en-US" sz="1800" dirty="0" err="1"/>
              <a:t>drogas</a:t>
            </a:r>
            <a:r>
              <a:rPr lang="en-US" sz="1800" dirty="0"/>
              <a:t> y </a:t>
            </a:r>
            <a:r>
              <a:rPr lang="en-US" sz="1800" dirty="0" err="1"/>
              <a:t>consumo</a:t>
            </a:r>
            <a:r>
              <a:rPr lang="en-US" sz="1800" dirty="0"/>
              <a:t> </a:t>
            </a:r>
            <a:r>
              <a:rPr lang="en-US" sz="1800" dirty="0" err="1"/>
              <a:t>dañino</a:t>
            </a:r>
            <a:r>
              <a:rPr lang="en-US" sz="1800" dirty="0"/>
              <a:t> de </a:t>
            </a:r>
            <a:r>
              <a:rPr lang="en-US" sz="1800" b="1" dirty="0">
                <a:solidFill>
                  <a:srgbClr val="BE0000"/>
                </a:solidFill>
              </a:rPr>
              <a:t>alcohol</a:t>
            </a:r>
            <a:r>
              <a:rPr lang="en-US" sz="1800" dirty="0"/>
              <a:t>. </a:t>
            </a:r>
            <a:endParaRPr lang="en-US" sz="1800" b="1" dirty="0">
              <a:solidFill>
                <a:srgbClr val="C00000"/>
              </a:solidFill>
            </a:endParaRPr>
          </a:p>
          <a:p>
            <a:pPr>
              <a:buFont typeface="+mj-lt"/>
              <a:buAutoNum type="arabicPeriod" startAt="4"/>
            </a:pPr>
            <a:endParaRPr lang="en-US" sz="1800" b="1" dirty="0">
              <a:solidFill>
                <a:srgbClr val="C00000"/>
              </a:solidFill>
            </a:endParaRPr>
          </a:p>
          <a:p>
            <a:pPr>
              <a:buFont typeface="+mj-lt"/>
              <a:buAutoNum type="arabicPeriod" startAt="4"/>
            </a:pPr>
            <a:r>
              <a:rPr lang="en-US" sz="1800" b="1" dirty="0" err="1">
                <a:solidFill>
                  <a:srgbClr val="0070C0"/>
                </a:solidFill>
              </a:rPr>
              <a:t>Reducir</a:t>
            </a:r>
            <a:r>
              <a:rPr lang="en-US" sz="1800" b="1" dirty="0">
                <a:solidFill>
                  <a:srgbClr val="0070C0"/>
                </a:solidFill>
              </a:rPr>
              <a:t> a la </a:t>
            </a:r>
            <a:r>
              <a:rPr lang="en-US" sz="1800" b="1" dirty="0" err="1">
                <a:solidFill>
                  <a:srgbClr val="0070C0"/>
                </a:solidFill>
              </a:rPr>
              <a:t>mitad</a:t>
            </a:r>
            <a:r>
              <a:rPr lang="en-US" sz="1800" b="1" dirty="0">
                <a:solidFill>
                  <a:srgbClr val="0070C0"/>
                </a:solidFill>
              </a:rPr>
              <a:t> </a:t>
            </a:r>
            <a:r>
              <a:rPr lang="en-US" sz="1800" dirty="0" err="1"/>
              <a:t>las</a:t>
            </a:r>
            <a:r>
              <a:rPr lang="en-US" sz="1800" dirty="0"/>
              <a:t> </a:t>
            </a:r>
            <a:r>
              <a:rPr lang="en-US" sz="1800" dirty="0" err="1"/>
              <a:t>muertes</a:t>
            </a:r>
            <a:r>
              <a:rPr lang="en-US" sz="1800" dirty="0"/>
              <a:t> </a:t>
            </a:r>
            <a:r>
              <a:rPr lang="en-US" sz="1800" dirty="0" err="1"/>
              <a:t>globales</a:t>
            </a:r>
            <a:r>
              <a:rPr lang="en-US" sz="1800" dirty="0"/>
              <a:t> y </a:t>
            </a:r>
            <a:r>
              <a:rPr lang="en-US" sz="1800" dirty="0" err="1"/>
              <a:t>lesiones</a:t>
            </a:r>
            <a:r>
              <a:rPr lang="en-US" sz="1800" dirty="0"/>
              <a:t> </a:t>
            </a:r>
            <a:r>
              <a:rPr lang="en-US" sz="1800" dirty="0" err="1"/>
              <a:t>por</a:t>
            </a:r>
            <a:r>
              <a:rPr lang="en-US" sz="1800" dirty="0"/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accidentes</a:t>
            </a:r>
            <a:r>
              <a:rPr lang="en-US" sz="1800" b="1" dirty="0">
                <a:solidFill>
                  <a:srgbClr val="C00000"/>
                </a:solidFill>
              </a:rPr>
              <a:t> de </a:t>
            </a:r>
            <a:r>
              <a:rPr lang="en-US" sz="1800" b="1" dirty="0" err="1">
                <a:solidFill>
                  <a:srgbClr val="C00000"/>
                </a:solidFill>
              </a:rPr>
              <a:t>tránsito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dirty="0"/>
              <a:t>(al 2020)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0F564-26DC-4415-A893-2E96AF1E305F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6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+mj-lt"/>
              <a:buAutoNum type="arabicPeriod" startAt="7"/>
            </a:pPr>
            <a:r>
              <a:rPr lang="en-US" sz="1800" dirty="0" err="1"/>
              <a:t>Asegurar</a:t>
            </a:r>
            <a:r>
              <a:rPr lang="en-US" sz="1800" dirty="0"/>
              <a:t> </a:t>
            </a:r>
            <a:r>
              <a:rPr lang="en-US" sz="1800" b="1" dirty="0">
                <a:solidFill>
                  <a:srgbClr val="0070C0"/>
                </a:solidFill>
              </a:rPr>
              <a:t>el </a:t>
            </a:r>
            <a:r>
              <a:rPr lang="en-US" sz="1800" b="1" dirty="0" err="1">
                <a:solidFill>
                  <a:srgbClr val="0070C0"/>
                </a:solidFill>
              </a:rPr>
              <a:t>acceso</a:t>
            </a:r>
            <a:r>
              <a:rPr lang="en-US" sz="1800" b="1" dirty="0">
                <a:solidFill>
                  <a:srgbClr val="0070C0"/>
                </a:solidFill>
              </a:rPr>
              <a:t> universal </a:t>
            </a:r>
            <a:r>
              <a:rPr lang="en-US" sz="1800" dirty="0"/>
              <a:t>a </a:t>
            </a:r>
            <a:r>
              <a:rPr lang="en-US" sz="1800" b="1" dirty="0" err="1">
                <a:solidFill>
                  <a:srgbClr val="C00000"/>
                </a:solidFill>
              </a:rPr>
              <a:t>servicios</a:t>
            </a:r>
            <a:r>
              <a:rPr lang="en-US" sz="1800" b="1" dirty="0">
                <a:solidFill>
                  <a:srgbClr val="C00000"/>
                </a:solidFill>
              </a:rPr>
              <a:t> de </a:t>
            </a:r>
            <a:r>
              <a:rPr lang="en-US" sz="1800" b="1" dirty="0" err="1">
                <a:solidFill>
                  <a:srgbClr val="C00000"/>
                </a:solidFill>
              </a:rPr>
              <a:t>atencion</a:t>
            </a:r>
            <a:r>
              <a:rPr lang="en-US" sz="1800" b="1" dirty="0">
                <a:solidFill>
                  <a:srgbClr val="C00000"/>
                </a:solidFill>
              </a:rPr>
              <a:t> de </a:t>
            </a:r>
            <a:r>
              <a:rPr lang="en-US" sz="1800" b="1" dirty="0" err="1">
                <a:solidFill>
                  <a:srgbClr val="C00000"/>
                </a:solidFill>
              </a:rPr>
              <a:t>salud</a:t>
            </a:r>
            <a:r>
              <a:rPr lang="en-US" sz="1800" b="1" dirty="0">
                <a:solidFill>
                  <a:srgbClr val="C00000"/>
                </a:solidFill>
              </a:rPr>
              <a:t> sexual y </a:t>
            </a:r>
            <a:r>
              <a:rPr lang="en-US" sz="1800" b="1" dirty="0" err="1">
                <a:solidFill>
                  <a:srgbClr val="C00000"/>
                </a:solidFill>
              </a:rPr>
              <a:t>reproductiva</a:t>
            </a:r>
            <a:r>
              <a:rPr lang="en-US" sz="1800" b="1" dirty="0">
                <a:solidFill>
                  <a:srgbClr val="C00000"/>
                </a:solidFill>
              </a:rPr>
              <a:t>, </a:t>
            </a:r>
            <a:r>
              <a:rPr lang="en-US" sz="1800" dirty="0" err="1"/>
              <a:t>incluyendo</a:t>
            </a:r>
            <a:r>
              <a:rPr lang="en-US" sz="1800" dirty="0"/>
              <a:t> </a:t>
            </a:r>
            <a:r>
              <a:rPr lang="en-US" sz="1800" dirty="0" err="1"/>
              <a:t>para</a:t>
            </a:r>
            <a:r>
              <a:rPr lang="en-US" sz="1800" dirty="0"/>
              <a:t> la </a:t>
            </a:r>
            <a:r>
              <a:rPr lang="en-US" sz="1800" dirty="0" err="1"/>
              <a:t>planificiación</a:t>
            </a:r>
            <a:r>
              <a:rPr lang="en-US" sz="1800" dirty="0"/>
              <a:t> familiar, </a:t>
            </a:r>
            <a:r>
              <a:rPr lang="en-US" sz="1800" dirty="0" err="1"/>
              <a:t>información</a:t>
            </a:r>
            <a:r>
              <a:rPr lang="en-US" sz="1800" dirty="0"/>
              <a:t> y </a:t>
            </a:r>
            <a:r>
              <a:rPr lang="en-US" sz="1800" dirty="0" err="1"/>
              <a:t>educación</a:t>
            </a:r>
            <a:r>
              <a:rPr lang="en-US" sz="1800" dirty="0"/>
              <a:t>, y la </a:t>
            </a:r>
            <a:r>
              <a:rPr lang="en-US" sz="1800" dirty="0" err="1"/>
              <a:t>integración</a:t>
            </a:r>
            <a:r>
              <a:rPr lang="en-US" sz="1800" dirty="0"/>
              <a:t> de la </a:t>
            </a:r>
            <a:r>
              <a:rPr lang="en-US" sz="1800" dirty="0" err="1"/>
              <a:t>salud</a:t>
            </a:r>
            <a:r>
              <a:rPr lang="en-US" sz="1800" dirty="0"/>
              <a:t> </a:t>
            </a:r>
            <a:r>
              <a:rPr lang="en-US" sz="1800" dirty="0" err="1"/>
              <a:t>reproductiva</a:t>
            </a:r>
            <a:r>
              <a:rPr lang="en-US" sz="1800" dirty="0"/>
              <a:t> en </a:t>
            </a:r>
            <a:r>
              <a:rPr lang="en-US" sz="1800" dirty="0" err="1"/>
              <a:t>estrategias</a:t>
            </a:r>
            <a:r>
              <a:rPr lang="en-US" sz="1800" dirty="0"/>
              <a:t> y </a:t>
            </a:r>
            <a:r>
              <a:rPr lang="en-US" sz="1800" dirty="0" err="1"/>
              <a:t>programas</a:t>
            </a:r>
            <a:r>
              <a:rPr lang="en-US" sz="1800" dirty="0"/>
              <a:t> </a:t>
            </a:r>
            <a:r>
              <a:rPr lang="en-US" sz="1800" dirty="0" err="1"/>
              <a:t>nacionales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 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495800" y="1905000"/>
            <a:ext cx="4114800" cy="4114800"/>
          </a:xfrm>
        </p:spPr>
        <p:txBody>
          <a:bodyPr/>
          <a:lstStyle/>
          <a:p>
            <a:pPr>
              <a:buFont typeface="+mj-lt"/>
              <a:buAutoNum type="arabicPeriod" startAt="8"/>
            </a:pPr>
            <a:r>
              <a:rPr lang="en-US" sz="1800" b="1" dirty="0" err="1">
                <a:solidFill>
                  <a:srgbClr val="C00000"/>
                </a:solidFill>
              </a:rPr>
              <a:t>Lograr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cobertura</a:t>
            </a:r>
            <a:r>
              <a:rPr lang="en-US" sz="1800" b="1" dirty="0">
                <a:solidFill>
                  <a:srgbClr val="C00000"/>
                </a:solidFill>
              </a:rPr>
              <a:t> sanitaria </a:t>
            </a:r>
            <a:r>
              <a:rPr lang="en-US" sz="1800" b="1" dirty="0">
                <a:solidFill>
                  <a:srgbClr val="0070C0"/>
                </a:solidFill>
              </a:rPr>
              <a:t>universal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dirty="0"/>
              <a:t>(UHC), </a:t>
            </a:r>
            <a:r>
              <a:rPr lang="en-US" sz="1800" dirty="0" err="1"/>
              <a:t>incluyendo</a:t>
            </a:r>
            <a:r>
              <a:rPr lang="en-US" sz="1800" dirty="0"/>
              <a:t> la </a:t>
            </a:r>
            <a:r>
              <a:rPr lang="en-US" sz="1800" dirty="0" err="1"/>
              <a:t>protección</a:t>
            </a:r>
            <a:r>
              <a:rPr lang="en-US" sz="1800" dirty="0"/>
              <a:t> de </a:t>
            </a:r>
            <a:r>
              <a:rPr lang="en-US" sz="1800" dirty="0" err="1"/>
              <a:t>riesgos</a:t>
            </a:r>
            <a:r>
              <a:rPr lang="en-US" sz="1800" dirty="0"/>
              <a:t> </a:t>
            </a:r>
            <a:r>
              <a:rPr lang="en-US" sz="1800" dirty="0" err="1"/>
              <a:t>financieros</a:t>
            </a:r>
            <a:r>
              <a:rPr lang="en-US" sz="1800" dirty="0"/>
              <a:t>, </a:t>
            </a:r>
            <a:r>
              <a:rPr lang="en-US" sz="1800" dirty="0" err="1"/>
              <a:t>acceso</a:t>
            </a:r>
            <a:r>
              <a:rPr lang="en-US" sz="1800" dirty="0"/>
              <a:t> a </a:t>
            </a:r>
            <a:r>
              <a:rPr lang="en-US" sz="1800" dirty="0" err="1"/>
              <a:t>servicios</a:t>
            </a:r>
            <a:r>
              <a:rPr lang="en-US" sz="1800" dirty="0"/>
              <a:t> de </a:t>
            </a:r>
            <a:r>
              <a:rPr lang="en-US" sz="1800" dirty="0" err="1"/>
              <a:t>atencion</a:t>
            </a:r>
            <a:r>
              <a:rPr lang="en-US" sz="1800" dirty="0"/>
              <a:t> en </a:t>
            </a:r>
            <a:r>
              <a:rPr lang="en-US" sz="1800" dirty="0" err="1"/>
              <a:t>salud</a:t>
            </a:r>
            <a:r>
              <a:rPr lang="en-US" sz="1800" dirty="0"/>
              <a:t> de </a:t>
            </a:r>
            <a:r>
              <a:rPr lang="en-US" sz="1800" dirty="0" err="1"/>
              <a:t>calidad</a:t>
            </a:r>
            <a:r>
              <a:rPr lang="en-US" sz="1800" dirty="0"/>
              <a:t>, y </a:t>
            </a:r>
            <a:r>
              <a:rPr lang="en-US" sz="1800" dirty="0" err="1"/>
              <a:t>acceso</a:t>
            </a:r>
            <a:r>
              <a:rPr lang="en-US" sz="1800" dirty="0"/>
              <a:t> a </a:t>
            </a:r>
            <a:r>
              <a:rPr lang="en-US" sz="1800" dirty="0" err="1"/>
              <a:t>medicinas</a:t>
            </a:r>
            <a:r>
              <a:rPr lang="en-US" sz="1800" dirty="0"/>
              <a:t> y </a:t>
            </a:r>
            <a:r>
              <a:rPr lang="en-US" sz="1800" dirty="0" err="1"/>
              <a:t>vacunas</a:t>
            </a:r>
            <a:r>
              <a:rPr lang="en-US" sz="1800" dirty="0"/>
              <a:t> </a:t>
            </a:r>
            <a:r>
              <a:rPr lang="en-US" sz="1800" dirty="0" err="1"/>
              <a:t>esenciales</a:t>
            </a:r>
            <a:r>
              <a:rPr lang="en-US" sz="1800" dirty="0"/>
              <a:t> </a:t>
            </a:r>
            <a:r>
              <a:rPr lang="en-US" sz="1800" dirty="0" err="1"/>
              <a:t>seguras</a:t>
            </a:r>
            <a:r>
              <a:rPr lang="en-US" sz="1800" dirty="0"/>
              <a:t>, </a:t>
            </a:r>
            <a:r>
              <a:rPr lang="en-US" sz="1800" dirty="0" err="1"/>
              <a:t>efectivas</a:t>
            </a:r>
            <a:r>
              <a:rPr lang="en-US" sz="1800" dirty="0"/>
              <a:t> de </a:t>
            </a:r>
            <a:r>
              <a:rPr lang="en-US" sz="1800" dirty="0" err="1"/>
              <a:t>alta</a:t>
            </a:r>
            <a:r>
              <a:rPr lang="en-US" sz="1800" dirty="0"/>
              <a:t> </a:t>
            </a:r>
            <a:r>
              <a:rPr lang="en-US" sz="1800" dirty="0" err="1"/>
              <a:t>calidad</a:t>
            </a:r>
            <a:r>
              <a:rPr lang="en-US" sz="1800" dirty="0"/>
              <a:t> y </a:t>
            </a:r>
            <a:r>
              <a:rPr lang="en-US" sz="1800" dirty="0" err="1"/>
              <a:t>asequibles</a:t>
            </a:r>
            <a:r>
              <a:rPr lang="en-US" sz="1800" dirty="0"/>
              <a:t>. </a:t>
            </a:r>
          </a:p>
          <a:p>
            <a:pPr>
              <a:buFont typeface="+mj-lt"/>
              <a:buAutoNum type="arabicPeriod" startAt="8"/>
            </a:pPr>
            <a:endParaRPr lang="en-US" sz="1800" dirty="0"/>
          </a:p>
          <a:p>
            <a:pPr>
              <a:buFont typeface="+mj-lt"/>
              <a:buAutoNum type="arabicPeriod" startAt="8"/>
            </a:pPr>
            <a:r>
              <a:rPr lang="en-US" sz="1800" b="1" dirty="0" err="1">
                <a:solidFill>
                  <a:srgbClr val="0070C0"/>
                </a:solidFill>
              </a:rPr>
              <a:t>Reducir</a:t>
            </a:r>
            <a:r>
              <a:rPr lang="en-US" sz="1800" b="1" dirty="0">
                <a:solidFill>
                  <a:srgbClr val="0070C0"/>
                </a:solidFill>
              </a:rPr>
              <a:t> </a:t>
            </a:r>
            <a:r>
              <a:rPr lang="en-US" sz="1800" b="1" dirty="0" err="1">
                <a:solidFill>
                  <a:srgbClr val="0070C0"/>
                </a:solidFill>
              </a:rPr>
              <a:t>substancialmente</a:t>
            </a:r>
            <a:r>
              <a:rPr lang="en-US" sz="1800" b="1" dirty="0">
                <a:solidFill>
                  <a:srgbClr val="0070C0"/>
                </a:solidFill>
              </a:rPr>
              <a:t> </a:t>
            </a:r>
            <a:r>
              <a:rPr lang="en-US" sz="1800" dirty="0"/>
              <a:t>el </a:t>
            </a:r>
            <a:r>
              <a:rPr lang="en-US" sz="1800" dirty="0" err="1"/>
              <a:t>número</a:t>
            </a:r>
            <a:r>
              <a:rPr lang="en-US" sz="1800" dirty="0"/>
              <a:t> de </a:t>
            </a:r>
            <a:r>
              <a:rPr lang="en-US" sz="1800" dirty="0" err="1"/>
              <a:t>muertes</a:t>
            </a:r>
            <a:r>
              <a:rPr lang="en-US" sz="1800" dirty="0"/>
              <a:t> y </a:t>
            </a:r>
            <a:r>
              <a:rPr lang="en-US" sz="1800" dirty="0" err="1"/>
              <a:t>enfermedades</a:t>
            </a:r>
            <a:r>
              <a:rPr lang="en-US" sz="1800" dirty="0"/>
              <a:t> </a:t>
            </a:r>
            <a:r>
              <a:rPr lang="en-US" sz="1800" dirty="0" err="1"/>
              <a:t>ocasianadas</a:t>
            </a:r>
            <a:r>
              <a:rPr lang="en-US" sz="1800" dirty="0"/>
              <a:t> </a:t>
            </a:r>
            <a:r>
              <a:rPr lang="en-US" sz="1800" dirty="0" err="1"/>
              <a:t>por</a:t>
            </a:r>
            <a:r>
              <a:rPr lang="en-US" sz="1800" dirty="0"/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quimicos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peligrosos</a:t>
            </a:r>
            <a:r>
              <a:rPr lang="en-US" sz="1800" b="1" dirty="0">
                <a:solidFill>
                  <a:srgbClr val="C00000"/>
                </a:solidFill>
              </a:rPr>
              <a:t> y </a:t>
            </a:r>
            <a:r>
              <a:rPr lang="en-US" sz="1800" b="1" dirty="0" err="1">
                <a:solidFill>
                  <a:srgbClr val="C00000"/>
                </a:solidFill>
              </a:rPr>
              <a:t>contaminacion</a:t>
            </a:r>
            <a:r>
              <a:rPr lang="en-US" sz="1800" b="1" dirty="0">
                <a:solidFill>
                  <a:srgbClr val="C00000"/>
                </a:solidFill>
              </a:rPr>
              <a:t> del </a:t>
            </a:r>
            <a:r>
              <a:rPr lang="en-US" sz="1800" b="1" dirty="0" err="1">
                <a:solidFill>
                  <a:srgbClr val="C00000"/>
                </a:solidFill>
              </a:rPr>
              <a:t>agua</a:t>
            </a:r>
            <a:r>
              <a:rPr lang="en-US" sz="1800" b="1" dirty="0">
                <a:solidFill>
                  <a:srgbClr val="C00000"/>
                </a:solidFill>
              </a:rPr>
              <a:t>, </a:t>
            </a:r>
            <a:r>
              <a:rPr lang="en-US" sz="1800" b="1" dirty="0" err="1">
                <a:solidFill>
                  <a:srgbClr val="C00000"/>
                </a:solidFill>
              </a:rPr>
              <a:t>aire</a:t>
            </a:r>
            <a:r>
              <a:rPr lang="en-US" sz="1800" b="1" dirty="0">
                <a:solidFill>
                  <a:srgbClr val="C00000"/>
                </a:solidFill>
              </a:rPr>
              <a:t>  y </a:t>
            </a:r>
            <a:r>
              <a:rPr lang="en-US" sz="1800" b="1" dirty="0" err="1">
                <a:solidFill>
                  <a:srgbClr val="C00000"/>
                </a:solidFill>
              </a:rPr>
              <a:t>suelo</a:t>
            </a:r>
            <a:r>
              <a:rPr lang="en-US" sz="1800" b="1" dirty="0">
                <a:solidFill>
                  <a:srgbClr val="C00000"/>
                </a:solidFill>
              </a:rPr>
              <a:t>.</a:t>
            </a:r>
            <a:endParaRPr lang="en-US" sz="1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0F564-26DC-4415-A893-2E96AF1E305F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7772400" cy="1143000"/>
          </a:xfrm>
        </p:spPr>
        <p:txBody>
          <a:bodyPr/>
          <a:lstStyle/>
          <a:p>
            <a:pPr algn="r"/>
            <a:r>
              <a:rPr lang="en-US" sz="2800" b="1" dirty="0">
                <a:solidFill>
                  <a:schemeClr val="accent1"/>
                </a:solidFill>
              </a:rPr>
              <a:t>Meta 3. </a:t>
            </a:r>
            <a:r>
              <a:rPr lang="en-US" sz="2800" b="1" dirty="0" err="1">
                <a:solidFill>
                  <a:schemeClr val="accent1"/>
                </a:solidFill>
              </a:rPr>
              <a:t>Asegurar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vidas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saludables</a:t>
            </a:r>
            <a:r>
              <a:rPr lang="en-US" sz="2800" b="1" dirty="0">
                <a:solidFill>
                  <a:schemeClr val="accent1"/>
                </a:solidFill>
              </a:rPr>
              <a:t> y </a:t>
            </a:r>
            <a:r>
              <a:rPr lang="en-US" sz="2800" b="1" dirty="0" err="1">
                <a:solidFill>
                  <a:schemeClr val="accent1"/>
                </a:solidFill>
              </a:rPr>
              <a:t>promover</a:t>
            </a:r>
            <a:r>
              <a:rPr lang="en-US" sz="2800" b="1" dirty="0">
                <a:solidFill>
                  <a:schemeClr val="accent1"/>
                </a:solidFill>
              </a:rPr>
              <a:t> el </a:t>
            </a:r>
            <a:r>
              <a:rPr lang="en-US" sz="2800" b="1" dirty="0" err="1">
                <a:solidFill>
                  <a:schemeClr val="accent1"/>
                </a:solidFill>
              </a:rPr>
              <a:t>bienestar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en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todas</a:t>
            </a:r>
            <a:r>
              <a:rPr lang="en-US" sz="2800" b="1" dirty="0">
                <a:solidFill>
                  <a:schemeClr val="accent1"/>
                </a:solidFill>
              </a:rPr>
              <a:t> las </a:t>
            </a:r>
            <a:r>
              <a:rPr lang="en-US" sz="2800" b="1" dirty="0" err="1">
                <a:solidFill>
                  <a:schemeClr val="accent1"/>
                </a:solidFill>
              </a:rPr>
              <a:t>edades</a:t>
            </a:r>
            <a:endParaRPr lang="en-US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95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>
            <a:extLst>
              <a:ext uri="{FF2B5EF4-FFF2-40B4-BE49-F238E27FC236}">
                <a16:creationId xmlns:a16="http://schemas.microsoft.com/office/drawing/2014/main" id="{A898E8A8-7723-49FF-84F4-85918BEF2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2800" b="1" dirty="0">
                <a:solidFill>
                  <a:schemeClr val="accent1"/>
                </a:solidFill>
              </a:rPr>
              <a:t>Comisión de la OPS lanza diez recomendaciones para lograr la salud para todas las personas en la región de las Américas</a:t>
            </a:r>
          </a:p>
        </p:txBody>
      </p:sp>
      <p:pic>
        <p:nvPicPr>
          <p:cNvPr id="12" name="Marcador de contenido 11">
            <a:extLst>
              <a:ext uri="{FF2B5EF4-FFF2-40B4-BE49-F238E27FC236}">
                <a16:creationId xmlns:a16="http://schemas.microsoft.com/office/drawing/2014/main" id="{17B798BD-D454-4D30-B853-D109EE78C4C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057400"/>
            <a:ext cx="4038600" cy="2612616"/>
          </a:xfrm>
          <a:prstGeom prst="rect">
            <a:avLst/>
          </a:prstGeom>
        </p:spPr>
      </p:pic>
      <p:pic>
        <p:nvPicPr>
          <p:cNvPr id="13" name="Marcador de contenido 12">
            <a:extLst>
              <a:ext uri="{FF2B5EF4-FFF2-40B4-BE49-F238E27FC236}">
                <a16:creationId xmlns:a16="http://schemas.microsoft.com/office/drawing/2014/main" id="{2FCF9FC0-0E28-472A-B3C0-C4E211B977F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38750" y="2015331"/>
            <a:ext cx="28575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68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doors dir="ver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pPr algn="r"/>
            <a:r>
              <a:rPr lang="en-US" sz="2800" b="1" dirty="0">
                <a:solidFill>
                  <a:schemeClr val="accent1"/>
                </a:solidFill>
              </a:rPr>
              <a:t>Meta 3. </a:t>
            </a:r>
            <a:r>
              <a:rPr lang="en-US" sz="2800" b="1" dirty="0" err="1">
                <a:solidFill>
                  <a:schemeClr val="accent1"/>
                </a:solidFill>
              </a:rPr>
              <a:t>Asegurar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vidas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saludables</a:t>
            </a:r>
            <a:r>
              <a:rPr lang="en-US" sz="2800" b="1" dirty="0">
                <a:solidFill>
                  <a:schemeClr val="accent1"/>
                </a:solidFill>
              </a:rPr>
              <a:t> y </a:t>
            </a:r>
            <a:r>
              <a:rPr lang="en-US" sz="2800" b="1" dirty="0" err="1">
                <a:solidFill>
                  <a:schemeClr val="accent1"/>
                </a:solidFill>
              </a:rPr>
              <a:t>promover</a:t>
            </a:r>
            <a:r>
              <a:rPr lang="en-US" sz="2800" b="1" dirty="0">
                <a:solidFill>
                  <a:schemeClr val="accent1"/>
                </a:solidFill>
              </a:rPr>
              <a:t> el </a:t>
            </a:r>
            <a:r>
              <a:rPr lang="en-US" sz="2800" b="1" dirty="0" err="1">
                <a:solidFill>
                  <a:schemeClr val="accent1"/>
                </a:solidFill>
              </a:rPr>
              <a:t>bienestar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en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todas</a:t>
            </a:r>
            <a:r>
              <a:rPr lang="en-US" sz="2800" b="1" dirty="0">
                <a:solidFill>
                  <a:schemeClr val="accent1"/>
                </a:solidFill>
              </a:rPr>
              <a:t> las </a:t>
            </a:r>
            <a:r>
              <a:rPr lang="en-US" sz="2800" b="1" dirty="0" err="1">
                <a:solidFill>
                  <a:schemeClr val="accent1"/>
                </a:solidFill>
              </a:rPr>
              <a:t>edades</a:t>
            </a:r>
            <a:endParaRPr lang="en-US" sz="2800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70C0"/>
                </a:solidFill>
              </a:rPr>
              <a:t>10. </a:t>
            </a:r>
            <a:r>
              <a:rPr lang="en-US" sz="1800" b="1" dirty="0" err="1">
                <a:solidFill>
                  <a:srgbClr val="0070C0"/>
                </a:solidFill>
              </a:rPr>
              <a:t>Fortalecer</a:t>
            </a:r>
            <a:r>
              <a:rPr lang="en-US" sz="1800" b="1" dirty="0">
                <a:solidFill>
                  <a:srgbClr val="0070C0"/>
                </a:solidFill>
              </a:rPr>
              <a:t> la </a:t>
            </a:r>
            <a:r>
              <a:rPr lang="en-US" sz="1800" b="1" dirty="0" err="1">
                <a:solidFill>
                  <a:srgbClr val="0070C0"/>
                </a:solidFill>
              </a:rPr>
              <a:t>implementación</a:t>
            </a:r>
            <a:r>
              <a:rPr lang="en-US" sz="1800" b="1" dirty="0">
                <a:solidFill>
                  <a:srgbClr val="0070C0"/>
                </a:solidFill>
              </a:rPr>
              <a:t> </a:t>
            </a:r>
            <a:r>
              <a:rPr lang="en-US" sz="1800" dirty="0"/>
              <a:t>del Marco de la </a:t>
            </a:r>
            <a:r>
              <a:rPr lang="en-US" sz="1800" dirty="0" err="1"/>
              <a:t>Convención</a:t>
            </a:r>
            <a:r>
              <a:rPr lang="en-US" sz="1800" dirty="0"/>
              <a:t> </a:t>
            </a:r>
            <a:r>
              <a:rPr lang="en-US" sz="1800" dirty="0" err="1"/>
              <a:t>sobre</a:t>
            </a:r>
            <a:r>
              <a:rPr lang="en-US" sz="1800" dirty="0"/>
              <a:t> el Control del </a:t>
            </a:r>
            <a:r>
              <a:rPr lang="en-US" sz="1800" b="1" dirty="0">
                <a:solidFill>
                  <a:srgbClr val="BE0000"/>
                </a:solidFill>
              </a:rPr>
              <a:t>Tabaco</a:t>
            </a:r>
            <a:r>
              <a:rPr lang="en-US" sz="1800" dirty="0">
                <a:solidFill>
                  <a:srgbClr val="BE0000"/>
                </a:solidFill>
              </a:rPr>
              <a:t> </a:t>
            </a:r>
            <a:r>
              <a:rPr lang="en-US" sz="1800" dirty="0"/>
              <a:t>en </a:t>
            </a:r>
            <a:r>
              <a:rPr lang="en-US" sz="1800" dirty="0" err="1"/>
              <a:t>todos</a:t>
            </a:r>
            <a:r>
              <a:rPr lang="en-US" sz="1800" dirty="0"/>
              <a:t> los </a:t>
            </a:r>
            <a:r>
              <a:rPr lang="en-US" sz="1800" dirty="0" err="1"/>
              <a:t>países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b="1" dirty="0">
                <a:solidFill>
                  <a:srgbClr val="0070C0"/>
                </a:solidFill>
              </a:rPr>
              <a:t>11. </a:t>
            </a:r>
            <a:r>
              <a:rPr lang="en-US" sz="1800" b="1" dirty="0" err="1">
                <a:solidFill>
                  <a:srgbClr val="0070C0"/>
                </a:solidFill>
              </a:rPr>
              <a:t>Apoyar</a:t>
            </a:r>
            <a:r>
              <a:rPr lang="en-US" sz="1800" b="1" dirty="0">
                <a:solidFill>
                  <a:srgbClr val="0070C0"/>
                </a:solidFill>
              </a:rPr>
              <a:t> la </a:t>
            </a:r>
            <a:r>
              <a:rPr lang="en-US" sz="1800" b="1" dirty="0" err="1">
                <a:solidFill>
                  <a:srgbClr val="0070C0"/>
                </a:solidFill>
              </a:rPr>
              <a:t>investigación</a:t>
            </a:r>
            <a:r>
              <a:rPr lang="en-US" sz="1800" b="1" dirty="0">
                <a:solidFill>
                  <a:srgbClr val="0070C0"/>
                </a:solidFill>
              </a:rPr>
              <a:t> y </a:t>
            </a:r>
            <a:r>
              <a:rPr lang="en-US" sz="1800" b="1" dirty="0" err="1">
                <a:solidFill>
                  <a:srgbClr val="0070C0"/>
                </a:solidFill>
              </a:rPr>
              <a:t>desarrollo</a:t>
            </a:r>
            <a:r>
              <a:rPr lang="en-US" sz="1800" b="1" dirty="0">
                <a:solidFill>
                  <a:srgbClr val="0070C0"/>
                </a:solidFill>
              </a:rPr>
              <a:t> </a:t>
            </a:r>
            <a:r>
              <a:rPr lang="en-US" sz="1800" dirty="0"/>
              <a:t>de </a:t>
            </a:r>
            <a:r>
              <a:rPr lang="en-US" sz="1800" b="1" dirty="0" err="1">
                <a:solidFill>
                  <a:srgbClr val="C00000"/>
                </a:solidFill>
              </a:rPr>
              <a:t>vacunas</a:t>
            </a:r>
            <a:r>
              <a:rPr lang="en-US" sz="1800" b="1" dirty="0">
                <a:solidFill>
                  <a:srgbClr val="C00000"/>
                </a:solidFill>
              </a:rPr>
              <a:t> y </a:t>
            </a:r>
            <a:r>
              <a:rPr lang="en-US" sz="1800" b="1" dirty="0" err="1">
                <a:solidFill>
                  <a:srgbClr val="C00000"/>
                </a:solidFill>
              </a:rPr>
              <a:t>medicinas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dirty="0"/>
              <a:t>para las </a:t>
            </a:r>
            <a:r>
              <a:rPr lang="en-US" sz="1800" dirty="0" err="1"/>
              <a:t>enfermedades</a:t>
            </a:r>
            <a:r>
              <a:rPr lang="en-US" sz="1800" dirty="0"/>
              <a:t> </a:t>
            </a:r>
            <a:r>
              <a:rPr lang="en-US" sz="1800" dirty="0" err="1"/>
              <a:t>transmisibles</a:t>
            </a:r>
            <a:r>
              <a:rPr lang="en-US" sz="1800" dirty="0"/>
              <a:t> y no </a:t>
            </a:r>
            <a:r>
              <a:rPr lang="en-US" sz="1800" dirty="0" err="1"/>
              <a:t>transmisibles</a:t>
            </a:r>
            <a:r>
              <a:rPr lang="en-US" sz="1800" dirty="0"/>
              <a:t> que </a:t>
            </a:r>
            <a:r>
              <a:rPr lang="en-US" sz="1800" dirty="0" err="1"/>
              <a:t>afectan</a:t>
            </a:r>
            <a:r>
              <a:rPr lang="en-US" sz="1800" dirty="0"/>
              <a:t> </a:t>
            </a:r>
            <a:r>
              <a:rPr lang="en-US" sz="1800" dirty="0" err="1"/>
              <a:t>primordialmente</a:t>
            </a:r>
            <a:r>
              <a:rPr lang="en-US" sz="1800" dirty="0"/>
              <a:t> a </a:t>
            </a:r>
            <a:r>
              <a:rPr lang="en-US" sz="1800" dirty="0" err="1"/>
              <a:t>países</a:t>
            </a:r>
            <a:r>
              <a:rPr lang="en-US" sz="1800" dirty="0"/>
              <a:t> en </a:t>
            </a:r>
            <a:r>
              <a:rPr lang="en-US" sz="1800" dirty="0" err="1"/>
              <a:t>vías</a:t>
            </a:r>
            <a:r>
              <a:rPr lang="en-US" sz="1800" dirty="0"/>
              <a:t> de </a:t>
            </a:r>
            <a:r>
              <a:rPr lang="en-US" sz="1800" dirty="0" err="1"/>
              <a:t>desarrollo</a:t>
            </a:r>
            <a:r>
              <a:rPr lang="en-US" sz="1800" dirty="0"/>
              <a:t>, </a:t>
            </a:r>
            <a:r>
              <a:rPr lang="en-US" sz="1800" b="1" dirty="0" err="1">
                <a:solidFill>
                  <a:srgbClr val="0070C0"/>
                </a:solidFill>
              </a:rPr>
              <a:t>proveer</a:t>
            </a:r>
            <a:r>
              <a:rPr lang="en-US" sz="1800" b="1" dirty="0">
                <a:solidFill>
                  <a:srgbClr val="0070C0"/>
                </a:solidFill>
              </a:rPr>
              <a:t> </a:t>
            </a:r>
            <a:r>
              <a:rPr lang="en-US" sz="1800" b="1" dirty="0" err="1">
                <a:solidFill>
                  <a:srgbClr val="0070C0"/>
                </a:solidFill>
              </a:rPr>
              <a:t>acceso</a:t>
            </a:r>
            <a:r>
              <a:rPr lang="en-US" sz="1800" b="1" dirty="0">
                <a:solidFill>
                  <a:srgbClr val="0070C0"/>
                </a:solidFill>
              </a:rPr>
              <a:t> </a:t>
            </a:r>
            <a:r>
              <a:rPr lang="en-US" sz="1800" dirty="0"/>
              <a:t>a </a:t>
            </a:r>
            <a:r>
              <a:rPr lang="en-US" sz="1800" dirty="0" err="1"/>
              <a:t>medicinas</a:t>
            </a:r>
            <a:r>
              <a:rPr lang="en-US" sz="1800" dirty="0"/>
              <a:t> y </a:t>
            </a:r>
            <a:r>
              <a:rPr lang="en-US" sz="1800" dirty="0" err="1"/>
              <a:t>vacunas</a:t>
            </a:r>
            <a:r>
              <a:rPr lang="en-US" sz="1800" dirty="0"/>
              <a:t> </a:t>
            </a:r>
            <a:r>
              <a:rPr lang="en-US" sz="1800" dirty="0" err="1"/>
              <a:t>asequibles</a:t>
            </a:r>
            <a:r>
              <a:rPr lang="en-US" sz="1800" dirty="0"/>
              <a:t>… (y) </a:t>
            </a:r>
            <a:r>
              <a:rPr lang="en-US" sz="1800" dirty="0" err="1"/>
              <a:t>proveer</a:t>
            </a:r>
            <a:r>
              <a:rPr lang="en-US" sz="1800" dirty="0"/>
              <a:t> el </a:t>
            </a:r>
            <a:r>
              <a:rPr lang="en-US" sz="1800" dirty="0" err="1"/>
              <a:t>acceso</a:t>
            </a:r>
            <a:r>
              <a:rPr lang="en-US" sz="1800" dirty="0"/>
              <a:t> a </a:t>
            </a:r>
            <a:r>
              <a:rPr lang="en-US" sz="1800" dirty="0" err="1"/>
              <a:t>medicinas</a:t>
            </a:r>
            <a:r>
              <a:rPr lang="en-US" sz="1800" dirty="0"/>
              <a:t> para </a:t>
            </a:r>
            <a:r>
              <a:rPr lang="en-US" sz="1800" dirty="0" err="1"/>
              <a:t>todos</a:t>
            </a:r>
            <a:r>
              <a:rPr lang="en-US" sz="1800" dirty="0"/>
              <a:t> 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962400" cy="4114800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70C0"/>
                </a:solidFill>
              </a:rPr>
              <a:t>12. </a:t>
            </a:r>
            <a:r>
              <a:rPr lang="en-US" sz="1800" b="1" dirty="0" err="1">
                <a:solidFill>
                  <a:srgbClr val="0070C0"/>
                </a:solidFill>
              </a:rPr>
              <a:t>Incrementar</a:t>
            </a:r>
            <a:r>
              <a:rPr lang="en-US" sz="1800" b="1" dirty="0">
                <a:solidFill>
                  <a:srgbClr val="0070C0"/>
                </a:solidFill>
              </a:rPr>
              <a:t> </a:t>
            </a:r>
            <a:r>
              <a:rPr lang="en-US" sz="1800" b="1" dirty="0" err="1">
                <a:solidFill>
                  <a:srgbClr val="0070C0"/>
                </a:solidFill>
              </a:rPr>
              <a:t>substancialmente</a:t>
            </a:r>
            <a:r>
              <a:rPr lang="en-US" sz="1800" b="1" dirty="0">
                <a:solidFill>
                  <a:srgbClr val="0070C0"/>
                </a:solidFill>
              </a:rPr>
              <a:t> </a:t>
            </a:r>
            <a:r>
              <a:rPr lang="en-US" sz="1800" b="1" dirty="0">
                <a:solidFill>
                  <a:srgbClr val="C00000"/>
                </a:solidFill>
              </a:rPr>
              <a:t>el </a:t>
            </a:r>
            <a:r>
              <a:rPr lang="en-US" sz="1800" b="1" dirty="0" err="1">
                <a:solidFill>
                  <a:srgbClr val="C00000"/>
                </a:solidFill>
              </a:rPr>
              <a:t>financiamiento</a:t>
            </a:r>
            <a:r>
              <a:rPr lang="en-US" sz="1800" b="1" dirty="0">
                <a:solidFill>
                  <a:srgbClr val="C00000"/>
                </a:solidFill>
              </a:rPr>
              <a:t> en </a:t>
            </a:r>
            <a:r>
              <a:rPr lang="en-US" sz="1800" b="1" dirty="0" err="1">
                <a:solidFill>
                  <a:srgbClr val="C00000"/>
                </a:solidFill>
              </a:rPr>
              <a:t>salud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dirty="0"/>
              <a:t>y la </a:t>
            </a:r>
            <a:r>
              <a:rPr lang="en-US" sz="1800" dirty="0" err="1"/>
              <a:t>seleccion</a:t>
            </a:r>
            <a:r>
              <a:rPr lang="en-US" sz="1800" dirty="0"/>
              <a:t>, </a:t>
            </a:r>
            <a:r>
              <a:rPr lang="en-US" sz="1800" dirty="0" err="1"/>
              <a:t>desarrollo</a:t>
            </a:r>
            <a:r>
              <a:rPr lang="en-US" sz="1800" dirty="0"/>
              <a:t>, </a:t>
            </a:r>
            <a:r>
              <a:rPr lang="en-US" sz="1800" dirty="0" err="1"/>
              <a:t>entrenamiento</a:t>
            </a:r>
            <a:r>
              <a:rPr lang="en-US" sz="1800" dirty="0"/>
              <a:t> y </a:t>
            </a:r>
            <a:r>
              <a:rPr lang="en-US" sz="1800" dirty="0" err="1"/>
              <a:t>retencion</a:t>
            </a:r>
            <a:r>
              <a:rPr lang="en-US" sz="1800" dirty="0"/>
              <a:t> de </a:t>
            </a:r>
            <a:r>
              <a:rPr lang="en-US" sz="1800" b="1" dirty="0">
                <a:solidFill>
                  <a:srgbClr val="C00000"/>
                </a:solidFill>
              </a:rPr>
              <a:t>la </a:t>
            </a:r>
            <a:r>
              <a:rPr lang="en-US" sz="1800" b="1" dirty="0" err="1">
                <a:solidFill>
                  <a:srgbClr val="C00000"/>
                </a:solidFill>
              </a:rPr>
              <a:t>fuerza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laboral</a:t>
            </a:r>
            <a:r>
              <a:rPr lang="en-US" sz="1800" b="1" dirty="0">
                <a:solidFill>
                  <a:srgbClr val="C00000"/>
                </a:solidFill>
              </a:rPr>
              <a:t> en </a:t>
            </a:r>
            <a:r>
              <a:rPr lang="en-US" sz="1800" b="1" dirty="0" err="1">
                <a:solidFill>
                  <a:srgbClr val="C00000"/>
                </a:solidFill>
              </a:rPr>
              <a:t>salud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dirty="0"/>
              <a:t>en </a:t>
            </a:r>
            <a:r>
              <a:rPr lang="en-US" sz="1800" dirty="0" err="1"/>
              <a:t>países</a:t>
            </a:r>
            <a:r>
              <a:rPr lang="en-US" sz="1800" dirty="0"/>
              <a:t> en </a:t>
            </a:r>
            <a:r>
              <a:rPr lang="en-US" sz="1800" dirty="0" err="1"/>
              <a:t>vias</a:t>
            </a:r>
            <a:r>
              <a:rPr lang="en-US" sz="1800" dirty="0"/>
              <a:t> de </a:t>
            </a:r>
            <a:r>
              <a:rPr lang="en-US" sz="1800" dirty="0" err="1"/>
              <a:t>desarrollo</a:t>
            </a:r>
            <a:r>
              <a:rPr lang="en-US" sz="1800" dirty="0"/>
              <a:t>, </a:t>
            </a:r>
            <a:r>
              <a:rPr lang="en-US" sz="1800" dirty="0" err="1"/>
              <a:t>especialmente</a:t>
            </a:r>
            <a:r>
              <a:rPr lang="en-US" sz="1800" dirty="0"/>
              <a:t> en LDCs y SIDS</a:t>
            </a:r>
          </a:p>
          <a:p>
            <a:pPr>
              <a:buFont typeface="+mj-lt"/>
              <a:buAutoNum type="alphaLcPeriod" startAt="3"/>
            </a:pPr>
            <a:endParaRPr lang="en-US" sz="1800" dirty="0"/>
          </a:p>
          <a:p>
            <a:pPr marL="0" indent="0">
              <a:buNone/>
            </a:pPr>
            <a:r>
              <a:rPr lang="en-US" sz="1800" b="1" dirty="0">
                <a:solidFill>
                  <a:srgbClr val="0070C0"/>
                </a:solidFill>
              </a:rPr>
              <a:t>13. </a:t>
            </a:r>
            <a:r>
              <a:rPr lang="en-US" sz="1800" b="1" dirty="0" err="1">
                <a:solidFill>
                  <a:srgbClr val="0070C0"/>
                </a:solidFill>
              </a:rPr>
              <a:t>Fortalecer</a:t>
            </a:r>
            <a:r>
              <a:rPr lang="en-US" sz="1800" b="1" dirty="0">
                <a:solidFill>
                  <a:srgbClr val="0070C0"/>
                </a:solidFill>
              </a:rPr>
              <a:t> la </a:t>
            </a:r>
            <a:r>
              <a:rPr lang="en-US" sz="1800" b="1" dirty="0" err="1">
                <a:solidFill>
                  <a:srgbClr val="0070C0"/>
                </a:solidFill>
              </a:rPr>
              <a:t>capacidad</a:t>
            </a:r>
            <a:r>
              <a:rPr lang="en-US" sz="1800" b="1" dirty="0">
                <a:solidFill>
                  <a:srgbClr val="0070C0"/>
                </a:solidFill>
              </a:rPr>
              <a:t> de </a:t>
            </a:r>
            <a:r>
              <a:rPr lang="en-US" sz="1800" b="1" dirty="0" err="1">
                <a:solidFill>
                  <a:srgbClr val="0070C0"/>
                </a:solidFill>
              </a:rPr>
              <a:t>todos</a:t>
            </a:r>
            <a:r>
              <a:rPr lang="en-US" sz="1800" b="1" dirty="0">
                <a:solidFill>
                  <a:srgbClr val="0070C0"/>
                </a:solidFill>
              </a:rPr>
              <a:t> los </a:t>
            </a:r>
            <a:r>
              <a:rPr lang="en-US" sz="1800" b="1" dirty="0" err="1">
                <a:solidFill>
                  <a:srgbClr val="0070C0"/>
                </a:solidFill>
              </a:rPr>
              <a:t>países</a:t>
            </a:r>
            <a:r>
              <a:rPr lang="en-US" sz="1800" dirty="0"/>
              <a:t>,  </a:t>
            </a:r>
            <a:r>
              <a:rPr lang="en-US" sz="1800" dirty="0" err="1"/>
              <a:t>particularmente</a:t>
            </a:r>
            <a:r>
              <a:rPr lang="en-US" sz="1800" dirty="0"/>
              <a:t> </a:t>
            </a:r>
            <a:r>
              <a:rPr lang="en-US" sz="1800" dirty="0" err="1"/>
              <a:t>países</a:t>
            </a:r>
            <a:r>
              <a:rPr lang="en-US" sz="1800" dirty="0"/>
              <a:t> en </a:t>
            </a:r>
            <a:r>
              <a:rPr lang="en-US" sz="1800" dirty="0" err="1"/>
              <a:t>vias</a:t>
            </a:r>
            <a:r>
              <a:rPr lang="en-US" sz="1800" dirty="0"/>
              <a:t> de </a:t>
            </a:r>
            <a:r>
              <a:rPr lang="en-US" sz="1800" dirty="0" err="1"/>
              <a:t>desarrollo</a:t>
            </a:r>
            <a:r>
              <a:rPr lang="en-US" sz="1800" dirty="0"/>
              <a:t>, en </a:t>
            </a:r>
            <a:r>
              <a:rPr lang="en-US" sz="1800" dirty="0" err="1"/>
              <a:t>alerta</a:t>
            </a:r>
            <a:r>
              <a:rPr lang="en-US" sz="1800" dirty="0"/>
              <a:t> </a:t>
            </a:r>
            <a:r>
              <a:rPr lang="en-US" sz="1800" dirty="0" err="1"/>
              <a:t>temprana</a:t>
            </a:r>
            <a:r>
              <a:rPr lang="en-US" sz="1800" dirty="0"/>
              <a:t>, </a:t>
            </a:r>
            <a:r>
              <a:rPr lang="en-US" sz="1800" dirty="0" err="1"/>
              <a:t>reduccion</a:t>
            </a:r>
            <a:r>
              <a:rPr lang="en-US" sz="1800" dirty="0"/>
              <a:t> de </a:t>
            </a:r>
            <a:r>
              <a:rPr lang="en-US" sz="1800" dirty="0" err="1"/>
              <a:t>riesgo</a:t>
            </a:r>
            <a:r>
              <a:rPr lang="en-US" sz="1800" dirty="0"/>
              <a:t> y </a:t>
            </a:r>
            <a:r>
              <a:rPr lang="en-US" sz="1800" dirty="0" err="1"/>
              <a:t>manejo</a:t>
            </a:r>
            <a:r>
              <a:rPr lang="en-US" sz="1800" dirty="0"/>
              <a:t> de </a:t>
            </a:r>
            <a:r>
              <a:rPr lang="en-US" sz="1800" b="1" dirty="0" err="1">
                <a:solidFill>
                  <a:srgbClr val="BE0000"/>
                </a:solidFill>
              </a:rPr>
              <a:t>riesgos</a:t>
            </a:r>
            <a:r>
              <a:rPr lang="en-US" sz="1800" b="1" dirty="0">
                <a:solidFill>
                  <a:srgbClr val="BE0000"/>
                </a:solidFill>
              </a:rPr>
              <a:t> </a:t>
            </a:r>
            <a:r>
              <a:rPr lang="en-US" sz="1800" b="1" dirty="0" err="1">
                <a:solidFill>
                  <a:srgbClr val="BE0000"/>
                </a:solidFill>
              </a:rPr>
              <a:t>globales</a:t>
            </a:r>
            <a:r>
              <a:rPr lang="en-US" sz="1800" b="1" dirty="0">
                <a:solidFill>
                  <a:srgbClr val="BE0000"/>
                </a:solidFill>
              </a:rPr>
              <a:t> </a:t>
            </a:r>
            <a:r>
              <a:rPr lang="en-US" sz="1800" b="1" dirty="0" err="1">
                <a:solidFill>
                  <a:srgbClr val="BE0000"/>
                </a:solidFill>
              </a:rPr>
              <a:t>en</a:t>
            </a:r>
            <a:r>
              <a:rPr lang="en-US" sz="1800" b="1" dirty="0">
                <a:solidFill>
                  <a:srgbClr val="BE0000"/>
                </a:solidFill>
              </a:rPr>
              <a:t> </a:t>
            </a:r>
            <a:r>
              <a:rPr lang="en-US" sz="1800" b="1" dirty="0" err="1">
                <a:solidFill>
                  <a:srgbClr val="BE0000"/>
                </a:solidFill>
              </a:rPr>
              <a:t>salud</a:t>
            </a:r>
            <a:r>
              <a:rPr lang="en-US" sz="1800" b="1" dirty="0">
                <a:solidFill>
                  <a:srgbClr val="BE0000"/>
                </a:solidFill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0F564-26DC-4415-A893-2E96AF1E305F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97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CBE600-E769-4974-83DD-1551F5D4E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2800" b="1" dirty="0">
                <a:solidFill>
                  <a:schemeClr val="accent1"/>
                </a:solidFill>
              </a:rPr>
              <a:t>Salud Universal  ofrece una plataforma para un enfoque integrado de los objetivos ODS relacionados con la salud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839341E7-0A28-486F-B141-62B5325D3EA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348706"/>
            <a:ext cx="4038600" cy="3028950"/>
          </a:xfrm>
          <a:prstGeom prst="rect">
            <a:avLst/>
          </a:prstGeom>
        </p:spPr>
      </p:pic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23DD7AAB-9A5C-4E49-99FE-0FB0D4D135C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348706"/>
            <a:ext cx="40386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2158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4794353" y="2170998"/>
            <a:ext cx="2673247" cy="954107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s-AR" sz="2800" b="1">
                <a:solidFill>
                  <a:schemeClr val="bg1"/>
                </a:solidFill>
              </a:rPr>
              <a:t>Modelo Conceptual</a:t>
            </a:r>
            <a:endParaRPr lang="es-AR" sz="2800" b="1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r="739"/>
          <a:stretch/>
        </p:blipFill>
        <p:spPr>
          <a:xfrm>
            <a:off x="994240" y="2144765"/>
            <a:ext cx="3800113" cy="191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998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58" t="24306" r="20775" b="23693"/>
          <a:stretch/>
        </p:blipFill>
        <p:spPr>
          <a:xfrm>
            <a:off x="913861" y="-33382"/>
            <a:ext cx="7087139" cy="628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2799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58" t="27501" r="20775" b="23693"/>
          <a:stretch/>
        </p:blipFill>
        <p:spPr>
          <a:xfrm>
            <a:off x="7630" y="1799937"/>
            <a:ext cx="2839479" cy="23622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7" t="4268" r="4024" b="3200"/>
          <a:stretch/>
        </p:blipFill>
        <p:spPr bwMode="auto">
          <a:xfrm>
            <a:off x="3612231" y="304800"/>
            <a:ext cx="5126182" cy="520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V="1">
            <a:off x="1290306" y="923636"/>
            <a:ext cx="3062330" cy="18957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1290306" y="3447472"/>
            <a:ext cx="2976894" cy="13346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032322" y="4782128"/>
            <a:ext cx="2663878" cy="276999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21471796"/>
              </a:avLst>
            </a:prstTxWarp>
            <a:spAutoFit/>
          </a:bodyPr>
          <a:lstStyle/>
          <a:p>
            <a:r>
              <a:rPr lang="en-US" sz="1200" dirty="0">
                <a:solidFill>
                  <a:srgbClr val="FFFF00"/>
                </a:solidFill>
              </a:rPr>
              <a:t>Why not local, National and Regional?</a:t>
            </a:r>
            <a:endParaRPr lang="es-AR" sz="1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6575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4794353" y="2170998"/>
            <a:ext cx="2673247" cy="1569660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s-ES_tradnl" sz="2400" b="1" dirty="0">
                <a:solidFill>
                  <a:schemeClr val="bg1"/>
                </a:solidFill>
              </a:rPr>
              <a:t>Algunas implicaciones de los ODS para el monitoreo de salud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r="739"/>
          <a:stretch/>
        </p:blipFill>
        <p:spPr>
          <a:xfrm>
            <a:off x="994240" y="2144765"/>
            <a:ext cx="3800113" cy="191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1459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r="739"/>
          <a:stretch/>
        </p:blipFill>
        <p:spPr>
          <a:xfrm>
            <a:off x="2811494" y="2215342"/>
            <a:ext cx="3800113" cy="1918977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96515259"/>
              </p:ext>
            </p:extLst>
          </p:nvPr>
        </p:nvGraphicFramePr>
        <p:xfrm>
          <a:off x="902379" y="241130"/>
          <a:ext cx="75438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Rectangle 11"/>
          <p:cNvSpPr/>
          <p:nvPr/>
        </p:nvSpPr>
        <p:spPr>
          <a:xfrm>
            <a:off x="3352800" y="2667000"/>
            <a:ext cx="27175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2000" i="1" dirty="0">
                <a:solidFill>
                  <a:schemeClr val="accent2">
                    <a:lumMod val="50000"/>
                  </a:schemeClr>
                </a:solidFill>
              </a:rPr>
              <a:t>Algunas implicaciones de los ODS para el </a:t>
            </a:r>
            <a:r>
              <a:rPr lang="es-ES_tradnl" sz="2000" b="1" i="1" dirty="0">
                <a:solidFill>
                  <a:schemeClr val="accent2">
                    <a:lumMod val="50000"/>
                  </a:schemeClr>
                </a:solidFill>
              </a:rPr>
              <a:t>monitoreo de salud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10200" y="152400"/>
            <a:ext cx="3657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200" b="1" dirty="0">
                <a:solidFill>
                  <a:schemeClr val="accent2">
                    <a:lumMod val="50000"/>
                  </a:schemeClr>
                </a:solidFill>
              </a:rPr>
              <a:t>Alcance</a:t>
            </a:r>
            <a:r>
              <a:rPr lang="es-ES_tradnl" sz="1200" dirty="0"/>
              <a:t>:  Algunos de los objetivos e indicadores son más relevantes para los países en desarrollo , pero en principio el seguimiento de los ODS debe centrarse en todos los países.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482914" y="1143000"/>
            <a:ext cx="14657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200" b="1" dirty="0">
                <a:solidFill>
                  <a:schemeClr val="accent2">
                    <a:lumMod val="50000"/>
                  </a:schemeClr>
                </a:solidFill>
              </a:rPr>
              <a:t>Contenidos</a:t>
            </a:r>
            <a:r>
              <a:rPr lang="es-ES_tradnl" sz="1200" dirty="0"/>
              <a:t>: </a:t>
            </a:r>
            <a:br>
              <a:rPr lang="es-ES_tradnl" sz="1200" dirty="0"/>
            </a:br>
            <a:r>
              <a:rPr lang="es-ES_tradnl" sz="1200" dirty="0"/>
              <a:t>Todas las áreas de salud más importantes se incluyen . Los ODS cubren un conjunto mucho más amplio de temas que los ODM.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957794" y="3407425"/>
            <a:ext cx="1186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200" b="1" dirty="0">
                <a:solidFill>
                  <a:schemeClr val="accent2">
                    <a:lumMod val="50000"/>
                  </a:schemeClr>
                </a:solidFill>
              </a:rPr>
              <a:t>Equidad</a:t>
            </a:r>
            <a:r>
              <a:rPr lang="es-ES_tradnl" sz="1200" dirty="0"/>
              <a:t>: La necesidad de datos desagregados.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638363" y="5073596"/>
            <a:ext cx="23024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200" b="1" dirty="0">
                <a:solidFill>
                  <a:schemeClr val="accent2">
                    <a:lumMod val="50000"/>
                  </a:schemeClr>
                </a:solidFill>
              </a:rPr>
              <a:t>Datos multisectoriales: </a:t>
            </a:r>
            <a:r>
              <a:rPr lang="es-ES_tradnl" sz="1200" dirty="0"/>
              <a:t>Factores de riesgo y determinantes relacionados con la salud. Hay una necesidad de un análisis integrado de la situación y el avance hacia </a:t>
            </a:r>
            <a:r>
              <a:rPr lang="es-ES_tradnl" sz="1200" dirty="0" err="1"/>
              <a:t>llos</a:t>
            </a:r>
            <a:r>
              <a:rPr lang="es-ES_tradnl" sz="1200" dirty="0"/>
              <a:t> ODS.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6200" y="5181600"/>
            <a:ext cx="26339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200" b="1" dirty="0">
                <a:solidFill>
                  <a:schemeClr val="accent2">
                    <a:lumMod val="50000"/>
                  </a:schemeClr>
                </a:solidFill>
              </a:rPr>
              <a:t>Monitoreo de países</a:t>
            </a:r>
            <a:r>
              <a:rPr lang="es-ES_tradnl" sz="1200" dirty="0"/>
              <a:t>: </a:t>
            </a:r>
            <a:br>
              <a:rPr lang="es-ES_tradnl" sz="1200" dirty="0"/>
            </a:br>
            <a:r>
              <a:rPr lang="es-ES_tradnl" sz="1200" dirty="0"/>
              <a:t>La Agenda 2030 pone fuerte énfasis en los procesos nacionales de monitoreo y revisión, como base para la rendición de cuentas.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-18854" y="2596259"/>
            <a:ext cx="15271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200" b="1" dirty="0">
                <a:solidFill>
                  <a:schemeClr val="accent2">
                    <a:lumMod val="50000"/>
                  </a:schemeClr>
                </a:solidFill>
              </a:rPr>
              <a:t>Monitoreo global y regional</a:t>
            </a:r>
            <a:r>
              <a:rPr lang="es-ES_tradnl" sz="1200" dirty="0"/>
              <a:t>: La Agenda 2030 apunta a un rol más grande en los mecanismos de seguimiento y presentación de informes regionales.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0" y="685800"/>
            <a:ext cx="179032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200" b="1" dirty="0">
                <a:solidFill>
                  <a:schemeClr val="accent2">
                    <a:lumMod val="50000"/>
                  </a:schemeClr>
                </a:solidFill>
              </a:rPr>
              <a:t>Revisión</a:t>
            </a:r>
            <a:r>
              <a:rPr lang="es-ES_tradnl" sz="1200" dirty="0"/>
              <a:t>: Las evaluaciones de progreso de los ODS es probable que sean grandes, complejas y potencialmente difícil de manejar.</a:t>
            </a:r>
          </a:p>
        </p:txBody>
      </p:sp>
    </p:spTree>
    <p:extLst>
      <p:ext uri="{BB962C8B-B14F-4D97-AF65-F5344CB8AC3E}">
        <p14:creationId xmlns:p14="http://schemas.microsoft.com/office/powerpoint/2010/main" val="4659723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4794353" y="2170998"/>
            <a:ext cx="2673247" cy="954107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sz="2800" dirty="0"/>
              <a:t>Ideas para </a:t>
            </a:r>
            <a:r>
              <a:rPr lang="en-US" sz="2800" dirty="0" err="1"/>
              <a:t>pensar</a:t>
            </a:r>
            <a:r>
              <a:rPr lang="en-US" sz="2800" dirty="0"/>
              <a:t>…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51" y="2133600"/>
            <a:ext cx="3956802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1209628"/>
            <a:ext cx="3740547" cy="93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7451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Desafíos</a:t>
            </a:r>
            <a:r>
              <a:rPr lang="en-US" dirty="0"/>
              <a:t> a </a:t>
            </a:r>
            <a:r>
              <a:rPr lang="en-US" dirty="0" err="1"/>
              <a:t>enfrentar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/>
              <a:t>Mandato</a:t>
            </a:r>
            <a:r>
              <a:rPr lang="en-US" dirty="0"/>
              <a:t> de </a:t>
            </a:r>
            <a:r>
              <a:rPr lang="en-US" dirty="0" err="1"/>
              <a:t>preparar</a:t>
            </a:r>
            <a:r>
              <a:rPr lang="en-US" dirty="0"/>
              <a:t> un </a:t>
            </a:r>
            <a:r>
              <a:rPr lang="en-US" b="1" dirty="0" err="1">
                <a:solidFill>
                  <a:srgbClr val="FF0000"/>
                </a:solidFill>
              </a:rPr>
              <a:t>informe</a:t>
            </a:r>
            <a:r>
              <a:rPr lang="en-US" b="1" dirty="0">
                <a:solidFill>
                  <a:srgbClr val="FF0000"/>
                </a:solidFill>
              </a:rPr>
              <a:t> de </a:t>
            </a:r>
            <a:r>
              <a:rPr lang="en-US" b="1" dirty="0" err="1">
                <a:solidFill>
                  <a:srgbClr val="FF0000"/>
                </a:solidFill>
              </a:rPr>
              <a:t>progreso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 err="1"/>
              <a:t>anual</a:t>
            </a:r>
            <a:endParaRPr lang="en-US" dirty="0"/>
          </a:p>
          <a:p>
            <a:r>
              <a:rPr lang="es-ES" dirty="0"/>
              <a:t>Metodologías </a:t>
            </a:r>
            <a:r>
              <a:rPr lang="es-ES" b="1" dirty="0">
                <a:solidFill>
                  <a:srgbClr val="FF0000"/>
                </a:solidFill>
              </a:rPr>
              <a:t>conflictivas entre los organismos </a:t>
            </a:r>
            <a:r>
              <a:rPr lang="es-ES" dirty="0"/>
              <a:t>que trabajan en los indicadores.</a:t>
            </a:r>
            <a:endParaRPr lang="en-US" dirty="0"/>
          </a:p>
          <a:p>
            <a:r>
              <a:rPr lang="es-ES" dirty="0"/>
              <a:t>Ámbito de </a:t>
            </a:r>
            <a:r>
              <a:rPr lang="es-ES" b="1" dirty="0">
                <a:solidFill>
                  <a:srgbClr val="FF0000"/>
                </a:solidFill>
              </a:rPr>
              <a:t>aplicación de la Agenda 2030 </a:t>
            </a:r>
            <a:r>
              <a:rPr lang="es-ES" dirty="0"/>
              <a:t>y las implicaciones para los datos e indicadores.</a:t>
            </a:r>
          </a:p>
          <a:p>
            <a:r>
              <a:rPr lang="es-ES" dirty="0"/>
              <a:t>La idea de </a:t>
            </a:r>
            <a:r>
              <a:rPr lang="es-ES" b="1" dirty="0">
                <a:solidFill>
                  <a:srgbClr val="FF0000"/>
                </a:solidFill>
              </a:rPr>
              <a:t>no dejar a nadie atrás </a:t>
            </a:r>
            <a:r>
              <a:rPr lang="es-ES" dirty="0"/>
              <a:t>y sus </a:t>
            </a:r>
            <a:r>
              <a:rPr lang="es-ES" b="1" dirty="0">
                <a:solidFill>
                  <a:srgbClr val="FF0000"/>
                </a:solidFill>
              </a:rPr>
              <a:t>implicaciones</a:t>
            </a:r>
            <a:r>
              <a:rPr lang="es-ES" dirty="0"/>
              <a:t> en los datos.</a:t>
            </a:r>
          </a:p>
          <a:p>
            <a:r>
              <a:rPr lang="es-ES" dirty="0"/>
              <a:t>La </a:t>
            </a:r>
            <a:r>
              <a:rPr lang="es-ES" b="1" dirty="0">
                <a:solidFill>
                  <a:srgbClr val="FF0000"/>
                </a:solidFill>
              </a:rPr>
              <a:t>vinculación</a:t>
            </a:r>
            <a:r>
              <a:rPr lang="es-ES" dirty="0"/>
              <a:t> entre los objetivos y metas e indicadores. </a:t>
            </a:r>
          </a:p>
          <a:p>
            <a:r>
              <a:rPr lang="es-ES" dirty="0"/>
              <a:t>Medición de indicadores relacionados a salud en los todos los Objetivos, siguiendo el concepto de </a:t>
            </a:r>
            <a:r>
              <a:rPr lang="es-ES" b="1" dirty="0">
                <a:solidFill>
                  <a:srgbClr val="FF0000"/>
                </a:solidFill>
              </a:rPr>
              <a:t>“Salud en todas las Políticas”</a:t>
            </a:r>
          </a:p>
          <a:p>
            <a:r>
              <a:rPr lang="es-ES" dirty="0"/>
              <a:t>La posibilidad de </a:t>
            </a:r>
            <a:r>
              <a:rPr lang="es-ES" b="1" dirty="0">
                <a:solidFill>
                  <a:srgbClr val="FF0000"/>
                </a:solidFill>
              </a:rPr>
              <a:t>medir la situación de grupos específicos </a:t>
            </a:r>
            <a:r>
              <a:rPr lang="es-ES" dirty="0"/>
              <a:t>a nivel mundial, regional y país.</a:t>
            </a:r>
          </a:p>
          <a:p>
            <a:r>
              <a:rPr lang="es-ES" dirty="0"/>
              <a:t>Creación de las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b="1" dirty="0">
                <a:solidFill>
                  <a:srgbClr val="FF0000"/>
                </a:solidFill>
              </a:rPr>
              <a:t>líneas de base para </a:t>
            </a:r>
            <a:r>
              <a:rPr lang="es-ES" dirty="0"/>
              <a:t>los indicadores.</a:t>
            </a:r>
          </a:p>
          <a:p>
            <a:r>
              <a:rPr lang="es-ES" dirty="0"/>
              <a:t>La </a:t>
            </a:r>
            <a:r>
              <a:rPr lang="es-ES" b="1" dirty="0">
                <a:solidFill>
                  <a:srgbClr val="FF0000"/>
                </a:solidFill>
              </a:rPr>
              <a:t>Recopilación </a:t>
            </a:r>
            <a:r>
              <a:rPr lang="es-ES" dirty="0"/>
              <a:t>de indicadores y su </a:t>
            </a:r>
            <a:r>
              <a:rPr lang="es-ES" b="1" dirty="0">
                <a:solidFill>
                  <a:srgbClr val="FF0000"/>
                </a:solidFill>
              </a:rPr>
              <a:t>estandarización</a:t>
            </a:r>
            <a:r>
              <a:rPr lang="es-ES" dirty="0"/>
              <a:t> a través de metadatos</a:t>
            </a:r>
          </a:p>
          <a:p>
            <a:r>
              <a:rPr lang="es-ES" dirty="0"/>
              <a:t>Estado de los datos (</a:t>
            </a:r>
            <a:r>
              <a:rPr lang="es-ES" b="1" dirty="0">
                <a:solidFill>
                  <a:srgbClr val="FF0000"/>
                </a:solidFill>
              </a:rPr>
              <a:t>disponibilidad, cobertura y nivel de desagregación</a:t>
            </a:r>
            <a:r>
              <a:rPr lang="es-ES" dirty="0"/>
              <a:t>)</a:t>
            </a:r>
          </a:p>
          <a:p>
            <a:r>
              <a:rPr lang="es-ES" dirty="0">
                <a:solidFill>
                  <a:srgbClr val="FF0000"/>
                </a:solidFill>
              </a:rPr>
              <a:t>Brecha/falta </a:t>
            </a:r>
            <a:r>
              <a:rPr lang="es-ES" dirty="0"/>
              <a:t>de datos, </a:t>
            </a:r>
            <a:r>
              <a:rPr lang="es-ES" dirty="0">
                <a:solidFill>
                  <a:srgbClr val="FF0000"/>
                </a:solidFill>
              </a:rPr>
              <a:t>calidad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3437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64BAA79-2783-4A34-B6E2-5AC2C0C158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000" t="15000" r="31666" b="5000"/>
          <a:stretch/>
        </p:blipFill>
        <p:spPr>
          <a:xfrm>
            <a:off x="5105400" y="685800"/>
            <a:ext cx="3505200" cy="4876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83A838C-4D46-4799-B345-BF47450A9D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166" t="8750" r="30833" b="10000"/>
          <a:stretch/>
        </p:blipFill>
        <p:spPr>
          <a:xfrm>
            <a:off x="838200" y="714103"/>
            <a:ext cx="36576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859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>
            <a:extLst>
              <a:ext uri="{FF2B5EF4-FFF2-40B4-BE49-F238E27FC236}">
                <a16:creationId xmlns:a16="http://schemas.microsoft.com/office/drawing/2014/main" id="{A898E8A8-7723-49FF-84F4-85918BEF2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2800" b="1" dirty="0">
                <a:solidFill>
                  <a:schemeClr val="accent1"/>
                </a:solidFill>
              </a:rPr>
              <a:t>Comisión de la OPS lanza diez recomendaciones para lograr la salud para todas las personas en la región de las Américas</a:t>
            </a:r>
          </a:p>
        </p:txBody>
      </p:sp>
      <p:pic>
        <p:nvPicPr>
          <p:cNvPr id="13" name="Marcador de contenido 12">
            <a:extLst>
              <a:ext uri="{FF2B5EF4-FFF2-40B4-BE49-F238E27FC236}">
                <a16:creationId xmlns:a16="http://schemas.microsoft.com/office/drawing/2014/main" id="{2FCF9FC0-0E28-472A-B3C0-C4E211B977F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38750" y="2015331"/>
            <a:ext cx="2857500" cy="36957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C3B100-DDCC-4F78-BBDD-131D4CEDA72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Font typeface="+mj-lt"/>
              <a:buAutoNum type="arabicPeriod"/>
            </a:pPr>
            <a:r>
              <a:rPr lang="es-MX" sz="1600" dirty="0"/>
              <a:t>Asegurar el derecho a la salud.</a:t>
            </a:r>
          </a:p>
          <a:p>
            <a:pPr>
              <a:buFont typeface="+mj-lt"/>
              <a:buAutoNum type="arabicPeriod"/>
            </a:pPr>
            <a:r>
              <a:rPr lang="es-MX" sz="1600" dirty="0"/>
              <a:t>Desarrollar modelos de atención basados en atención primaria de salud (APS).</a:t>
            </a:r>
          </a:p>
          <a:p>
            <a:pPr>
              <a:buFont typeface="+mj-lt"/>
              <a:buAutoNum type="arabicPeriod"/>
            </a:pPr>
            <a:r>
              <a:rPr lang="es-MX" sz="1600" dirty="0"/>
              <a:t>Generar mecanismos de participación social.</a:t>
            </a:r>
          </a:p>
          <a:p>
            <a:pPr>
              <a:buFont typeface="+mj-lt"/>
              <a:buAutoNum type="arabicPeriod"/>
            </a:pPr>
            <a:r>
              <a:rPr lang="es-MX" sz="1600" dirty="0"/>
              <a:t>Generar mecanismos de regulación y fiscalización del sector privado.</a:t>
            </a:r>
          </a:p>
          <a:p>
            <a:pPr>
              <a:buFont typeface="+mj-lt"/>
              <a:buAutoNum type="arabicPeriod"/>
            </a:pPr>
            <a:r>
              <a:rPr lang="es-MX" sz="1600" dirty="0"/>
              <a:t>Eliminar las barreras de acceso a la salud.</a:t>
            </a:r>
          </a:p>
          <a:p>
            <a:pPr>
              <a:buFont typeface="+mj-lt"/>
              <a:buAutoNum type="arabicPeriod"/>
            </a:pPr>
            <a:r>
              <a:rPr lang="es-MX" sz="1600" dirty="0"/>
              <a:t>Abordar los determinantes sociales con intervenciones intersectoriales.</a:t>
            </a:r>
          </a:p>
          <a:p>
            <a:pPr>
              <a:buFont typeface="+mj-lt"/>
              <a:buAutoNum type="arabicPeriod"/>
            </a:pPr>
            <a:r>
              <a:rPr lang="es-MX" sz="1600" dirty="0">
                <a:solidFill>
                  <a:srgbClr val="FF0000"/>
                </a:solidFill>
              </a:rPr>
              <a:t>Reposicionar la salud pública como eje orientador de la respuesta del Estado.</a:t>
            </a:r>
          </a:p>
          <a:p>
            <a:pPr>
              <a:buFont typeface="+mj-lt"/>
              <a:buAutoNum type="arabicPeriod"/>
            </a:pPr>
            <a:r>
              <a:rPr lang="es-MX" sz="1600" dirty="0"/>
              <a:t>Valorar los recursos humanos como protagonistas de la APS.</a:t>
            </a:r>
          </a:p>
          <a:p>
            <a:pPr>
              <a:buFont typeface="+mj-lt"/>
              <a:buAutoNum type="arabicPeriod"/>
            </a:pPr>
            <a:r>
              <a:rPr lang="es-MX" sz="1600" dirty="0"/>
              <a:t>Promover la utilización racional y la innovación de los recursos tecnológicos.</a:t>
            </a:r>
          </a:p>
          <a:p>
            <a:pPr>
              <a:buFont typeface="+mj-lt"/>
              <a:buAutoNum type="arabicPeriod"/>
            </a:pPr>
            <a:r>
              <a:rPr lang="es-MX" sz="1600" dirty="0"/>
              <a:t>Otorgar un financiamiento eficiente y sostenible.</a:t>
            </a:r>
          </a:p>
        </p:txBody>
      </p:sp>
    </p:spTree>
    <p:extLst>
      <p:ext uri="{BB962C8B-B14F-4D97-AF65-F5344CB8AC3E}">
        <p14:creationId xmlns:p14="http://schemas.microsoft.com/office/powerpoint/2010/main" val="388774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doors dir="ver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01A62BA-5209-4BC4-AFB1-CF02DA72A5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4" t="13750" r="21666" b="10000"/>
          <a:stretch/>
        </p:blipFill>
        <p:spPr>
          <a:xfrm>
            <a:off x="1447800" y="761999"/>
            <a:ext cx="5943600" cy="525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5186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1066800" y="3276600"/>
            <a:ext cx="76962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50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50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50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50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500" strike="sngStrike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81000" y="1282262"/>
            <a:ext cx="8008924" cy="429348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Agenda 2030 Para El Desarrollo </a:t>
            </a:r>
            <a:r>
              <a:rPr kumimoji="0" lang="es-PE" altLang="es-PE" sz="11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Sustenible</a:t>
            </a:r>
            <a:endParaRPr kumimoji="0" lang="es-PE" altLang="es-PE" sz="1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http://www.un.org/es/comun/docs/?symbol=A/RES/70/1</a:t>
            </a:r>
            <a:endParaRPr kumimoji="0" lang="es-PE" altLang="es-P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kumimoji="0" lang="es-PE" altLang="es-P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kumimoji="0" lang="es-PE" altLang="es-P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La FAO y los 17 Objetivos de Desarrollo Sostenible</a:t>
            </a:r>
            <a:endParaRPr kumimoji="0" lang="es-PE" altLang="es-PE" sz="1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http://www.fao.org/3/a-i4997s.PDF</a:t>
            </a:r>
            <a:endParaRPr kumimoji="0" lang="es-PE" altLang="es-P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kumimoji="0" lang="es-PE" altLang="es-P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1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Peru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: Tercer Informe Nacional De Cumplimento De Los Objetivos de Desarrollo Del Milenio</a:t>
            </a:r>
            <a:endParaRPr kumimoji="0" lang="es-PE" altLang="es-PE" sz="1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http://onu.org.pe/wp-content/uploads/2013/09/IODM-2013.pdf</a:t>
            </a:r>
            <a:endParaRPr kumimoji="0" lang="es-PE" altLang="es-P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kumimoji="0" lang="es-PE" altLang="es-P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000" b="1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wf_segoe-ui_normal"/>
              </a:rPr>
              <a:t>Programa de las N.U. para el Desarrollo- Agenda 2030 (en cada objetivo tiene varios proyectos que se han hecho sobre el tema):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000" b="1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wf_segoe-ui_normal"/>
                <a:hlinkClick r:id="rId5"/>
              </a:rPr>
              <a:t>http://www.undp.org/content/undp/es/home/sdgoverview/post-2015-development-agenda/goal-1/</a:t>
            </a:r>
            <a:endParaRPr kumimoji="0" lang="es-PE" altLang="es-PE" sz="1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kumimoji="0" lang="es-PE" altLang="es-P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000" b="1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Segoe UI" panose="020B0502040204020203" pitchFamily="34" charset="0"/>
              </a:rPr>
              <a:t>Sitio Web que tiene todos los proyectos que hacen el PNUD en </a:t>
            </a:r>
            <a:r>
              <a:rPr kumimoji="0" lang="es-PE" altLang="es-PE" sz="1000" b="1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Segoe UI" panose="020B0502040204020203" pitchFamily="34" charset="0"/>
              </a:rPr>
              <a:t>Peru</a:t>
            </a:r>
            <a:r>
              <a:rPr kumimoji="0" lang="es-PE" altLang="es-PE" sz="1000" b="1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Segoe UI" panose="020B0502040204020203" pitchFamily="34" charset="0"/>
              </a:rPr>
              <a:t> sobre el tema de ODS: </a:t>
            </a:r>
            <a:endParaRPr kumimoji="0" lang="es-PE" altLang="es-P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000" b="1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Segoe UI" panose="020B0502040204020203" pitchFamily="34" charset="0"/>
                <a:hlinkClick r:id="rId6"/>
              </a:rPr>
              <a:t>http://www.pe.undp.org/content/peru/es/home/operations/projects/overview.html</a:t>
            </a:r>
            <a:endParaRPr kumimoji="0" lang="es-PE" altLang="es-PE" sz="1000" b="1" i="0" u="none" strike="noStrike" cap="none" normalizeH="0" baseline="0" dirty="0">
              <a:ln>
                <a:noFill/>
              </a:ln>
              <a:solidFill>
                <a:srgbClr val="1155CC"/>
              </a:solidFill>
              <a:effectLst/>
              <a:latin typeface="Segoe UI" panose="020B0502040204020203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PE" altLang="es-PE" sz="1000" b="1" dirty="0">
              <a:solidFill>
                <a:srgbClr val="1155CC"/>
              </a:solidFill>
              <a:latin typeface="Segoe UI" panose="020B0502040204020203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altLang="es-PE" sz="1000" b="1" i="0" u="none" strike="noStrike" cap="none" normalizeH="0" baseline="0" dirty="0">
              <a:ln>
                <a:noFill/>
              </a:ln>
              <a:solidFill>
                <a:srgbClr val="1155CC"/>
              </a:solidFill>
              <a:effectLst/>
              <a:latin typeface="Segoe UI" panose="020B0502040204020203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PE" altLang="es-PE" sz="2000" b="1" dirty="0">
                <a:latin typeface="Segoe UI" panose="020B0502040204020203" pitchFamily="34" charset="0"/>
                <a:hlinkClick r:id="rId7"/>
              </a:rPr>
              <a:t>Video </a:t>
            </a:r>
            <a:endParaRPr lang="es-PE" altLang="es-PE" sz="2000" b="1" dirty="0">
              <a:latin typeface="Segoe UI" panose="020B0502040204020203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altLang="es-PE" sz="2000" b="1" i="0" u="none" strike="noStrike" cap="none" normalizeH="0" baseline="0" dirty="0">
              <a:ln>
                <a:noFill/>
              </a:ln>
              <a:solidFill>
                <a:srgbClr val="212121"/>
              </a:solidFill>
              <a:effectLst/>
              <a:latin typeface="Segoe UI" panose="020B0502040204020203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PE" altLang="es-PE" sz="2000" b="1" dirty="0">
                <a:solidFill>
                  <a:srgbClr val="212121"/>
                </a:solidFill>
                <a:latin typeface="Segoe UI" panose="020B0502040204020203" pitchFamily="34" charset="0"/>
                <a:hlinkClick r:id="rId8"/>
              </a:rPr>
              <a:t>Curso online (en ingles)</a:t>
            </a:r>
            <a:b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Segoe UI" panose="020B0502040204020203" pitchFamily="34" charset="0"/>
              </a:rPr>
            </a:br>
            <a:endParaRPr kumimoji="0" lang="es-PE" altLang="es-PE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rPr>
              <a:t> </a:t>
            </a:r>
            <a:endParaRPr kumimoji="0" lang="es-PE" altLang="es-P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5823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E3CBE3-49E7-4BB1-AC41-37A61095EB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Muchas gracias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A3908DF-6DFF-474D-B751-87C4770EEA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>
                <a:hlinkClick r:id="rId2"/>
              </a:rPr>
              <a:t>arosquipac@paho.org</a:t>
            </a:r>
            <a:endParaRPr lang="es-MX" dirty="0"/>
          </a:p>
          <a:p>
            <a:r>
              <a:rPr lang="es-MX" dirty="0">
                <a:hlinkClick r:id="rId3"/>
              </a:rPr>
              <a:t>www.observatoriorh.org</a:t>
            </a:r>
            <a:endParaRPr lang="es-MX" dirty="0"/>
          </a:p>
          <a:p>
            <a:r>
              <a:rPr lang="es-MX" dirty="0">
                <a:hlinkClick r:id="rId4"/>
              </a:rPr>
              <a:t>www.paho.org/saluduniversal</a:t>
            </a:r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467040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Imagem 1">
            <a:extLst>
              <a:ext uri="{FF2B5EF4-FFF2-40B4-BE49-F238E27FC236}">
                <a16:creationId xmlns:a16="http://schemas.microsoft.com/office/drawing/2014/main" id="{F563ED69-DF64-4719-8E96-0BAEF14A74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115888"/>
            <a:ext cx="4427538" cy="66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Imagem 2">
            <a:extLst>
              <a:ext uri="{FF2B5EF4-FFF2-40B4-BE49-F238E27FC236}">
                <a16:creationId xmlns:a16="http://schemas.microsoft.com/office/drawing/2014/main" id="{BC6302E9-B21D-4211-BF73-87A74AF660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5888"/>
            <a:ext cx="4549775" cy="66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668087A1-6F44-4223-83C3-598FD8E778C3}"/>
              </a:ext>
            </a:extLst>
          </p:cNvPr>
          <p:cNvSpPr/>
          <p:nvPr/>
        </p:nvSpPr>
        <p:spPr>
          <a:xfrm>
            <a:off x="611560" y="3429000"/>
            <a:ext cx="792088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400" b="1" dirty="0">
                <a:solidFill>
                  <a:srgbClr val="000000"/>
                </a:solidFill>
                <a:highlight>
                  <a:srgbClr val="FFFF00"/>
                </a:highlight>
                <a:ea typeface="+mn-ea"/>
              </a:rPr>
              <a:t>Hace casi 30 años hizo una revisión de los compromisos de la OPS con la Salud Pública, proceso realizado en la gestión del director </a:t>
            </a:r>
            <a:r>
              <a:rPr lang="es-ES" sz="2400" b="1" dirty="0">
                <a:solidFill>
                  <a:srgbClr val="FF0000"/>
                </a:solidFill>
                <a:highlight>
                  <a:srgbClr val="FFFF00"/>
                </a:highlight>
                <a:ea typeface="+mn-ea"/>
              </a:rPr>
              <a:t>Dr. Carlyle Guerra de Macedo</a:t>
            </a:r>
            <a:r>
              <a:rPr lang="es-ES" sz="2400" b="1" dirty="0">
                <a:solidFill>
                  <a:srgbClr val="000000"/>
                </a:solidFill>
                <a:highlight>
                  <a:srgbClr val="FFFF00"/>
                </a:highlight>
                <a:ea typeface="+mn-ea"/>
              </a:rPr>
              <a:t>, bajo la coordinación del </a:t>
            </a:r>
            <a:r>
              <a:rPr lang="es-ES" sz="2400" b="1" dirty="0">
                <a:solidFill>
                  <a:srgbClr val="FF0000"/>
                </a:solidFill>
                <a:highlight>
                  <a:srgbClr val="FFFF00"/>
                </a:highlight>
                <a:ea typeface="+mn-ea"/>
              </a:rPr>
              <a:t>Dr. José Roberto Ferreira</a:t>
            </a:r>
            <a:r>
              <a:rPr lang="es-ES" sz="2400" b="1" dirty="0">
                <a:solidFill>
                  <a:srgbClr val="000000"/>
                </a:solidFill>
                <a:highlight>
                  <a:srgbClr val="FFFF00"/>
                </a:highlight>
                <a:ea typeface="+mn-ea"/>
              </a:rPr>
              <a:t>, entre </a:t>
            </a:r>
            <a:r>
              <a:rPr lang="es-ES" sz="2400" b="1" dirty="0">
                <a:solidFill>
                  <a:srgbClr val="FF0000"/>
                </a:solidFill>
                <a:highlight>
                  <a:srgbClr val="FFFF00"/>
                </a:highlight>
                <a:ea typeface="+mn-ea"/>
              </a:rPr>
              <a:t>1987 y 2002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3AAD1EA5-D4D7-4410-9FE3-83033ACF8A8E}"/>
              </a:ext>
            </a:extLst>
          </p:cNvPr>
          <p:cNvSpPr/>
          <p:nvPr/>
        </p:nvSpPr>
        <p:spPr>
          <a:xfrm>
            <a:off x="1692275" y="5684838"/>
            <a:ext cx="142875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1990 (1992</a:t>
            </a:r>
            <a:r>
              <a:rPr lang="pt-BR" dirty="0">
                <a:solidFill>
                  <a:srgbClr val="000000"/>
                </a:solidFill>
                <a:ea typeface="+mn-ea"/>
              </a:rPr>
              <a:t>)</a:t>
            </a:r>
          </a:p>
        </p:txBody>
      </p:sp>
      <p:sp>
        <p:nvSpPr>
          <p:cNvPr id="6150" name="Retângulo 5">
            <a:extLst>
              <a:ext uri="{FF2B5EF4-FFF2-40B4-BE49-F238E27FC236}">
                <a16:creationId xmlns:a16="http://schemas.microsoft.com/office/drawing/2014/main" id="{2C4F8701-2756-4927-90A7-7C23A99DF8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6150" y="5668963"/>
            <a:ext cx="1428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6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6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6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6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6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pt-BR" altLang="pt-BR" sz="1800" b="1"/>
              <a:t>1991 (1993)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186330CC-0ABC-420B-B82D-17318A0753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74700"/>
          </a:xfrm>
        </p:spPr>
        <p:txBody>
          <a:bodyPr/>
          <a:lstStyle/>
          <a:p>
            <a:pPr eaLnBrk="1" hangingPunct="1">
              <a:defRPr/>
            </a:pPr>
            <a:r>
              <a:rPr lang="es-ES" altLang="pt-BR" sz="2800" b="1" dirty="0">
                <a:solidFill>
                  <a:schemeClr val="accent1"/>
                </a:solidFill>
              </a:rPr>
              <a:t>Salud pública y sociedad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860F5FD1-9F8F-44D9-AC3B-DD1BFF44D3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8229600" cy="4530725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s-ES" altLang="pt-BR" sz="2400" dirty="0"/>
              <a:t>Los conceptos y prácticas relativas a la salud, sistemas de salud y salud pública se han modificado, </a:t>
            </a:r>
            <a:r>
              <a:rPr lang="es-ES" altLang="pt-BR" sz="2000" dirty="0"/>
              <a:t>a lo largo del tiempo, en cada formación social que se examine</a:t>
            </a:r>
          </a:p>
          <a:p>
            <a:pPr eaLnBrk="1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s-ES" altLang="pt-BR" sz="2400" dirty="0"/>
              <a:t>Existen tantas nociones de </a:t>
            </a:r>
            <a:r>
              <a:rPr lang="es-ES" altLang="es-ES_tradnl" sz="2400" dirty="0"/>
              <a:t>‘</a:t>
            </a:r>
            <a:r>
              <a:rPr lang="es-ES" altLang="pt-BR" sz="2400" dirty="0"/>
              <a:t>salud pública</a:t>
            </a:r>
            <a:r>
              <a:rPr lang="es-ES" altLang="es-ES_tradnl" sz="2400" dirty="0"/>
              <a:t>’</a:t>
            </a:r>
            <a:r>
              <a:rPr lang="es-ES" altLang="pt-BR" sz="2400" dirty="0"/>
              <a:t> como cuantas coyunturas y formaciones sociales consideremos </a:t>
            </a:r>
          </a:p>
          <a:p>
            <a:pPr eaLnBrk="1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s-ES" altLang="pt-BR" sz="2400" dirty="0"/>
              <a:t>La salud, los riesgos que la afectan, la enfermedad, así como los cuidados individuales y colectivos en salud, son socialmente producidos</a:t>
            </a:r>
          </a:p>
          <a:p>
            <a:pPr eaLnBrk="1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s-ES" altLang="pt-BR" sz="2400" dirty="0"/>
              <a:t>Los conceptos y prácticas en salud pública son indisociables de la organización social (política, poder, ideología y cultura) y del conocimiento de diversos campos (epistemes)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9637-1CC4-4BAF-AA79-196D6BAF1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1600"/>
            <a:ext cx="8229600" cy="7747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" altLang="pt-BR" sz="2800" b="1" dirty="0">
                <a:solidFill>
                  <a:schemeClr val="accent1"/>
                </a:solidFill>
              </a:rPr>
              <a:t>Amenazas estructurales a la salud de la población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154D389-2E37-4B89-A58C-AD60D71EE5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36625"/>
            <a:ext cx="8229600" cy="5311775"/>
          </a:xfrm>
        </p:spPr>
        <p:txBody>
          <a:bodyPr>
            <a:normAutofit lnSpcReduction="10000"/>
          </a:bodyPr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s-ES" altLang="pt-BR" sz="2000" dirty="0"/>
              <a:t>A ser consideradas por la salud pública, dado su impacto negativo en la salud colectiva:</a:t>
            </a:r>
          </a:p>
          <a:p>
            <a:pPr>
              <a:defRPr/>
            </a:pPr>
            <a:r>
              <a:rPr lang="es-ES" altLang="pt-BR" sz="2400" dirty="0"/>
              <a:t>Desigualdades e inequidades estructurales</a:t>
            </a:r>
            <a:r>
              <a:rPr lang="es-ES" altLang="pt-BR" sz="2800" dirty="0"/>
              <a:t>, </a:t>
            </a:r>
            <a:r>
              <a:rPr lang="es-ES" altLang="pt-BR" sz="2000" dirty="0"/>
              <a:t>de naturaleza económica y de acceso a la protección social y servicios esenciales (salud, educación, vivienda, saneamiento y otros)</a:t>
            </a:r>
          </a:p>
          <a:p>
            <a:pPr>
              <a:defRPr/>
            </a:pPr>
            <a:r>
              <a:rPr lang="es-ES" altLang="pt-BR" sz="2000" dirty="0"/>
              <a:t>Dominancia de los postulados de la </a:t>
            </a:r>
            <a:r>
              <a:rPr lang="es-ES" altLang="pt-BR" sz="2400" dirty="0"/>
              <a:t>economía de mercado </a:t>
            </a:r>
            <a:r>
              <a:rPr lang="es-ES" altLang="pt-BR" sz="2000" dirty="0"/>
              <a:t>(Estado mínimo y competencia ‘asimétrica’ entre actores)</a:t>
            </a:r>
          </a:p>
          <a:p>
            <a:pPr>
              <a:defRPr/>
            </a:pPr>
            <a:r>
              <a:rPr lang="es-ES" altLang="pt-BR" sz="2400" dirty="0"/>
              <a:t>Ajuste económico estructural – </a:t>
            </a:r>
            <a:r>
              <a:rPr lang="es-ES" altLang="pt-BR" sz="2000" dirty="0"/>
              <a:t>visión y políticas ultraliberales en la macroeconomía, oriundas de las </a:t>
            </a:r>
            <a:r>
              <a:rPr lang="es-ES" altLang="ja-JP" sz="2000" dirty="0"/>
              <a:t>‘</a:t>
            </a:r>
            <a:r>
              <a:rPr lang="es-ES" altLang="ja-JP" sz="2000" i="1" dirty="0"/>
              <a:t>catacumbas de Chicago</a:t>
            </a:r>
            <a:r>
              <a:rPr lang="es-ES" altLang="ja-JP" sz="2000" dirty="0"/>
              <a:t>’</a:t>
            </a:r>
          </a:p>
          <a:p>
            <a:pPr>
              <a:defRPr/>
            </a:pPr>
            <a:r>
              <a:rPr lang="es-ES" altLang="pt-BR" sz="2400" dirty="0"/>
              <a:t>Reformas laborales y de la previsión social </a:t>
            </a:r>
            <a:r>
              <a:rPr lang="es-ES" altLang="pt-BR" sz="2000" dirty="0"/>
              <a:t>que reducen derechos y afectan la calidad de vida y la salud</a:t>
            </a:r>
          </a:p>
          <a:p>
            <a:pPr>
              <a:defRPr/>
            </a:pPr>
            <a:r>
              <a:rPr lang="es-ES" altLang="pt-BR" sz="2400" dirty="0"/>
              <a:t>Injusticias fiscales</a:t>
            </a:r>
          </a:p>
          <a:p>
            <a:pPr>
              <a:defRPr/>
            </a:pPr>
            <a:r>
              <a:rPr lang="es-ES" altLang="pt-BR" sz="2400" dirty="0"/>
              <a:t>Intereses comerciales X intereses de la población</a:t>
            </a:r>
            <a:r>
              <a:rPr lang="es-ES" altLang="pt-BR" sz="2000" dirty="0"/>
              <a:t>: papel de la salud pública como regulador y mediador</a:t>
            </a:r>
          </a:p>
          <a:p>
            <a:pPr>
              <a:defRPr/>
            </a:pPr>
            <a:r>
              <a:rPr lang="es-ES" altLang="pt-BR" sz="2400" dirty="0"/>
              <a:t>Reducido </a:t>
            </a:r>
            <a:r>
              <a:rPr lang="es-ES" altLang="ja-JP" sz="2400" dirty="0"/>
              <a:t>‘</a:t>
            </a:r>
            <a:r>
              <a:rPr lang="es-ES" altLang="ja-JP" sz="2400" i="1" dirty="0" err="1"/>
              <a:t>enforcement</a:t>
            </a:r>
            <a:r>
              <a:rPr lang="es-ES" altLang="ja-JP" sz="2400" i="1" dirty="0"/>
              <a:t>’ </a:t>
            </a:r>
            <a:r>
              <a:rPr lang="es-ES" altLang="ja-JP" sz="2400" dirty="0"/>
              <a:t>de la salud pública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Imagem 1">
            <a:extLst>
              <a:ext uri="{FF2B5EF4-FFF2-40B4-BE49-F238E27FC236}">
                <a16:creationId xmlns:a16="http://schemas.microsoft.com/office/drawing/2014/main" id="{6535E8C8-8EBE-4B58-870A-5C0C114B5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4176712" cy="66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tângulo 2">
            <a:extLst>
              <a:ext uri="{FF2B5EF4-FFF2-40B4-BE49-F238E27FC236}">
                <a16:creationId xmlns:a16="http://schemas.microsoft.com/office/drawing/2014/main" id="{4EF41711-4058-4C06-8D29-B9075316AA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404813"/>
            <a:ext cx="869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pt-BR" altLang="pt-BR" sz="2400" b="1">
                <a:solidFill>
                  <a:srgbClr val="FF0000"/>
                </a:solidFill>
              </a:rPr>
              <a:t>2017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81647C9-9170-48EA-BF40-C47DF68FED0C}"/>
              </a:ext>
            </a:extLst>
          </p:cNvPr>
          <p:cNvSpPr/>
          <p:nvPr/>
        </p:nvSpPr>
        <p:spPr>
          <a:xfrm>
            <a:off x="4408488" y="188913"/>
            <a:ext cx="4572000" cy="313848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es-ES" altLang="pt-BR" sz="1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PANORAMA REGIONAL</a:t>
            </a:r>
            <a:r>
              <a:rPr lang="es-ES" altLang="pt-BR" sz="1800">
                <a:effectLst>
                  <a:outerShdw blurRad="38100" dist="38100" dir="2700000" algn="tl">
                    <a:srgbClr val="000000"/>
                  </a:outerShdw>
                </a:effectLst>
              </a:rPr>
              <a:t>..........................3</a:t>
            </a:r>
          </a:p>
          <a:p>
            <a:pPr>
              <a:defRPr/>
            </a:pPr>
            <a:r>
              <a:rPr lang="es-ES" altLang="pt-BR" sz="1800">
                <a:effectLst>
                  <a:outerShdw blurRad="38100" dist="38100" dir="2700000" algn="tl">
                    <a:srgbClr val="000000"/>
                  </a:outerShdw>
                </a:effectLst>
              </a:rPr>
              <a:t>Salud universal..........................................5</a:t>
            </a:r>
          </a:p>
          <a:p>
            <a:pPr>
              <a:defRPr/>
            </a:pPr>
            <a:r>
              <a:rPr lang="es-ES" altLang="pt-BR" sz="1800">
                <a:effectLst>
                  <a:outerShdw blurRad="38100" dist="38100" dir="2700000" algn="tl">
                    <a:srgbClr val="000000"/>
                  </a:outerShdw>
                </a:effectLst>
              </a:rPr>
              <a:t>Principales problemas y retos para la salud……………………………………......11</a:t>
            </a:r>
          </a:p>
          <a:p>
            <a:pPr>
              <a:defRPr/>
            </a:pPr>
            <a:r>
              <a:rPr lang="es-ES" altLang="pt-BR" sz="1800">
                <a:effectLst>
                  <a:outerShdw blurRad="38100" dist="38100" dir="2700000" algn="tl">
                    <a:srgbClr val="000000"/>
                  </a:outerShdw>
                </a:effectLst>
              </a:rPr>
              <a:t>Panorama regional de la salud en las Américas..................................................19</a:t>
            </a:r>
          </a:p>
          <a:p>
            <a:pPr>
              <a:defRPr/>
            </a:pPr>
            <a:r>
              <a:rPr lang="es-ES" altLang="pt-BR" sz="1800">
                <a:effectLst>
                  <a:outerShdw blurRad="38100" dist="38100" dir="2700000" algn="tl">
                    <a:srgbClr val="000000"/>
                  </a:outerShdw>
                </a:effectLst>
              </a:rPr>
              <a:t>Una mirada prospectiva a la salud..........37</a:t>
            </a:r>
          </a:p>
          <a:p>
            <a:pPr>
              <a:defRPr/>
            </a:pPr>
            <a:r>
              <a:rPr lang="es-ES" altLang="pt-BR" sz="1800">
                <a:effectLst>
                  <a:outerShdw blurRad="38100" dist="38100" dir="2700000" algn="tl">
                    <a:srgbClr val="000000"/>
                  </a:outerShdw>
                </a:effectLst>
              </a:rPr>
              <a:t>Conclusiones...........................................44</a:t>
            </a:r>
          </a:p>
          <a:p>
            <a:pPr>
              <a:defRPr/>
            </a:pPr>
            <a:r>
              <a:rPr lang="es-ES" altLang="pt-BR" sz="1800">
                <a:effectLst>
                  <a:outerShdw blurRad="38100" dist="38100" dir="2700000" algn="tl">
                    <a:srgbClr val="000000"/>
                  </a:outerShdw>
                </a:effectLst>
              </a:rPr>
              <a:t>Referencias.............................................46</a:t>
            </a:r>
          </a:p>
          <a:p>
            <a:pPr>
              <a:defRPr/>
            </a:pPr>
            <a:endParaRPr lang="es-ES" altLang="pt-BR" sz="18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es-ES" altLang="pt-BR" sz="1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PERFILES DE PAÍS</a:t>
            </a:r>
            <a:r>
              <a:rPr lang="es-ES" altLang="pt-BR" sz="1800">
                <a:effectLst>
                  <a:outerShdw blurRad="38100" dist="38100" dir="2700000" algn="tl">
                    <a:srgbClr val="000000"/>
                  </a:outerShdw>
                </a:effectLst>
              </a:rPr>
              <a:t>................................57</a:t>
            </a:r>
            <a:endParaRPr lang="pt-BR" altLang="pt-BR" sz="18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6834FE8-64BF-4BC9-ADC8-8066FEF88303}"/>
              </a:ext>
            </a:extLst>
          </p:cNvPr>
          <p:cNvSpPr/>
          <p:nvPr/>
        </p:nvSpPr>
        <p:spPr>
          <a:xfrm>
            <a:off x="4932363" y="4292600"/>
            <a:ext cx="4048125" cy="157003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es-ES" altLang="pt-BR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Diagnóstico de contextos y</a:t>
            </a:r>
          </a:p>
          <a:p>
            <a:pPr>
              <a:defRPr/>
            </a:pPr>
            <a:r>
              <a:rPr lang="es-ES" altLang="pt-BR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situaciones de salud y de</a:t>
            </a:r>
          </a:p>
          <a:p>
            <a:pPr>
              <a:defRPr/>
            </a:pPr>
            <a:r>
              <a:rPr lang="es-ES" altLang="pt-BR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sistemas de salud.</a:t>
            </a:r>
          </a:p>
          <a:p>
            <a:pPr>
              <a:defRPr/>
            </a:pPr>
            <a:r>
              <a:rPr lang="es-ES" altLang="pt-BR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Salud universal.</a:t>
            </a:r>
          </a:p>
        </p:txBody>
      </p:sp>
      <p:sp>
        <p:nvSpPr>
          <p:cNvPr id="6" name="Seta: para Baixo 5">
            <a:extLst>
              <a:ext uri="{FF2B5EF4-FFF2-40B4-BE49-F238E27FC236}">
                <a16:creationId xmlns:a16="http://schemas.microsoft.com/office/drawing/2014/main" id="{36F77D75-8992-4AFC-BB8B-67E5ECDA4C60}"/>
              </a:ext>
            </a:extLst>
          </p:cNvPr>
          <p:cNvSpPr/>
          <p:nvPr/>
        </p:nvSpPr>
        <p:spPr>
          <a:xfrm>
            <a:off x="6372225" y="3344863"/>
            <a:ext cx="484188" cy="9794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8" name="Seta: para a Direita 7">
            <a:extLst>
              <a:ext uri="{FF2B5EF4-FFF2-40B4-BE49-F238E27FC236}">
                <a16:creationId xmlns:a16="http://schemas.microsoft.com/office/drawing/2014/main" id="{E9A1C167-6974-4522-9363-8B902AC9ACEE}"/>
              </a:ext>
            </a:extLst>
          </p:cNvPr>
          <p:cNvSpPr/>
          <p:nvPr/>
        </p:nvSpPr>
        <p:spPr>
          <a:xfrm>
            <a:off x="3808413" y="4651375"/>
            <a:ext cx="9779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Imagem 1">
            <a:extLst>
              <a:ext uri="{FF2B5EF4-FFF2-40B4-BE49-F238E27FC236}">
                <a16:creationId xmlns:a16="http://schemas.microsoft.com/office/drawing/2014/main" id="{F4D6209D-2A4A-4237-AE48-FA4D3537B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88913"/>
            <a:ext cx="4392612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0219C964-8928-4FAA-87C8-8B076A1DF7FA}"/>
              </a:ext>
            </a:extLst>
          </p:cNvPr>
          <p:cNvSpPr/>
          <p:nvPr/>
        </p:nvSpPr>
        <p:spPr>
          <a:xfrm>
            <a:off x="488950" y="3944938"/>
            <a:ext cx="3816350" cy="193992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es-ES" altLang="pt-BR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Diagnóstico de las desigualdades y</a:t>
            </a:r>
          </a:p>
          <a:p>
            <a:pPr>
              <a:defRPr/>
            </a:pPr>
            <a:r>
              <a:rPr lang="es-ES" altLang="pt-BR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proposiciones para su superación en dirección a la equidad</a:t>
            </a:r>
          </a:p>
        </p:txBody>
      </p:sp>
      <p:sp>
        <p:nvSpPr>
          <p:cNvPr id="4" name="Seta: para a Direita 3">
            <a:extLst>
              <a:ext uri="{FF2B5EF4-FFF2-40B4-BE49-F238E27FC236}">
                <a16:creationId xmlns:a16="http://schemas.microsoft.com/office/drawing/2014/main" id="{7E2DC2F0-8152-4365-AF4A-9373799E9362}"/>
              </a:ext>
            </a:extLst>
          </p:cNvPr>
          <p:cNvSpPr/>
          <p:nvPr/>
        </p:nvSpPr>
        <p:spPr>
          <a:xfrm>
            <a:off x="3951369" y="4324567"/>
            <a:ext cx="978408" cy="484632"/>
          </a:xfrm>
          <a:prstGeom prst="rightArrow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7C3F8D79-D8E1-48DF-8A85-686E3725A549}"/>
              </a:ext>
            </a:extLst>
          </p:cNvPr>
          <p:cNvSpPr/>
          <p:nvPr/>
        </p:nvSpPr>
        <p:spPr>
          <a:xfrm>
            <a:off x="6084888" y="188913"/>
            <a:ext cx="869950" cy="461962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pt-BR" altLang="pt-BR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2019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19A113E-29EE-478C-9E35-5CB604E73B14}"/>
              </a:ext>
            </a:extLst>
          </p:cNvPr>
          <p:cNvSpPr/>
          <p:nvPr/>
        </p:nvSpPr>
        <p:spPr>
          <a:xfrm>
            <a:off x="174625" y="1346200"/>
            <a:ext cx="4572000" cy="2062163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es-ES" altLang="pt-BR" sz="3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Comisión de la OPS sobre Equidad y Desigualdades en Salud en las Américas</a:t>
            </a:r>
            <a:endParaRPr lang="pt-BR" altLang="pt-BR" sz="32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Imagem 3">
            <a:extLst>
              <a:ext uri="{FF2B5EF4-FFF2-40B4-BE49-F238E27FC236}">
                <a16:creationId xmlns:a16="http://schemas.microsoft.com/office/drawing/2014/main" id="{BEB7CB78-D27A-4B47-813B-F50930D932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0"/>
            <a:ext cx="29051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Imagem 4">
            <a:extLst>
              <a:ext uri="{FF2B5EF4-FFF2-40B4-BE49-F238E27FC236}">
                <a16:creationId xmlns:a16="http://schemas.microsoft.com/office/drawing/2014/main" id="{A2223843-DDFD-4743-A162-602E830CA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3573463"/>
            <a:ext cx="2933700" cy="327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6F475C11-75F4-4D40-8488-45359ED6253F}"/>
              </a:ext>
            </a:extLst>
          </p:cNvPr>
          <p:cNvSpPr/>
          <p:nvPr/>
        </p:nvSpPr>
        <p:spPr>
          <a:xfrm>
            <a:off x="6732588" y="5791200"/>
            <a:ext cx="1846262" cy="460375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pt-BR" altLang="pt-BR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2014 (2017)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22C0EB5-66CC-4E7B-B43F-F247C4BE7A33}"/>
              </a:ext>
            </a:extLst>
          </p:cNvPr>
          <p:cNvSpPr/>
          <p:nvPr/>
        </p:nvSpPr>
        <p:spPr>
          <a:xfrm>
            <a:off x="246063" y="1268413"/>
            <a:ext cx="5689600" cy="409342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Aft>
                <a:spcPts val="800"/>
              </a:spcAft>
              <a:defRPr/>
            </a:pPr>
            <a:r>
              <a:rPr lang="es-ES" altLang="pt-BR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En septiembre </a:t>
            </a:r>
            <a:r>
              <a:rPr lang="es-ES" altLang="pt-BR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2014</a:t>
            </a:r>
            <a:r>
              <a:rPr lang="es-ES" altLang="pt-BR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el Consejo Directivo de la OPS aprobó el primer</a:t>
            </a:r>
            <a:r>
              <a:rPr lang="es-ES" altLang="pt-BR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s-ES" altLang="pt-BR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Plan de Acción Regional sobre la Salud en Todas las Políticas</a:t>
            </a:r>
          </a:p>
          <a:p>
            <a:pPr>
              <a:spcAft>
                <a:spcPts val="800"/>
              </a:spcAft>
              <a:defRPr/>
            </a:pP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La</a:t>
            </a:r>
            <a:r>
              <a:rPr lang="es-ES" altLang="pt-BR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Hoja de Ruta </a:t>
            </a: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y la</a:t>
            </a:r>
            <a:r>
              <a:rPr lang="es-ES" altLang="pt-BR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s-ES" altLang="pt-BR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Validación de los Indicadores del Plan </a:t>
            </a: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se quedan definidos y disponibles a los países, respectivamente, en</a:t>
            </a:r>
            <a:r>
              <a:rPr lang="es-ES" altLang="pt-BR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s-ES" altLang="pt-BR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2016</a:t>
            </a:r>
            <a:r>
              <a:rPr lang="es-ES" altLang="pt-BR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s-ES" altLang="pt-BR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y en el </a:t>
            </a:r>
            <a:r>
              <a:rPr lang="es-ES" altLang="pt-BR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2017</a:t>
            </a:r>
          </a:p>
          <a:p>
            <a:pPr>
              <a:spcAft>
                <a:spcPts val="800"/>
              </a:spcAft>
              <a:defRPr/>
            </a:pPr>
            <a:r>
              <a:rPr lang="es-ES" altLang="pt-BR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Salud en el desarrollo</a:t>
            </a:r>
          </a:p>
          <a:p>
            <a:pPr>
              <a:defRPr/>
            </a:pPr>
            <a:endParaRPr lang="pt-BR" altLang="pt-BR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2FB7742-E16F-43F8-908F-AA6A7B68D388}"/>
              </a:ext>
            </a:extLst>
          </p:cNvPr>
          <p:cNvSpPr/>
          <p:nvPr/>
        </p:nvSpPr>
        <p:spPr>
          <a:xfrm>
            <a:off x="125413" y="319088"/>
            <a:ext cx="6076950" cy="585787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es-ES" altLang="pt-BR" sz="3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Salud en/con Todas las Políticas</a:t>
            </a:r>
            <a:endParaRPr lang="pt-BR" altLang="pt-BR" sz="32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CC9315D0-4124-4EF3-A0A0-27C407A5DA3C}"/>
              </a:ext>
            </a:extLst>
          </p:cNvPr>
          <p:cNvSpPr/>
          <p:nvPr/>
        </p:nvSpPr>
        <p:spPr>
          <a:xfrm>
            <a:off x="6775450" y="144463"/>
            <a:ext cx="1847850" cy="461962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pt-BR" altLang="pt-BR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2014 (2016)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</TotalTime>
  <Words>2132</Words>
  <Application>Microsoft Office PowerPoint</Application>
  <PresentationFormat>Presentación en pantalla (4:3)</PresentationFormat>
  <Paragraphs>222</Paragraphs>
  <Slides>32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40" baseType="lpstr">
      <vt:lpstr>Arial</vt:lpstr>
      <vt:lpstr>Calibri</vt:lpstr>
      <vt:lpstr>Calibri Light</vt:lpstr>
      <vt:lpstr>Segoe UI</vt:lpstr>
      <vt:lpstr>Tahoma</vt:lpstr>
      <vt:lpstr>wf_segoe-ui_normal</vt:lpstr>
      <vt:lpstr>Wingdings</vt:lpstr>
      <vt:lpstr>Office Theme</vt:lpstr>
      <vt:lpstr>Presentación de PowerPoint</vt:lpstr>
      <vt:lpstr>Comisión de la OPS lanza diez recomendaciones para lograr la salud para todas las personas en la región de las Américas</vt:lpstr>
      <vt:lpstr>Comisión de la OPS lanza diez recomendaciones para lograr la salud para todas las personas en la región de las Américas</vt:lpstr>
      <vt:lpstr>Presentación de PowerPoint</vt:lpstr>
      <vt:lpstr>Salud pública y sociedad</vt:lpstr>
      <vt:lpstr>Amenazas estructurales a la salud de la población</vt:lpstr>
      <vt:lpstr>Presentación de PowerPoint</vt:lpstr>
      <vt:lpstr>Presentación de PowerPoint</vt:lpstr>
      <vt:lpstr>Presentación de PowerPoint</vt:lpstr>
      <vt:lpstr>Agenda de Salud Sostenible para las Américas (ASSA)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Meta 3. Asegurar vidas saludables y promover el bienestar en todas las edades</vt:lpstr>
      <vt:lpstr>Meta 3. Asegurar vidas saludables y promover el bienestar en todas las edades</vt:lpstr>
      <vt:lpstr>Meta 3. Asegurar vidas saludables y promover el bienestar en todas las edades</vt:lpstr>
      <vt:lpstr>Salud Universal  ofrece una plataforma para un enfoque integrado de los objetivos ODS relacionados con la salud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Desafíos a enfrentar</vt:lpstr>
      <vt:lpstr>Presentación de PowerPoint</vt:lpstr>
      <vt:lpstr>Presentación de PowerPoint</vt:lpstr>
      <vt:lpstr>Presentación de PowerPoint</vt:lpstr>
      <vt:lpstr>Muchas gracias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D' Agostino, Mr. Marcelo (WDC);arosquipac@paho.org</dc:creator>
  <cp:lastModifiedBy>Carlos Arosquipa</cp:lastModifiedBy>
  <cp:revision>139</cp:revision>
  <dcterms:created xsi:type="dcterms:W3CDTF">2016-03-08T21:41:49Z</dcterms:created>
  <dcterms:modified xsi:type="dcterms:W3CDTF">2019-11-21T15:13:35Z</dcterms:modified>
</cp:coreProperties>
</file>