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29"/>
  </p:notesMasterIdLst>
  <p:sldIdLst>
    <p:sldId id="295" r:id="rId2"/>
    <p:sldId id="487" r:id="rId3"/>
    <p:sldId id="488" r:id="rId4"/>
    <p:sldId id="493" r:id="rId5"/>
    <p:sldId id="308" r:id="rId6"/>
    <p:sldId id="290" r:id="rId7"/>
    <p:sldId id="440" r:id="rId8"/>
    <p:sldId id="508" r:id="rId9"/>
    <p:sldId id="510" r:id="rId10"/>
    <p:sldId id="496" r:id="rId11"/>
    <p:sldId id="494" r:id="rId12"/>
    <p:sldId id="497" r:id="rId13"/>
    <p:sldId id="498" r:id="rId14"/>
    <p:sldId id="499" r:id="rId15"/>
    <p:sldId id="500" r:id="rId16"/>
    <p:sldId id="501" r:id="rId17"/>
    <p:sldId id="401" r:id="rId18"/>
    <p:sldId id="262" r:id="rId19"/>
    <p:sldId id="437" r:id="rId20"/>
    <p:sldId id="326" r:id="rId21"/>
    <p:sldId id="464" r:id="rId22"/>
    <p:sldId id="476" r:id="rId23"/>
    <p:sldId id="502" r:id="rId24"/>
    <p:sldId id="505" r:id="rId25"/>
    <p:sldId id="507" r:id="rId26"/>
    <p:sldId id="328" r:id="rId27"/>
    <p:sldId id="29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666633"/>
    <a:srgbClr val="9900FF"/>
    <a:srgbClr val="FF99FF"/>
    <a:srgbClr val="008000"/>
    <a:srgbClr val="FFFFCC"/>
    <a:srgbClr val="FFFF00"/>
    <a:srgbClr val="FFCC00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6871" autoAdjust="0"/>
    <p:restoredTop sz="94660"/>
  </p:normalViewPr>
  <p:slideViewPr>
    <p:cSldViewPr snapToGrid="0">
      <p:cViewPr varScale="1">
        <p:scale>
          <a:sx n="73" d="100"/>
          <a:sy n="73" d="100"/>
        </p:scale>
        <p:origin x="99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6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38913505717998E-2"/>
          <c:y val="3.03206882714511E-2"/>
          <c:w val="0.92940160329910404"/>
          <c:h val="0.69259541822526705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Proporción de parto institucional de gestantes procedentes del área rural del último nacimiento en los 5 años antes de la encuesta (Perú)</c:v>
                </c:pt>
              </c:strCache>
            </c:strRef>
          </c:tx>
          <c:spPr>
            <a:ln w="28575" cap="rnd">
              <a:solidFill>
                <a:srgbClr val="F7964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B6548"/>
              </a:solidFill>
              <a:ln w="9525">
                <a:solidFill>
                  <a:srgbClr val="CB6548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Hoja1!$B$2:$B$8</c:f>
              <c:numCache>
                <c:formatCode>General</c:formatCode>
                <c:ptCount val="7"/>
                <c:pt idx="0">
                  <c:v>61.9</c:v>
                </c:pt>
                <c:pt idx="1">
                  <c:v>62.5</c:v>
                </c:pt>
                <c:pt idx="2">
                  <c:v>67.3</c:v>
                </c:pt>
                <c:pt idx="3">
                  <c:v>68.5</c:v>
                </c:pt>
                <c:pt idx="4">
                  <c:v>71.900000000000006</c:v>
                </c:pt>
                <c:pt idx="5">
                  <c:v>74.599999999999994</c:v>
                </c:pt>
                <c:pt idx="6">
                  <c:v>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E2D-45A9-A14A-EA2631841E33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Proporción de parto institucional de gestantes procedentes del área rural del último nacimiento en los 5 años antes de la encuesta (Loreto)</c:v>
                </c:pt>
              </c:strCache>
            </c:strRef>
          </c:tx>
          <c:spPr>
            <a:ln w="28575" cap="rnd">
              <a:solidFill>
                <a:srgbClr val="18666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86666"/>
              </a:solidFill>
              <a:ln w="9525">
                <a:solidFill>
                  <a:srgbClr val="18666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Hoja1!$C$2:$C$8</c:f>
              <c:numCache>
                <c:formatCode>General</c:formatCode>
                <c:ptCount val="7"/>
                <c:pt idx="0">
                  <c:v>15.5</c:v>
                </c:pt>
                <c:pt idx="1">
                  <c:v>20.100000000000001</c:v>
                </c:pt>
                <c:pt idx="2">
                  <c:v>24.1</c:v>
                </c:pt>
                <c:pt idx="3">
                  <c:v>25.8</c:v>
                </c:pt>
                <c:pt idx="4">
                  <c:v>24.7</c:v>
                </c:pt>
                <c:pt idx="5">
                  <c:v>30.1</c:v>
                </c:pt>
                <c:pt idx="6">
                  <c:v>38.200000000000003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E2D-45A9-A14A-EA2631841E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32616032"/>
        <c:axId val="232615640"/>
      </c:lineChart>
      <c:catAx>
        <c:axId val="23261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2615640"/>
        <c:crosses val="autoZero"/>
        <c:auto val="1"/>
        <c:lblAlgn val="ctr"/>
        <c:lblOffset val="100"/>
        <c:noMultiLvlLbl val="0"/>
      </c:catAx>
      <c:valAx>
        <c:axId val="23261564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261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4766960404259E-2"/>
          <c:y val="0.80679878096122304"/>
          <c:w val="0.97915367297437395"/>
          <c:h val="0.127148593049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(Cuerpo)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70474689565699E-2"/>
          <c:y val="5.5116553693771497E-2"/>
          <c:w val="0.93764307259586399"/>
          <c:h val="0.68622268232160599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Proporción de menores de 5 años con desnutrición Crónica de niños (as) (Patrón de referencia OMS) (Perú)</c:v>
                </c:pt>
              </c:strCache>
            </c:strRef>
          </c:tx>
          <c:spPr>
            <a:ln w="28575" cap="rnd">
              <a:solidFill>
                <a:srgbClr val="F7964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B6548"/>
              </a:solidFill>
              <a:ln w="9525">
                <a:solidFill>
                  <a:srgbClr val="CB6548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Hoja1!$B$2:$B$8</c:f>
              <c:numCache>
                <c:formatCode>General</c:formatCode>
                <c:ptCount val="7"/>
                <c:pt idx="0">
                  <c:v>23.2</c:v>
                </c:pt>
                <c:pt idx="1">
                  <c:v>19.5</c:v>
                </c:pt>
                <c:pt idx="2">
                  <c:v>18.100000000000001</c:v>
                </c:pt>
                <c:pt idx="3">
                  <c:v>17.5</c:v>
                </c:pt>
                <c:pt idx="4">
                  <c:v>14.6</c:v>
                </c:pt>
                <c:pt idx="5">
                  <c:v>14.4</c:v>
                </c:pt>
                <c:pt idx="6" formatCode="0.0">
                  <c:v>13.1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22-4042-94CF-949ED5D49D94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Proporción de menores de 5 años con desnutrición Crónica de niños (as) (Patrón de referencia OMS) (Loreto)</c:v>
                </c:pt>
              </c:strCache>
            </c:strRef>
          </c:tx>
          <c:spPr>
            <a:ln w="28575" cap="rnd">
              <a:solidFill>
                <a:srgbClr val="18666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86666"/>
              </a:solidFill>
              <a:ln w="9525">
                <a:solidFill>
                  <a:srgbClr val="18666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Hoja1!$C$2:$C$8</c:f>
              <c:numCache>
                <c:formatCode>General</c:formatCode>
                <c:ptCount val="7"/>
                <c:pt idx="0">
                  <c:v>31</c:v>
                </c:pt>
                <c:pt idx="1">
                  <c:v>34.200000000000003</c:v>
                </c:pt>
                <c:pt idx="2">
                  <c:v>32.299999999999997</c:v>
                </c:pt>
                <c:pt idx="3">
                  <c:v>27.7</c:v>
                </c:pt>
                <c:pt idx="4">
                  <c:v>24.6</c:v>
                </c:pt>
                <c:pt idx="5">
                  <c:v>23.2</c:v>
                </c:pt>
                <c:pt idx="6" formatCode="0.0">
                  <c:v>23.6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22-4042-94CF-949ED5D49D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32621912"/>
        <c:axId val="232616816"/>
      </c:lineChart>
      <c:catAx>
        <c:axId val="232621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2616816"/>
        <c:crosses val="autoZero"/>
        <c:auto val="1"/>
        <c:lblAlgn val="ctr"/>
        <c:lblOffset val="100"/>
        <c:noMultiLvlLbl val="0"/>
      </c:catAx>
      <c:valAx>
        <c:axId val="23261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2621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 sz="9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501867978350297E-2"/>
          <c:y val="3.1922985582168599E-2"/>
          <c:w val="0.93923864882647101"/>
          <c:h val="0.70836072457433197"/>
        </c:manualLayout>
      </c:layout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Tasa de mortalidad neonatal de los 10 años anteriores a la encuesta (Perú)</c:v>
                </c:pt>
              </c:strCache>
            </c:strRef>
          </c:tx>
          <c:spPr>
            <a:ln w="28575" cap="rnd">
              <a:solidFill>
                <a:srgbClr val="F7964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B6548"/>
              </a:solidFill>
              <a:ln w="9525">
                <a:solidFill>
                  <a:srgbClr val="CB6548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Hoja1!$B$2:$B$7</c:f>
              <c:numCache>
                <c:formatCode>General</c:formatCode>
                <c:ptCount val="6"/>
                <c:pt idx="0">
                  <c:v>11.1</c:v>
                </c:pt>
                <c:pt idx="1">
                  <c:v>9.8000000000000007</c:v>
                </c:pt>
                <c:pt idx="2">
                  <c:v>12.6</c:v>
                </c:pt>
                <c:pt idx="3">
                  <c:v>12</c:v>
                </c:pt>
                <c:pt idx="4">
                  <c:v>11.5</c:v>
                </c:pt>
                <c:pt idx="5">
                  <c:v>10.7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CCB-4470-B466-4F007FD72704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Tasa de mortalidad neonatal de los 10 años anteriores a la encuesta (Loreto)</c:v>
                </c:pt>
              </c:strCache>
            </c:strRef>
          </c:tx>
          <c:spPr>
            <a:ln w="28575" cap="rnd">
              <a:solidFill>
                <a:srgbClr val="18666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86666"/>
              </a:solidFill>
              <a:ln w="9525">
                <a:solidFill>
                  <a:srgbClr val="18666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Hoja1!$C$2:$C$7</c:f>
              <c:numCache>
                <c:formatCode>General</c:formatCode>
                <c:ptCount val="6"/>
                <c:pt idx="0">
                  <c:v>20.6</c:v>
                </c:pt>
                <c:pt idx="1">
                  <c:v>16.3</c:v>
                </c:pt>
                <c:pt idx="2">
                  <c:v>19.399999999999999</c:v>
                </c:pt>
                <c:pt idx="3">
                  <c:v>19</c:v>
                </c:pt>
                <c:pt idx="4">
                  <c:v>16.600000000000001</c:v>
                </c:pt>
                <c:pt idx="5">
                  <c:v>15.2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CCB-4470-B466-4F007FD727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32617600"/>
        <c:axId val="232620344"/>
      </c:lineChart>
      <c:catAx>
        <c:axId val="23261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2620344"/>
        <c:crosses val="autoZero"/>
        <c:auto val="1"/>
        <c:lblAlgn val="ctr"/>
        <c:lblOffset val="100"/>
        <c:noMultiLvlLbl val="0"/>
      </c:catAx>
      <c:valAx>
        <c:axId val="232620344"/>
        <c:scaling>
          <c:orientation val="minMax"/>
          <c:max val="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261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4766960404259E-2"/>
          <c:y val="0.83460215011203198"/>
          <c:w val="0.97915367297437395"/>
          <c:h val="0.134850091036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109D5B-A110-4027-9E4E-23E7D185C68C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PE"/>
        </a:p>
      </dgm:t>
    </dgm:pt>
    <dgm:pt modelId="{2C52B236-7684-4B03-B734-E3EB85FCBC58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Análisis situacional de salud</a:t>
          </a:r>
        </a:p>
      </dgm:t>
    </dgm:pt>
    <dgm:pt modelId="{6431A3AC-E538-46DE-BE4D-2045EEB14F1F}" type="parTrans" cxnId="{942A7864-4E95-4BDA-B6ED-E8255F531068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B0ED23F8-699C-4177-AC91-0C054A2B9F44}" type="sibTrans" cxnId="{942A7864-4E95-4BDA-B6ED-E8255F531068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AA1339E9-32A1-498F-8817-D84BB088F15B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Vigilancia y control de riesgos y daños</a:t>
          </a:r>
        </a:p>
      </dgm:t>
    </dgm:pt>
    <dgm:pt modelId="{EE91F364-9A36-41FB-B276-1FA116199ABF}" type="parTrans" cxnId="{7DEE7858-2D2E-4DC8-8117-D147BC644FFE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A7AFA28E-94C9-46C1-A96F-06D580DB2BD4}" type="sibTrans" cxnId="{7DEE7858-2D2E-4DC8-8117-D147BC644FFE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E46682DB-D5FF-48A0-A147-9195ABFE1EFC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Promoción de la salud y participación social</a:t>
          </a:r>
        </a:p>
      </dgm:t>
    </dgm:pt>
    <dgm:pt modelId="{D642876F-E4FD-43EC-A68C-901DCE967438}" type="parTrans" cxnId="{23EADC54-6E8D-42F2-A4C3-BBFC0D1BCDD7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F1864BC8-FF45-4EE4-B224-4E0D25448A0A}" type="sibTrans" cxnId="{23EADC54-6E8D-42F2-A4C3-BBFC0D1BCDD7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E90C3DB3-61B3-4DCF-827E-38527E3FEB6F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Salud internacional/global</a:t>
          </a:r>
        </a:p>
      </dgm:t>
    </dgm:pt>
    <dgm:pt modelId="{B650EEE7-BBD5-4D68-BC06-A2484470345A}" type="parTrans" cxnId="{4BD307E3-0DA1-4E33-8E9A-CD53AACFD2BD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AF5244CA-C9B3-46EE-8855-5045D3EA8485}" type="sibTrans" cxnId="{4BD307E3-0DA1-4E33-8E9A-CD53AACFD2BD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631B1000-1769-4D31-B363-18E22F1C7E7C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Política, planificación, regulación y control</a:t>
          </a:r>
        </a:p>
      </dgm:t>
    </dgm:pt>
    <dgm:pt modelId="{BFE44FBE-2C10-46EA-B5CE-F9F9A92F4824}" type="parTrans" cxnId="{38397944-A8F7-4574-924D-8B4F7AF6775A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D088A7A9-0AF4-4957-94BF-CF07CD73608B}" type="sibTrans" cxnId="{38397944-A8F7-4574-924D-8B4F7AF6775A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6F98099F-BB8A-48EC-98D5-AB24412ECC1D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Equidad en el acceso y calidad en los servicios individuales y colectivos</a:t>
          </a:r>
        </a:p>
      </dgm:t>
    </dgm:pt>
    <dgm:pt modelId="{2BA8A16D-FDB4-451B-A322-388D3C17011A}" type="parTrans" cxnId="{8F21BBDE-A37F-4053-8EF7-7739388DDE16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817F4A01-381D-4F67-8815-8A34AE1701A0}" type="sibTrans" cxnId="{8F21BBDE-A37F-4053-8EF7-7739388DDE16}">
      <dgm:prSet/>
      <dgm:spPr/>
      <dgm:t>
        <a:bodyPr/>
        <a:lstStyle/>
        <a:p>
          <a:endParaRPr lang="es-PE" sz="2400" b="1">
            <a:solidFill>
              <a:schemeClr val="tx1"/>
            </a:solidFill>
          </a:endParaRPr>
        </a:p>
      </dgm:t>
    </dgm:pt>
    <dgm:pt modelId="{470DCBEE-E81A-4E60-9D43-198919D74207}">
      <dgm:prSet phldrT="[Texto]" custT="1"/>
      <dgm:spPr/>
      <dgm:t>
        <a:bodyPr/>
        <a:lstStyle/>
        <a:p>
          <a:r>
            <a:rPr lang="es-PE" sz="2400" b="1" dirty="0">
              <a:solidFill>
                <a:schemeClr val="tx1"/>
              </a:solidFill>
            </a:rPr>
            <a:t>Gestión y Desarrollo del campo de RHUS</a:t>
          </a:r>
        </a:p>
      </dgm:t>
    </dgm:pt>
    <dgm:pt modelId="{B0E5F0A7-837E-4C3C-82E5-FD883D142ED8}" type="parTrans" cxnId="{8A07CEC2-2C57-412B-A93B-A2A50DC3FE9C}">
      <dgm:prSet/>
      <dgm:spPr/>
      <dgm:t>
        <a:bodyPr/>
        <a:lstStyle/>
        <a:p>
          <a:endParaRPr lang="es-PE" sz="2400"/>
        </a:p>
      </dgm:t>
    </dgm:pt>
    <dgm:pt modelId="{90FB7C2C-10D7-44A0-82DF-1189D199F74F}" type="sibTrans" cxnId="{8A07CEC2-2C57-412B-A93B-A2A50DC3FE9C}">
      <dgm:prSet/>
      <dgm:spPr/>
      <dgm:t>
        <a:bodyPr/>
        <a:lstStyle/>
        <a:p>
          <a:endParaRPr lang="es-PE" sz="2400"/>
        </a:p>
      </dgm:t>
    </dgm:pt>
    <dgm:pt modelId="{0B040009-0F8E-49EA-8E29-5C5C75CC11E7}" type="pres">
      <dgm:prSet presAssocID="{42109D5B-A110-4027-9E4E-23E7D185C68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A55FE2A-E414-4DA1-9C26-CAAFB0929358}" type="pres">
      <dgm:prSet presAssocID="{2C52B236-7684-4B03-B734-E3EB85FCBC58}" presName="parentLin" presStyleCnt="0"/>
      <dgm:spPr/>
    </dgm:pt>
    <dgm:pt modelId="{420B15FF-DE97-49E4-94C3-10F146326F1D}" type="pres">
      <dgm:prSet presAssocID="{2C52B236-7684-4B03-B734-E3EB85FCBC58}" presName="parentLeftMargin" presStyleLbl="node1" presStyleIdx="0" presStyleCnt="7"/>
      <dgm:spPr/>
      <dgm:t>
        <a:bodyPr/>
        <a:lstStyle/>
        <a:p>
          <a:endParaRPr lang="es-ES"/>
        </a:p>
      </dgm:t>
    </dgm:pt>
    <dgm:pt modelId="{2491679F-27D5-4733-95D1-FB1B9493A449}" type="pres">
      <dgm:prSet presAssocID="{2C52B236-7684-4B03-B734-E3EB85FCBC58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E727F3-ACFE-405E-899A-76B0F1091739}" type="pres">
      <dgm:prSet presAssocID="{2C52B236-7684-4B03-B734-E3EB85FCBC58}" presName="negativeSpace" presStyleCnt="0"/>
      <dgm:spPr/>
    </dgm:pt>
    <dgm:pt modelId="{C6A1B303-A5AF-42A5-858C-AF8EB8CECB52}" type="pres">
      <dgm:prSet presAssocID="{2C52B236-7684-4B03-B734-E3EB85FCBC58}" presName="childText" presStyleLbl="conFgAcc1" presStyleIdx="0" presStyleCnt="7">
        <dgm:presLayoutVars>
          <dgm:bulletEnabled val="1"/>
        </dgm:presLayoutVars>
      </dgm:prSet>
      <dgm:spPr/>
    </dgm:pt>
    <dgm:pt modelId="{D46E693C-5E2D-4F77-A9F2-86D8698335CD}" type="pres">
      <dgm:prSet presAssocID="{B0ED23F8-699C-4177-AC91-0C054A2B9F44}" presName="spaceBetweenRectangles" presStyleCnt="0"/>
      <dgm:spPr/>
    </dgm:pt>
    <dgm:pt modelId="{763127F6-4913-4EC5-8A78-83A283862131}" type="pres">
      <dgm:prSet presAssocID="{AA1339E9-32A1-498F-8817-D84BB088F15B}" presName="parentLin" presStyleCnt="0"/>
      <dgm:spPr/>
    </dgm:pt>
    <dgm:pt modelId="{7811C951-BEDA-4F62-89B6-BF3C4BBF22B9}" type="pres">
      <dgm:prSet presAssocID="{AA1339E9-32A1-498F-8817-D84BB088F15B}" presName="parentLeftMargin" presStyleLbl="node1" presStyleIdx="0" presStyleCnt="7"/>
      <dgm:spPr/>
      <dgm:t>
        <a:bodyPr/>
        <a:lstStyle/>
        <a:p>
          <a:endParaRPr lang="es-ES"/>
        </a:p>
      </dgm:t>
    </dgm:pt>
    <dgm:pt modelId="{A767E209-4D7C-4C5F-83B5-AE7660E45295}" type="pres">
      <dgm:prSet presAssocID="{AA1339E9-32A1-498F-8817-D84BB088F15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36ABAC-47CB-424D-A574-72DC50B40DA0}" type="pres">
      <dgm:prSet presAssocID="{AA1339E9-32A1-498F-8817-D84BB088F15B}" presName="negativeSpace" presStyleCnt="0"/>
      <dgm:spPr/>
    </dgm:pt>
    <dgm:pt modelId="{63D87D58-97D0-45F2-AC4E-0C4615C39EDB}" type="pres">
      <dgm:prSet presAssocID="{AA1339E9-32A1-498F-8817-D84BB088F15B}" presName="childText" presStyleLbl="conFgAcc1" presStyleIdx="1" presStyleCnt="7">
        <dgm:presLayoutVars>
          <dgm:bulletEnabled val="1"/>
        </dgm:presLayoutVars>
      </dgm:prSet>
      <dgm:spPr/>
    </dgm:pt>
    <dgm:pt modelId="{AEBF35E6-E30F-4E4C-B972-01B1D98F593B}" type="pres">
      <dgm:prSet presAssocID="{A7AFA28E-94C9-46C1-A96F-06D580DB2BD4}" presName="spaceBetweenRectangles" presStyleCnt="0"/>
      <dgm:spPr/>
    </dgm:pt>
    <dgm:pt modelId="{0E908584-9997-4A10-A21D-A41713D6A130}" type="pres">
      <dgm:prSet presAssocID="{E46682DB-D5FF-48A0-A147-9195ABFE1EFC}" presName="parentLin" presStyleCnt="0"/>
      <dgm:spPr/>
    </dgm:pt>
    <dgm:pt modelId="{63FCB2F4-B3E8-4A6F-AA87-C2ADBE9EC479}" type="pres">
      <dgm:prSet presAssocID="{E46682DB-D5FF-48A0-A147-9195ABFE1EFC}" presName="parentLeftMargin" presStyleLbl="node1" presStyleIdx="1" presStyleCnt="7"/>
      <dgm:spPr/>
      <dgm:t>
        <a:bodyPr/>
        <a:lstStyle/>
        <a:p>
          <a:endParaRPr lang="es-ES"/>
        </a:p>
      </dgm:t>
    </dgm:pt>
    <dgm:pt modelId="{3FAEAE1B-7FB1-4375-909A-F70484FDC57B}" type="pres">
      <dgm:prSet presAssocID="{E46682DB-D5FF-48A0-A147-9195ABFE1EFC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692D0D-DC2A-4B31-A2E7-1B9AE25DD791}" type="pres">
      <dgm:prSet presAssocID="{E46682DB-D5FF-48A0-A147-9195ABFE1EFC}" presName="negativeSpace" presStyleCnt="0"/>
      <dgm:spPr/>
    </dgm:pt>
    <dgm:pt modelId="{038D00B0-AE52-4764-ABB9-CB9A90E4C402}" type="pres">
      <dgm:prSet presAssocID="{E46682DB-D5FF-48A0-A147-9195ABFE1EFC}" presName="childText" presStyleLbl="conFgAcc1" presStyleIdx="2" presStyleCnt="7">
        <dgm:presLayoutVars>
          <dgm:bulletEnabled val="1"/>
        </dgm:presLayoutVars>
      </dgm:prSet>
      <dgm:spPr/>
    </dgm:pt>
    <dgm:pt modelId="{CE22A973-4D38-47F6-AB52-3DCA2D1B21C2}" type="pres">
      <dgm:prSet presAssocID="{F1864BC8-FF45-4EE4-B224-4E0D25448A0A}" presName="spaceBetweenRectangles" presStyleCnt="0"/>
      <dgm:spPr/>
    </dgm:pt>
    <dgm:pt modelId="{71B17833-82B7-4ED0-B843-CA0838550BF3}" type="pres">
      <dgm:prSet presAssocID="{631B1000-1769-4D31-B363-18E22F1C7E7C}" presName="parentLin" presStyleCnt="0"/>
      <dgm:spPr/>
    </dgm:pt>
    <dgm:pt modelId="{BAAD6CA8-BEBD-4C35-926D-A6DD80DA87C5}" type="pres">
      <dgm:prSet presAssocID="{631B1000-1769-4D31-B363-18E22F1C7E7C}" presName="parentLeftMargin" presStyleLbl="node1" presStyleIdx="2" presStyleCnt="7"/>
      <dgm:spPr/>
      <dgm:t>
        <a:bodyPr/>
        <a:lstStyle/>
        <a:p>
          <a:endParaRPr lang="es-ES"/>
        </a:p>
      </dgm:t>
    </dgm:pt>
    <dgm:pt modelId="{F16599C7-7DF6-4D73-9394-35D19F7E7DEE}" type="pres">
      <dgm:prSet presAssocID="{631B1000-1769-4D31-B363-18E22F1C7E7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1F1BC1A-01F6-4739-9F65-0915CA6555CD}" type="pres">
      <dgm:prSet presAssocID="{631B1000-1769-4D31-B363-18E22F1C7E7C}" presName="negativeSpace" presStyleCnt="0"/>
      <dgm:spPr/>
    </dgm:pt>
    <dgm:pt modelId="{6846DDDF-29D2-4842-83A8-397314BB61EA}" type="pres">
      <dgm:prSet presAssocID="{631B1000-1769-4D31-B363-18E22F1C7E7C}" presName="childText" presStyleLbl="conFgAcc1" presStyleIdx="3" presStyleCnt="7">
        <dgm:presLayoutVars>
          <dgm:bulletEnabled val="1"/>
        </dgm:presLayoutVars>
      </dgm:prSet>
      <dgm:spPr/>
    </dgm:pt>
    <dgm:pt modelId="{1B374C2A-D607-4F31-8675-26EA8D3FF882}" type="pres">
      <dgm:prSet presAssocID="{D088A7A9-0AF4-4957-94BF-CF07CD73608B}" presName="spaceBetweenRectangles" presStyleCnt="0"/>
      <dgm:spPr/>
    </dgm:pt>
    <dgm:pt modelId="{4D4600B1-2F03-41E1-910D-546C0664FAD8}" type="pres">
      <dgm:prSet presAssocID="{6F98099F-BB8A-48EC-98D5-AB24412ECC1D}" presName="parentLin" presStyleCnt="0"/>
      <dgm:spPr/>
    </dgm:pt>
    <dgm:pt modelId="{7A421061-74AE-4887-B7CC-528323FC36BF}" type="pres">
      <dgm:prSet presAssocID="{6F98099F-BB8A-48EC-98D5-AB24412ECC1D}" presName="parentLeftMargin" presStyleLbl="node1" presStyleIdx="3" presStyleCnt="7"/>
      <dgm:spPr/>
      <dgm:t>
        <a:bodyPr/>
        <a:lstStyle/>
        <a:p>
          <a:endParaRPr lang="es-ES"/>
        </a:p>
      </dgm:t>
    </dgm:pt>
    <dgm:pt modelId="{0ACB7A9B-834A-4FE7-BF01-5A57D4582599}" type="pres">
      <dgm:prSet presAssocID="{6F98099F-BB8A-48EC-98D5-AB24412ECC1D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3380754-FA5B-4BFD-86D4-CD4FF2140135}" type="pres">
      <dgm:prSet presAssocID="{6F98099F-BB8A-48EC-98D5-AB24412ECC1D}" presName="negativeSpace" presStyleCnt="0"/>
      <dgm:spPr/>
    </dgm:pt>
    <dgm:pt modelId="{ECE035B5-8482-43A1-970C-85CF6DE12617}" type="pres">
      <dgm:prSet presAssocID="{6F98099F-BB8A-48EC-98D5-AB24412ECC1D}" presName="childText" presStyleLbl="conFgAcc1" presStyleIdx="4" presStyleCnt="7">
        <dgm:presLayoutVars>
          <dgm:bulletEnabled val="1"/>
        </dgm:presLayoutVars>
      </dgm:prSet>
      <dgm:spPr/>
    </dgm:pt>
    <dgm:pt modelId="{FB909B55-447F-42D1-9224-80D48A1BFF04}" type="pres">
      <dgm:prSet presAssocID="{817F4A01-381D-4F67-8815-8A34AE1701A0}" presName="spaceBetweenRectangles" presStyleCnt="0"/>
      <dgm:spPr/>
    </dgm:pt>
    <dgm:pt modelId="{11DD67D5-BA63-4F2C-876F-7CF95CBF5C4C}" type="pres">
      <dgm:prSet presAssocID="{E90C3DB3-61B3-4DCF-827E-38527E3FEB6F}" presName="parentLin" presStyleCnt="0"/>
      <dgm:spPr/>
    </dgm:pt>
    <dgm:pt modelId="{35BA4A0A-2A12-4AC9-8CA0-BEAE924E674C}" type="pres">
      <dgm:prSet presAssocID="{E90C3DB3-61B3-4DCF-827E-38527E3FEB6F}" presName="parentLeftMargin" presStyleLbl="node1" presStyleIdx="4" presStyleCnt="7"/>
      <dgm:spPr/>
      <dgm:t>
        <a:bodyPr/>
        <a:lstStyle/>
        <a:p>
          <a:endParaRPr lang="es-ES"/>
        </a:p>
      </dgm:t>
    </dgm:pt>
    <dgm:pt modelId="{7B75152E-A756-48B2-BECC-A3E4AC6ADD45}" type="pres">
      <dgm:prSet presAssocID="{E90C3DB3-61B3-4DCF-827E-38527E3FEB6F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83723B-AA48-4D95-BD28-917DEC0BFC31}" type="pres">
      <dgm:prSet presAssocID="{E90C3DB3-61B3-4DCF-827E-38527E3FEB6F}" presName="negativeSpace" presStyleCnt="0"/>
      <dgm:spPr/>
    </dgm:pt>
    <dgm:pt modelId="{E4F4157B-4D35-404B-8604-6FECD8D617CA}" type="pres">
      <dgm:prSet presAssocID="{E90C3DB3-61B3-4DCF-827E-38527E3FEB6F}" presName="childText" presStyleLbl="conFgAcc1" presStyleIdx="5" presStyleCnt="7">
        <dgm:presLayoutVars>
          <dgm:bulletEnabled val="1"/>
        </dgm:presLayoutVars>
      </dgm:prSet>
      <dgm:spPr/>
    </dgm:pt>
    <dgm:pt modelId="{0655DB87-866A-4E78-83C4-49260D582D95}" type="pres">
      <dgm:prSet presAssocID="{AF5244CA-C9B3-46EE-8855-5045D3EA8485}" presName="spaceBetweenRectangles" presStyleCnt="0"/>
      <dgm:spPr/>
    </dgm:pt>
    <dgm:pt modelId="{AF1F7812-1286-4479-B1C6-A975BF553C44}" type="pres">
      <dgm:prSet presAssocID="{470DCBEE-E81A-4E60-9D43-198919D74207}" presName="parentLin" presStyleCnt="0"/>
      <dgm:spPr/>
    </dgm:pt>
    <dgm:pt modelId="{31BEEBC4-F6F4-4624-BD0D-91C1B712F4AB}" type="pres">
      <dgm:prSet presAssocID="{470DCBEE-E81A-4E60-9D43-198919D74207}" presName="parentLeftMargin" presStyleLbl="node1" presStyleIdx="5" presStyleCnt="7"/>
      <dgm:spPr/>
      <dgm:t>
        <a:bodyPr/>
        <a:lstStyle/>
        <a:p>
          <a:endParaRPr lang="es-ES"/>
        </a:p>
      </dgm:t>
    </dgm:pt>
    <dgm:pt modelId="{879BD84C-0B1D-4573-A744-0E5703E8EE7A}" type="pres">
      <dgm:prSet presAssocID="{470DCBEE-E81A-4E60-9D43-198919D74207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B77E56-376D-46C5-BFAA-6A2CADCD58CD}" type="pres">
      <dgm:prSet presAssocID="{470DCBEE-E81A-4E60-9D43-198919D74207}" presName="negativeSpace" presStyleCnt="0"/>
      <dgm:spPr/>
    </dgm:pt>
    <dgm:pt modelId="{75338325-C39C-4DCD-911A-CBF3B25B980C}" type="pres">
      <dgm:prSet presAssocID="{470DCBEE-E81A-4E60-9D43-198919D74207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2471618-FEB8-432B-807D-B5E8B245E54D}" type="presOf" srcId="{2C52B236-7684-4B03-B734-E3EB85FCBC58}" destId="{2491679F-27D5-4733-95D1-FB1B9493A449}" srcOrd="1" destOrd="0" presId="urn:microsoft.com/office/officeart/2005/8/layout/list1"/>
    <dgm:cxn modelId="{E5047589-E7EA-4EA4-8930-79B9EDC80D43}" type="presOf" srcId="{2C52B236-7684-4B03-B734-E3EB85FCBC58}" destId="{420B15FF-DE97-49E4-94C3-10F146326F1D}" srcOrd="0" destOrd="0" presId="urn:microsoft.com/office/officeart/2005/8/layout/list1"/>
    <dgm:cxn modelId="{A4652067-7514-4E71-A966-952EABA53370}" type="presOf" srcId="{631B1000-1769-4D31-B363-18E22F1C7E7C}" destId="{F16599C7-7DF6-4D73-9394-35D19F7E7DEE}" srcOrd="1" destOrd="0" presId="urn:microsoft.com/office/officeart/2005/8/layout/list1"/>
    <dgm:cxn modelId="{7DEE7858-2D2E-4DC8-8117-D147BC644FFE}" srcId="{42109D5B-A110-4027-9E4E-23E7D185C68C}" destId="{AA1339E9-32A1-498F-8817-D84BB088F15B}" srcOrd="1" destOrd="0" parTransId="{EE91F364-9A36-41FB-B276-1FA116199ABF}" sibTransId="{A7AFA28E-94C9-46C1-A96F-06D580DB2BD4}"/>
    <dgm:cxn modelId="{E5F2CCE6-2811-4025-8717-5965B83E58B3}" type="presOf" srcId="{6F98099F-BB8A-48EC-98D5-AB24412ECC1D}" destId="{7A421061-74AE-4887-B7CC-528323FC36BF}" srcOrd="0" destOrd="0" presId="urn:microsoft.com/office/officeart/2005/8/layout/list1"/>
    <dgm:cxn modelId="{C0D0A145-52B7-4EA4-849D-D6B23A32030C}" type="presOf" srcId="{AA1339E9-32A1-498F-8817-D84BB088F15B}" destId="{7811C951-BEDA-4F62-89B6-BF3C4BBF22B9}" srcOrd="0" destOrd="0" presId="urn:microsoft.com/office/officeart/2005/8/layout/list1"/>
    <dgm:cxn modelId="{29A0197E-A378-4E01-A928-09A1E8F58DA0}" type="presOf" srcId="{E90C3DB3-61B3-4DCF-827E-38527E3FEB6F}" destId="{7B75152E-A756-48B2-BECC-A3E4AC6ADD45}" srcOrd="1" destOrd="0" presId="urn:microsoft.com/office/officeart/2005/8/layout/list1"/>
    <dgm:cxn modelId="{8E2C1DC6-E0B4-4EAC-A8E9-21F623D3E8B6}" type="presOf" srcId="{E46682DB-D5FF-48A0-A147-9195ABFE1EFC}" destId="{63FCB2F4-B3E8-4A6F-AA87-C2ADBE9EC479}" srcOrd="0" destOrd="0" presId="urn:microsoft.com/office/officeart/2005/8/layout/list1"/>
    <dgm:cxn modelId="{D9A821D2-3235-4FF1-8328-0957AE8073B4}" type="presOf" srcId="{470DCBEE-E81A-4E60-9D43-198919D74207}" destId="{31BEEBC4-F6F4-4624-BD0D-91C1B712F4AB}" srcOrd="0" destOrd="0" presId="urn:microsoft.com/office/officeart/2005/8/layout/list1"/>
    <dgm:cxn modelId="{B3060159-6076-4899-A5D7-0B1CA4B54492}" type="presOf" srcId="{470DCBEE-E81A-4E60-9D43-198919D74207}" destId="{879BD84C-0B1D-4573-A744-0E5703E8EE7A}" srcOrd="1" destOrd="0" presId="urn:microsoft.com/office/officeart/2005/8/layout/list1"/>
    <dgm:cxn modelId="{5C0635CA-89E4-46F5-AA5A-FD9703288E34}" type="presOf" srcId="{E90C3DB3-61B3-4DCF-827E-38527E3FEB6F}" destId="{35BA4A0A-2A12-4AC9-8CA0-BEAE924E674C}" srcOrd="0" destOrd="0" presId="urn:microsoft.com/office/officeart/2005/8/layout/list1"/>
    <dgm:cxn modelId="{08A9FB77-466F-4466-8868-3C35F2ABBAF6}" type="presOf" srcId="{631B1000-1769-4D31-B363-18E22F1C7E7C}" destId="{BAAD6CA8-BEBD-4C35-926D-A6DD80DA87C5}" srcOrd="0" destOrd="0" presId="urn:microsoft.com/office/officeart/2005/8/layout/list1"/>
    <dgm:cxn modelId="{38397944-A8F7-4574-924D-8B4F7AF6775A}" srcId="{42109D5B-A110-4027-9E4E-23E7D185C68C}" destId="{631B1000-1769-4D31-B363-18E22F1C7E7C}" srcOrd="3" destOrd="0" parTransId="{BFE44FBE-2C10-46EA-B5CE-F9F9A92F4824}" sibTransId="{D088A7A9-0AF4-4957-94BF-CF07CD73608B}"/>
    <dgm:cxn modelId="{FBC09780-3494-4868-BA1B-D02D9EE61FB8}" type="presOf" srcId="{6F98099F-BB8A-48EC-98D5-AB24412ECC1D}" destId="{0ACB7A9B-834A-4FE7-BF01-5A57D4582599}" srcOrd="1" destOrd="0" presId="urn:microsoft.com/office/officeart/2005/8/layout/list1"/>
    <dgm:cxn modelId="{2F140C88-5DEB-406B-B07D-88732BF402C4}" type="presOf" srcId="{E46682DB-D5FF-48A0-A147-9195ABFE1EFC}" destId="{3FAEAE1B-7FB1-4375-909A-F70484FDC57B}" srcOrd="1" destOrd="0" presId="urn:microsoft.com/office/officeart/2005/8/layout/list1"/>
    <dgm:cxn modelId="{3F28B5BC-AC65-46E8-B830-8AA1DA092C91}" type="presOf" srcId="{AA1339E9-32A1-498F-8817-D84BB088F15B}" destId="{A767E209-4D7C-4C5F-83B5-AE7660E45295}" srcOrd="1" destOrd="0" presId="urn:microsoft.com/office/officeart/2005/8/layout/list1"/>
    <dgm:cxn modelId="{8A07CEC2-2C57-412B-A93B-A2A50DC3FE9C}" srcId="{42109D5B-A110-4027-9E4E-23E7D185C68C}" destId="{470DCBEE-E81A-4E60-9D43-198919D74207}" srcOrd="6" destOrd="0" parTransId="{B0E5F0A7-837E-4C3C-82E5-FD883D142ED8}" sibTransId="{90FB7C2C-10D7-44A0-82DF-1189D199F74F}"/>
    <dgm:cxn modelId="{8F21BBDE-A37F-4053-8EF7-7739388DDE16}" srcId="{42109D5B-A110-4027-9E4E-23E7D185C68C}" destId="{6F98099F-BB8A-48EC-98D5-AB24412ECC1D}" srcOrd="4" destOrd="0" parTransId="{2BA8A16D-FDB4-451B-A322-388D3C17011A}" sibTransId="{817F4A01-381D-4F67-8815-8A34AE1701A0}"/>
    <dgm:cxn modelId="{4BD307E3-0DA1-4E33-8E9A-CD53AACFD2BD}" srcId="{42109D5B-A110-4027-9E4E-23E7D185C68C}" destId="{E90C3DB3-61B3-4DCF-827E-38527E3FEB6F}" srcOrd="5" destOrd="0" parTransId="{B650EEE7-BBD5-4D68-BC06-A2484470345A}" sibTransId="{AF5244CA-C9B3-46EE-8855-5045D3EA8485}"/>
    <dgm:cxn modelId="{942A7864-4E95-4BDA-B6ED-E8255F531068}" srcId="{42109D5B-A110-4027-9E4E-23E7D185C68C}" destId="{2C52B236-7684-4B03-B734-E3EB85FCBC58}" srcOrd="0" destOrd="0" parTransId="{6431A3AC-E538-46DE-BE4D-2045EEB14F1F}" sibTransId="{B0ED23F8-699C-4177-AC91-0C054A2B9F44}"/>
    <dgm:cxn modelId="{762677C1-7834-4106-839A-2A30AE9C4F6F}" type="presOf" srcId="{42109D5B-A110-4027-9E4E-23E7D185C68C}" destId="{0B040009-0F8E-49EA-8E29-5C5C75CC11E7}" srcOrd="0" destOrd="0" presId="urn:microsoft.com/office/officeart/2005/8/layout/list1"/>
    <dgm:cxn modelId="{23EADC54-6E8D-42F2-A4C3-BBFC0D1BCDD7}" srcId="{42109D5B-A110-4027-9E4E-23E7D185C68C}" destId="{E46682DB-D5FF-48A0-A147-9195ABFE1EFC}" srcOrd="2" destOrd="0" parTransId="{D642876F-E4FD-43EC-A68C-901DCE967438}" sibTransId="{F1864BC8-FF45-4EE4-B224-4E0D25448A0A}"/>
    <dgm:cxn modelId="{8BC510F9-BBD1-4E2C-BC75-FF6CAC954013}" type="presParOf" srcId="{0B040009-0F8E-49EA-8E29-5C5C75CC11E7}" destId="{CA55FE2A-E414-4DA1-9C26-CAAFB0929358}" srcOrd="0" destOrd="0" presId="urn:microsoft.com/office/officeart/2005/8/layout/list1"/>
    <dgm:cxn modelId="{5043049B-D062-4240-8FE5-E24EA77DB646}" type="presParOf" srcId="{CA55FE2A-E414-4DA1-9C26-CAAFB0929358}" destId="{420B15FF-DE97-49E4-94C3-10F146326F1D}" srcOrd="0" destOrd="0" presId="urn:microsoft.com/office/officeart/2005/8/layout/list1"/>
    <dgm:cxn modelId="{AFA3E605-D7A1-4DDE-8B5C-2469B8A800F8}" type="presParOf" srcId="{CA55FE2A-E414-4DA1-9C26-CAAFB0929358}" destId="{2491679F-27D5-4733-95D1-FB1B9493A449}" srcOrd="1" destOrd="0" presId="urn:microsoft.com/office/officeart/2005/8/layout/list1"/>
    <dgm:cxn modelId="{2ECC95A2-90A2-425E-A696-C04AE47771CA}" type="presParOf" srcId="{0B040009-0F8E-49EA-8E29-5C5C75CC11E7}" destId="{C2E727F3-ACFE-405E-899A-76B0F1091739}" srcOrd="1" destOrd="0" presId="urn:microsoft.com/office/officeart/2005/8/layout/list1"/>
    <dgm:cxn modelId="{A856C380-A526-4FB0-8E1B-C0A6607D8112}" type="presParOf" srcId="{0B040009-0F8E-49EA-8E29-5C5C75CC11E7}" destId="{C6A1B303-A5AF-42A5-858C-AF8EB8CECB52}" srcOrd="2" destOrd="0" presId="urn:microsoft.com/office/officeart/2005/8/layout/list1"/>
    <dgm:cxn modelId="{C2A0EBEE-A48D-4186-8170-9CC918E5E0B9}" type="presParOf" srcId="{0B040009-0F8E-49EA-8E29-5C5C75CC11E7}" destId="{D46E693C-5E2D-4F77-A9F2-86D8698335CD}" srcOrd="3" destOrd="0" presId="urn:microsoft.com/office/officeart/2005/8/layout/list1"/>
    <dgm:cxn modelId="{9DCB3CA5-669F-42AE-9490-A4F21C849D0E}" type="presParOf" srcId="{0B040009-0F8E-49EA-8E29-5C5C75CC11E7}" destId="{763127F6-4913-4EC5-8A78-83A283862131}" srcOrd="4" destOrd="0" presId="urn:microsoft.com/office/officeart/2005/8/layout/list1"/>
    <dgm:cxn modelId="{1B8301E4-D6AA-45C7-9219-D0427F385AD9}" type="presParOf" srcId="{763127F6-4913-4EC5-8A78-83A283862131}" destId="{7811C951-BEDA-4F62-89B6-BF3C4BBF22B9}" srcOrd="0" destOrd="0" presId="urn:microsoft.com/office/officeart/2005/8/layout/list1"/>
    <dgm:cxn modelId="{6A1A27BE-0DB3-42B1-8239-8B2A23E9718C}" type="presParOf" srcId="{763127F6-4913-4EC5-8A78-83A283862131}" destId="{A767E209-4D7C-4C5F-83B5-AE7660E45295}" srcOrd="1" destOrd="0" presId="urn:microsoft.com/office/officeart/2005/8/layout/list1"/>
    <dgm:cxn modelId="{2637DBA3-7DE9-472E-A1C3-EC53844A5238}" type="presParOf" srcId="{0B040009-0F8E-49EA-8E29-5C5C75CC11E7}" destId="{A636ABAC-47CB-424D-A574-72DC50B40DA0}" srcOrd="5" destOrd="0" presId="urn:microsoft.com/office/officeart/2005/8/layout/list1"/>
    <dgm:cxn modelId="{4D9530AA-C98E-4336-BD44-E63267C2D56F}" type="presParOf" srcId="{0B040009-0F8E-49EA-8E29-5C5C75CC11E7}" destId="{63D87D58-97D0-45F2-AC4E-0C4615C39EDB}" srcOrd="6" destOrd="0" presId="urn:microsoft.com/office/officeart/2005/8/layout/list1"/>
    <dgm:cxn modelId="{61890585-E2E0-4D24-872E-A43CAC965381}" type="presParOf" srcId="{0B040009-0F8E-49EA-8E29-5C5C75CC11E7}" destId="{AEBF35E6-E30F-4E4C-B972-01B1D98F593B}" srcOrd="7" destOrd="0" presId="urn:microsoft.com/office/officeart/2005/8/layout/list1"/>
    <dgm:cxn modelId="{A6E70376-EAAE-4855-B6F7-218294A20A9A}" type="presParOf" srcId="{0B040009-0F8E-49EA-8E29-5C5C75CC11E7}" destId="{0E908584-9997-4A10-A21D-A41713D6A130}" srcOrd="8" destOrd="0" presId="urn:microsoft.com/office/officeart/2005/8/layout/list1"/>
    <dgm:cxn modelId="{8AAD1065-1A01-435D-8861-2C9C18BA915A}" type="presParOf" srcId="{0E908584-9997-4A10-A21D-A41713D6A130}" destId="{63FCB2F4-B3E8-4A6F-AA87-C2ADBE9EC479}" srcOrd="0" destOrd="0" presId="urn:microsoft.com/office/officeart/2005/8/layout/list1"/>
    <dgm:cxn modelId="{B3F7935E-6E09-424E-BB75-072E72F7192C}" type="presParOf" srcId="{0E908584-9997-4A10-A21D-A41713D6A130}" destId="{3FAEAE1B-7FB1-4375-909A-F70484FDC57B}" srcOrd="1" destOrd="0" presId="urn:microsoft.com/office/officeart/2005/8/layout/list1"/>
    <dgm:cxn modelId="{566740FF-A2D7-462A-94A3-8C66603B9433}" type="presParOf" srcId="{0B040009-0F8E-49EA-8E29-5C5C75CC11E7}" destId="{01692D0D-DC2A-4B31-A2E7-1B9AE25DD791}" srcOrd="9" destOrd="0" presId="urn:microsoft.com/office/officeart/2005/8/layout/list1"/>
    <dgm:cxn modelId="{A6D1B752-2C7D-4AE1-8EBB-85EAAE458568}" type="presParOf" srcId="{0B040009-0F8E-49EA-8E29-5C5C75CC11E7}" destId="{038D00B0-AE52-4764-ABB9-CB9A90E4C402}" srcOrd="10" destOrd="0" presId="urn:microsoft.com/office/officeart/2005/8/layout/list1"/>
    <dgm:cxn modelId="{6C044C59-B3D0-4209-B5DF-50B9B88C400B}" type="presParOf" srcId="{0B040009-0F8E-49EA-8E29-5C5C75CC11E7}" destId="{CE22A973-4D38-47F6-AB52-3DCA2D1B21C2}" srcOrd="11" destOrd="0" presId="urn:microsoft.com/office/officeart/2005/8/layout/list1"/>
    <dgm:cxn modelId="{F792B589-C21A-4C26-BC2F-07A0E990CC17}" type="presParOf" srcId="{0B040009-0F8E-49EA-8E29-5C5C75CC11E7}" destId="{71B17833-82B7-4ED0-B843-CA0838550BF3}" srcOrd="12" destOrd="0" presId="urn:microsoft.com/office/officeart/2005/8/layout/list1"/>
    <dgm:cxn modelId="{8FA259C2-4451-4AA9-8FDD-7820AB4ACD67}" type="presParOf" srcId="{71B17833-82B7-4ED0-B843-CA0838550BF3}" destId="{BAAD6CA8-BEBD-4C35-926D-A6DD80DA87C5}" srcOrd="0" destOrd="0" presId="urn:microsoft.com/office/officeart/2005/8/layout/list1"/>
    <dgm:cxn modelId="{84F4F49B-BDF8-4392-BB1C-0EDEEEF8DBA2}" type="presParOf" srcId="{71B17833-82B7-4ED0-B843-CA0838550BF3}" destId="{F16599C7-7DF6-4D73-9394-35D19F7E7DEE}" srcOrd="1" destOrd="0" presId="urn:microsoft.com/office/officeart/2005/8/layout/list1"/>
    <dgm:cxn modelId="{62D16A95-EFA8-44C1-8AF5-C3D2B575C49E}" type="presParOf" srcId="{0B040009-0F8E-49EA-8E29-5C5C75CC11E7}" destId="{41F1BC1A-01F6-4739-9F65-0915CA6555CD}" srcOrd="13" destOrd="0" presId="urn:microsoft.com/office/officeart/2005/8/layout/list1"/>
    <dgm:cxn modelId="{76475BF0-7CEC-45FC-BC98-8D3843E55ABD}" type="presParOf" srcId="{0B040009-0F8E-49EA-8E29-5C5C75CC11E7}" destId="{6846DDDF-29D2-4842-83A8-397314BB61EA}" srcOrd="14" destOrd="0" presId="urn:microsoft.com/office/officeart/2005/8/layout/list1"/>
    <dgm:cxn modelId="{9B427507-F0D9-400B-897E-14D386D21FCA}" type="presParOf" srcId="{0B040009-0F8E-49EA-8E29-5C5C75CC11E7}" destId="{1B374C2A-D607-4F31-8675-26EA8D3FF882}" srcOrd="15" destOrd="0" presId="urn:microsoft.com/office/officeart/2005/8/layout/list1"/>
    <dgm:cxn modelId="{6FBDCAD3-A0DA-45B2-99E1-41F58CAF3C82}" type="presParOf" srcId="{0B040009-0F8E-49EA-8E29-5C5C75CC11E7}" destId="{4D4600B1-2F03-41E1-910D-546C0664FAD8}" srcOrd="16" destOrd="0" presId="urn:microsoft.com/office/officeart/2005/8/layout/list1"/>
    <dgm:cxn modelId="{D52A97A9-F2D7-4F0D-BACD-E0C5F481DAB5}" type="presParOf" srcId="{4D4600B1-2F03-41E1-910D-546C0664FAD8}" destId="{7A421061-74AE-4887-B7CC-528323FC36BF}" srcOrd="0" destOrd="0" presId="urn:microsoft.com/office/officeart/2005/8/layout/list1"/>
    <dgm:cxn modelId="{17D09607-86EE-44A7-A763-89044AE075F9}" type="presParOf" srcId="{4D4600B1-2F03-41E1-910D-546C0664FAD8}" destId="{0ACB7A9B-834A-4FE7-BF01-5A57D4582599}" srcOrd="1" destOrd="0" presId="urn:microsoft.com/office/officeart/2005/8/layout/list1"/>
    <dgm:cxn modelId="{4F2852DB-26D3-4D1F-A174-0C1712FEB4DF}" type="presParOf" srcId="{0B040009-0F8E-49EA-8E29-5C5C75CC11E7}" destId="{03380754-FA5B-4BFD-86D4-CD4FF2140135}" srcOrd="17" destOrd="0" presId="urn:microsoft.com/office/officeart/2005/8/layout/list1"/>
    <dgm:cxn modelId="{C422BDBF-8412-488B-9260-EB60B92C0D6D}" type="presParOf" srcId="{0B040009-0F8E-49EA-8E29-5C5C75CC11E7}" destId="{ECE035B5-8482-43A1-970C-85CF6DE12617}" srcOrd="18" destOrd="0" presId="urn:microsoft.com/office/officeart/2005/8/layout/list1"/>
    <dgm:cxn modelId="{5B839F2F-9A4C-45B3-B4EA-74F7850B4F5A}" type="presParOf" srcId="{0B040009-0F8E-49EA-8E29-5C5C75CC11E7}" destId="{FB909B55-447F-42D1-9224-80D48A1BFF04}" srcOrd="19" destOrd="0" presId="urn:microsoft.com/office/officeart/2005/8/layout/list1"/>
    <dgm:cxn modelId="{07CA66AD-6F60-452C-81AF-61FA59CA2634}" type="presParOf" srcId="{0B040009-0F8E-49EA-8E29-5C5C75CC11E7}" destId="{11DD67D5-BA63-4F2C-876F-7CF95CBF5C4C}" srcOrd="20" destOrd="0" presId="urn:microsoft.com/office/officeart/2005/8/layout/list1"/>
    <dgm:cxn modelId="{D00847E2-3207-4513-A111-406E68D085E9}" type="presParOf" srcId="{11DD67D5-BA63-4F2C-876F-7CF95CBF5C4C}" destId="{35BA4A0A-2A12-4AC9-8CA0-BEAE924E674C}" srcOrd="0" destOrd="0" presId="urn:microsoft.com/office/officeart/2005/8/layout/list1"/>
    <dgm:cxn modelId="{A908AA66-7AD1-4999-AAE2-EFBD22BD62A7}" type="presParOf" srcId="{11DD67D5-BA63-4F2C-876F-7CF95CBF5C4C}" destId="{7B75152E-A756-48B2-BECC-A3E4AC6ADD45}" srcOrd="1" destOrd="0" presId="urn:microsoft.com/office/officeart/2005/8/layout/list1"/>
    <dgm:cxn modelId="{2CEB0838-1568-4176-8059-2D8F253B0303}" type="presParOf" srcId="{0B040009-0F8E-49EA-8E29-5C5C75CC11E7}" destId="{FC83723B-AA48-4D95-BD28-917DEC0BFC31}" srcOrd="21" destOrd="0" presId="urn:microsoft.com/office/officeart/2005/8/layout/list1"/>
    <dgm:cxn modelId="{B1135CB2-4CC3-4A02-B70D-00807E3AA0EE}" type="presParOf" srcId="{0B040009-0F8E-49EA-8E29-5C5C75CC11E7}" destId="{E4F4157B-4D35-404B-8604-6FECD8D617CA}" srcOrd="22" destOrd="0" presId="urn:microsoft.com/office/officeart/2005/8/layout/list1"/>
    <dgm:cxn modelId="{69DB0DDC-045B-4C6B-8CCC-1EEA2ED1BEE7}" type="presParOf" srcId="{0B040009-0F8E-49EA-8E29-5C5C75CC11E7}" destId="{0655DB87-866A-4E78-83C4-49260D582D95}" srcOrd="23" destOrd="0" presId="urn:microsoft.com/office/officeart/2005/8/layout/list1"/>
    <dgm:cxn modelId="{240D027D-B280-4E92-8909-37D6977E8A1F}" type="presParOf" srcId="{0B040009-0F8E-49EA-8E29-5C5C75CC11E7}" destId="{AF1F7812-1286-4479-B1C6-A975BF553C44}" srcOrd="24" destOrd="0" presId="urn:microsoft.com/office/officeart/2005/8/layout/list1"/>
    <dgm:cxn modelId="{76D607C6-54EB-4747-AC63-A85FBCE05CC1}" type="presParOf" srcId="{AF1F7812-1286-4479-B1C6-A975BF553C44}" destId="{31BEEBC4-F6F4-4624-BD0D-91C1B712F4AB}" srcOrd="0" destOrd="0" presId="urn:microsoft.com/office/officeart/2005/8/layout/list1"/>
    <dgm:cxn modelId="{F9B8B8B7-9ED8-48E1-9945-AE8C7FBB9B10}" type="presParOf" srcId="{AF1F7812-1286-4479-B1C6-A975BF553C44}" destId="{879BD84C-0B1D-4573-A744-0E5703E8EE7A}" srcOrd="1" destOrd="0" presId="urn:microsoft.com/office/officeart/2005/8/layout/list1"/>
    <dgm:cxn modelId="{10A79ED0-585C-4555-B302-C99A1D7D941B}" type="presParOf" srcId="{0B040009-0F8E-49EA-8E29-5C5C75CC11E7}" destId="{F6B77E56-376D-46C5-BFAA-6A2CADCD58CD}" srcOrd="25" destOrd="0" presId="urn:microsoft.com/office/officeart/2005/8/layout/list1"/>
    <dgm:cxn modelId="{38D2A857-D93C-4083-B752-D90F087DEF92}" type="presParOf" srcId="{0B040009-0F8E-49EA-8E29-5C5C75CC11E7}" destId="{75338325-C39C-4DCD-911A-CBF3B25B980C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109D5B-A110-4027-9E4E-23E7D185C68C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PE"/>
        </a:p>
      </dgm:t>
    </dgm:pt>
    <dgm:pt modelId="{2C52B236-7684-4B03-B734-E3EB85FCBC58}">
      <dgm:prSet phldrT="[Texto]" custT="1"/>
      <dgm:spPr/>
      <dgm:t>
        <a:bodyPr/>
        <a:lstStyle/>
        <a:p>
          <a:r>
            <a:rPr lang="es-PE" sz="3200" b="1" dirty="0">
              <a:solidFill>
                <a:schemeClr val="tx1"/>
              </a:solidFill>
            </a:rPr>
            <a:t>Planificación</a:t>
          </a:r>
        </a:p>
      </dgm:t>
    </dgm:pt>
    <dgm:pt modelId="{6431A3AC-E538-46DE-BE4D-2045EEB14F1F}" type="parTrans" cxnId="{942A7864-4E95-4BDA-B6ED-E8255F531068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B0ED23F8-699C-4177-AC91-0C054A2B9F44}" type="sibTrans" cxnId="{942A7864-4E95-4BDA-B6ED-E8255F531068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AA1339E9-32A1-498F-8817-D84BB088F15B}">
      <dgm:prSet phldrT="[Texto]" custT="1"/>
      <dgm:spPr/>
      <dgm:t>
        <a:bodyPr/>
        <a:lstStyle/>
        <a:p>
          <a:r>
            <a:rPr lang="es-PE" sz="3200" b="1" dirty="0">
              <a:solidFill>
                <a:schemeClr val="tx1"/>
              </a:solidFill>
            </a:rPr>
            <a:t>Gestión</a:t>
          </a:r>
        </a:p>
      </dgm:t>
    </dgm:pt>
    <dgm:pt modelId="{EE91F364-9A36-41FB-B276-1FA116199ABF}" type="parTrans" cxnId="{7DEE7858-2D2E-4DC8-8117-D147BC644FFE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A7AFA28E-94C9-46C1-A96F-06D580DB2BD4}" type="sibTrans" cxnId="{7DEE7858-2D2E-4DC8-8117-D147BC644FFE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E46682DB-D5FF-48A0-A147-9195ABFE1EFC}">
      <dgm:prSet phldrT="[Texto]" custT="1"/>
      <dgm:spPr/>
      <dgm:t>
        <a:bodyPr/>
        <a:lstStyle/>
        <a:p>
          <a:r>
            <a:rPr lang="es-PE" sz="3200" b="1" dirty="0">
              <a:solidFill>
                <a:schemeClr val="tx1"/>
              </a:solidFill>
            </a:rPr>
            <a:t>Evaluación</a:t>
          </a:r>
        </a:p>
      </dgm:t>
    </dgm:pt>
    <dgm:pt modelId="{D642876F-E4FD-43EC-A68C-901DCE967438}" type="parTrans" cxnId="{23EADC54-6E8D-42F2-A4C3-BBFC0D1BCDD7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F1864BC8-FF45-4EE4-B224-4E0D25448A0A}" type="sibTrans" cxnId="{23EADC54-6E8D-42F2-A4C3-BBFC0D1BCDD7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E90C3DB3-61B3-4DCF-827E-38527E3FEB6F}">
      <dgm:prSet phldrT="[Texto]" custT="1"/>
      <dgm:spPr/>
      <dgm:t>
        <a:bodyPr/>
        <a:lstStyle/>
        <a:p>
          <a:r>
            <a:rPr lang="es-PE" sz="3200" b="1" dirty="0">
              <a:solidFill>
                <a:schemeClr val="tx1"/>
              </a:solidFill>
            </a:rPr>
            <a:t>Investigación</a:t>
          </a:r>
        </a:p>
      </dgm:t>
    </dgm:pt>
    <dgm:pt modelId="{B650EEE7-BBD5-4D68-BC06-A2484470345A}" type="parTrans" cxnId="{4BD307E3-0DA1-4E33-8E9A-CD53AACFD2BD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AF5244CA-C9B3-46EE-8855-5045D3EA8485}" type="sibTrans" cxnId="{4BD307E3-0DA1-4E33-8E9A-CD53AACFD2BD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631B1000-1769-4D31-B363-18E22F1C7E7C}">
      <dgm:prSet phldrT="[Texto]" custT="1"/>
      <dgm:spPr/>
      <dgm:t>
        <a:bodyPr/>
        <a:lstStyle/>
        <a:p>
          <a:r>
            <a:rPr lang="es-PE" sz="3200" b="1" dirty="0">
              <a:solidFill>
                <a:schemeClr val="tx1"/>
              </a:solidFill>
            </a:rPr>
            <a:t>Comunicación</a:t>
          </a:r>
        </a:p>
      </dgm:t>
    </dgm:pt>
    <dgm:pt modelId="{BFE44FBE-2C10-46EA-B5CE-F9F9A92F4824}" type="parTrans" cxnId="{38397944-A8F7-4574-924D-8B4F7AF6775A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D088A7A9-0AF4-4957-94BF-CF07CD73608B}" type="sibTrans" cxnId="{38397944-A8F7-4574-924D-8B4F7AF6775A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6F98099F-BB8A-48EC-98D5-AB24412ECC1D}">
      <dgm:prSet phldrT="[Texto]" custT="1"/>
      <dgm:spPr/>
      <dgm:t>
        <a:bodyPr/>
        <a:lstStyle/>
        <a:p>
          <a:r>
            <a:rPr lang="es-PE" sz="3200" b="1" dirty="0">
              <a:solidFill>
                <a:schemeClr val="tx1"/>
              </a:solidFill>
            </a:rPr>
            <a:t>Liderazgo</a:t>
          </a:r>
        </a:p>
      </dgm:t>
    </dgm:pt>
    <dgm:pt modelId="{2BA8A16D-FDB4-451B-A322-388D3C17011A}" type="parTrans" cxnId="{8F21BBDE-A37F-4053-8EF7-7739388DDE16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817F4A01-381D-4F67-8815-8A34AE1701A0}" type="sibTrans" cxnId="{8F21BBDE-A37F-4053-8EF7-7739388DDE16}">
      <dgm:prSet/>
      <dgm:spPr/>
      <dgm:t>
        <a:bodyPr/>
        <a:lstStyle/>
        <a:p>
          <a:endParaRPr lang="es-PE" sz="3200" b="1">
            <a:solidFill>
              <a:schemeClr val="tx1"/>
            </a:solidFill>
          </a:endParaRPr>
        </a:p>
      </dgm:t>
    </dgm:pt>
    <dgm:pt modelId="{470DCBEE-E81A-4E60-9D43-198919D74207}">
      <dgm:prSet phldrT="[Texto]" custT="1"/>
      <dgm:spPr/>
      <dgm:t>
        <a:bodyPr/>
        <a:lstStyle/>
        <a:p>
          <a:r>
            <a:rPr lang="es-PE" sz="3200" b="1" dirty="0" err="1">
              <a:solidFill>
                <a:schemeClr val="tx1"/>
              </a:solidFill>
            </a:rPr>
            <a:t>TIC’s</a:t>
          </a:r>
          <a:endParaRPr lang="es-PE" sz="3200" b="1" dirty="0">
            <a:solidFill>
              <a:schemeClr val="tx1"/>
            </a:solidFill>
          </a:endParaRPr>
        </a:p>
      </dgm:t>
    </dgm:pt>
    <dgm:pt modelId="{B0E5F0A7-837E-4C3C-82E5-FD883D142ED8}" type="parTrans" cxnId="{8A07CEC2-2C57-412B-A93B-A2A50DC3FE9C}">
      <dgm:prSet/>
      <dgm:spPr/>
      <dgm:t>
        <a:bodyPr/>
        <a:lstStyle/>
        <a:p>
          <a:endParaRPr lang="es-PE" sz="3200"/>
        </a:p>
      </dgm:t>
    </dgm:pt>
    <dgm:pt modelId="{90FB7C2C-10D7-44A0-82DF-1189D199F74F}" type="sibTrans" cxnId="{8A07CEC2-2C57-412B-A93B-A2A50DC3FE9C}">
      <dgm:prSet/>
      <dgm:spPr/>
      <dgm:t>
        <a:bodyPr/>
        <a:lstStyle/>
        <a:p>
          <a:endParaRPr lang="es-PE" sz="3200"/>
        </a:p>
      </dgm:t>
    </dgm:pt>
    <dgm:pt modelId="{0B040009-0F8E-49EA-8E29-5C5C75CC11E7}" type="pres">
      <dgm:prSet presAssocID="{42109D5B-A110-4027-9E4E-23E7D185C68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A55FE2A-E414-4DA1-9C26-CAAFB0929358}" type="pres">
      <dgm:prSet presAssocID="{2C52B236-7684-4B03-B734-E3EB85FCBC58}" presName="parentLin" presStyleCnt="0"/>
      <dgm:spPr/>
    </dgm:pt>
    <dgm:pt modelId="{420B15FF-DE97-49E4-94C3-10F146326F1D}" type="pres">
      <dgm:prSet presAssocID="{2C52B236-7684-4B03-B734-E3EB85FCBC58}" presName="parentLeftMargin" presStyleLbl="node1" presStyleIdx="0" presStyleCnt="7"/>
      <dgm:spPr/>
      <dgm:t>
        <a:bodyPr/>
        <a:lstStyle/>
        <a:p>
          <a:endParaRPr lang="es-ES"/>
        </a:p>
      </dgm:t>
    </dgm:pt>
    <dgm:pt modelId="{2491679F-27D5-4733-95D1-FB1B9493A449}" type="pres">
      <dgm:prSet presAssocID="{2C52B236-7684-4B03-B734-E3EB85FCBC58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E727F3-ACFE-405E-899A-76B0F1091739}" type="pres">
      <dgm:prSet presAssocID="{2C52B236-7684-4B03-B734-E3EB85FCBC58}" presName="negativeSpace" presStyleCnt="0"/>
      <dgm:spPr/>
    </dgm:pt>
    <dgm:pt modelId="{C6A1B303-A5AF-42A5-858C-AF8EB8CECB52}" type="pres">
      <dgm:prSet presAssocID="{2C52B236-7684-4B03-B734-E3EB85FCBC58}" presName="childText" presStyleLbl="conFgAcc1" presStyleIdx="0" presStyleCnt="7">
        <dgm:presLayoutVars>
          <dgm:bulletEnabled val="1"/>
        </dgm:presLayoutVars>
      </dgm:prSet>
      <dgm:spPr/>
    </dgm:pt>
    <dgm:pt modelId="{D46E693C-5E2D-4F77-A9F2-86D8698335CD}" type="pres">
      <dgm:prSet presAssocID="{B0ED23F8-699C-4177-AC91-0C054A2B9F44}" presName="spaceBetweenRectangles" presStyleCnt="0"/>
      <dgm:spPr/>
    </dgm:pt>
    <dgm:pt modelId="{763127F6-4913-4EC5-8A78-83A283862131}" type="pres">
      <dgm:prSet presAssocID="{AA1339E9-32A1-498F-8817-D84BB088F15B}" presName="parentLin" presStyleCnt="0"/>
      <dgm:spPr/>
    </dgm:pt>
    <dgm:pt modelId="{7811C951-BEDA-4F62-89B6-BF3C4BBF22B9}" type="pres">
      <dgm:prSet presAssocID="{AA1339E9-32A1-498F-8817-D84BB088F15B}" presName="parentLeftMargin" presStyleLbl="node1" presStyleIdx="0" presStyleCnt="7"/>
      <dgm:spPr/>
      <dgm:t>
        <a:bodyPr/>
        <a:lstStyle/>
        <a:p>
          <a:endParaRPr lang="es-ES"/>
        </a:p>
      </dgm:t>
    </dgm:pt>
    <dgm:pt modelId="{A767E209-4D7C-4C5F-83B5-AE7660E45295}" type="pres">
      <dgm:prSet presAssocID="{AA1339E9-32A1-498F-8817-D84BB088F15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36ABAC-47CB-424D-A574-72DC50B40DA0}" type="pres">
      <dgm:prSet presAssocID="{AA1339E9-32A1-498F-8817-D84BB088F15B}" presName="negativeSpace" presStyleCnt="0"/>
      <dgm:spPr/>
    </dgm:pt>
    <dgm:pt modelId="{63D87D58-97D0-45F2-AC4E-0C4615C39EDB}" type="pres">
      <dgm:prSet presAssocID="{AA1339E9-32A1-498F-8817-D84BB088F15B}" presName="childText" presStyleLbl="conFgAcc1" presStyleIdx="1" presStyleCnt="7">
        <dgm:presLayoutVars>
          <dgm:bulletEnabled val="1"/>
        </dgm:presLayoutVars>
      </dgm:prSet>
      <dgm:spPr/>
    </dgm:pt>
    <dgm:pt modelId="{AEBF35E6-E30F-4E4C-B972-01B1D98F593B}" type="pres">
      <dgm:prSet presAssocID="{A7AFA28E-94C9-46C1-A96F-06D580DB2BD4}" presName="spaceBetweenRectangles" presStyleCnt="0"/>
      <dgm:spPr/>
    </dgm:pt>
    <dgm:pt modelId="{0E908584-9997-4A10-A21D-A41713D6A130}" type="pres">
      <dgm:prSet presAssocID="{E46682DB-D5FF-48A0-A147-9195ABFE1EFC}" presName="parentLin" presStyleCnt="0"/>
      <dgm:spPr/>
    </dgm:pt>
    <dgm:pt modelId="{63FCB2F4-B3E8-4A6F-AA87-C2ADBE9EC479}" type="pres">
      <dgm:prSet presAssocID="{E46682DB-D5FF-48A0-A147-9195ABFE1EFC}" presName="parentLeftMargin" presStyleLbl="node1" presStyleIdx="1" presStyleCnt="7"/>
      <dgm:spPr/>
      <dgm:t>
        <a:bodyPr/>
        <a:lstStyle/>
        <a:p>
          <a:endParaRPr lang="es-ES"/>
        </a:p>
      </dgm:t>
    </dgm:pt>
    <dgm:pt modelId="{3FAEAE1B-7FB1-4375-909A-F70484FDC57B}" type="pres">
      <dgm:prSet presAssocID="{E46682DB-D5FF-48A0-A147-9195ABFE1EFC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692D0D-DC2A-4B31-A2E7-1B9AE25DD791}" type="pres">
      <dgm:prSet presAssocID="{E46682DB-D5FF-48A0-A147-9195ABFE1EFC}" presName="negativeSpace" presStyleCnt="0"/>
      <dgm:spPr/>
    </dgm:pt>
    <dgm:pt modelId="{038D00B0-AE52-4764-ABB9-CB9A90E4C402}" type="pres">
      <dgm:prSet presAssocID="{E46682DB-D5FF-48A0-A147-9195ABFE1EFC}" presName="childText" presStyleLbl="conFgAcc1" presStyleIdx="2" presStyleCnt="7">
        <dgm:presLayoutVars>
          <dgm:bulletEnabled val="1"/>
        </dgm:presLayoutVars>
      </dgm:prSet>
      <dgm:spPr/>
    </dgm:pt>
    <dgm:pt modelId="{CE22A973-4D38-47F6-AB52-3DCA2D1B21C2}" type="pres">
      <dgm:prSet presAssocID="{F1864BC8-FF45-4EE4-B224-4E0D25448A0A}" presName="spaceBetweenRectangles" presStyleCnt="0"/>
      <dgm:spPr/>
    </dgm:pt>
    <dgm:pt modelId="{71B17833-82B7-4ED0-B843-CA0838550BF3}" type="pres">
      <dgm:prSet presAssocID="{631B1000-1769-4D31-B363-18E22F1C7E7C}" presName="parentLin" presStyleCnt="0"/>
      <dgm:spPr/>
    </dgm:pt>
    <dgm:pt modelId="{BAAD6CA8-BEBD-4C35-926D-A6DD80DA87C5}" type="pres">
      <dgm:prSet presAssocID="{631B1000-1769-4D31-B363-18E22F1C7E7C}" presName="parentLeftMargin" presStyleLbl="node1" presStyleIdx="2" presStyleCnt="7"/>
      <dgm:spPr/>
      <dgm:t>
        <a:bodyPr/>
        <a:lstStyle/>
        <a:p>
          <a:endParaRPr lang="es-ES"/>
        </a:p>
      </dgm:t>
    </dgm:pt>
    <dgm:pt modelId="{F16599C7-7DF6-4D73-9394-35D19F7E7DEE}" type="pres">
      <dgm:prSet presAssocID="{631B1000-1769-4D31-B363-18E22F1C7E7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1F1BC1A-01F6-4739-9F65-0915CA6555CD}" type="pres">
      <dgm:prSet presAssocID="{631B1000-1769-4D31-B363-18E22F1C7E7C}" presName="negativeSpace" presStyleCnt="0"/>
      <dgm:spPr/>
    </dgm:pt>
    <dgm:pt modelId="{6846DDDF-29D2-4842-83A8-397314BB61EA}" type="pres">
      <dgm:prSet presAssocID="{631B1000-1769-4D31-B363-18E22F1C7E7C}" presName="childText" presStyleLbl="conFgAcc1" presStyleIdx="3" presStyleCnt="7">
        <dgm:presLayoutVars>
          <dgm:bulletEnabled val="1"/>
        </dgm:presLayoutVars>
      </dgm:prSet>
      <dgm:spPr/>
    </dgm:pt>
    <dgm:pt modelId="{1B374C2A-D607-4F31-8675-26EA8D3FF882}" type="pres">
      <dgm:prSet presAssocID="{D088A7A9-0AF4-4957-94BF-CF07CD73608B}" presName="spaceBetweenRectangles" presStyleCnt="0"/>
      <dgm:spPr/>
    </dgm:pt>
    <dgm:pt modelId="{4D4600B1-2F03-41E1-910D-546C0664FAD8}" type="pres">
      <dgm:prSet presAssocID="{6F98099F-BB8A-48EC-98D5-AB24412ECC1D}" presName="parentLin" presStyleCnt="0"/>
      <dgm:spPr/>
    </dgm:pt>
    <dgm:pt modelId="{7A421061-74AE-4887-B7CC-528323FC36BF}" type="pres">
      <dgm:prSet presAssocID="{6F98099F-BB8A-48EC-98D5-AB24412ECC1D}" presName="parentLeftMargin" presStyleLbl="node1" presStyleIdx="3" presStyleCnt="7"/>
      <dgm:spPr/>
      <dgm:t>
        <a:bodyPr/>
        <a:lstStyle/>
        <a:p>
          <a:endParaRPr lang="es-ES"/>
        </a:p>
      </dgm:t>
    </dgm:pt>
    <dgm:pt modelId="{0ACB7A9B-834A-4FE7-BF01-5A57D4582599}" type="pres">
      <dgm:prSet presAssocID="{6F98099F-BB8A-48EC-98D5-AB24412ECC1D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3380754-FA5B-4BFD-86D4-CD4FF2140135}" type="pres">
      <dgm:prSet presAssocID="{6F98099F-BB8A-48EC-98D5-AB24412ECC1D}" presName="negativeSpace" presStyleCnt="0"/>
      <dgm:spPr/>
    </dgm:pt>
    <dgm:pt modelId="{ECE035B5-8482-43A1-970C-85CF6DE12617}" type="pres">
      <dgm:prSet presAssocID="{6F98099F-BB8A-48EC-98D5-AB24412ECC1D}" presName="childText" presStyleLbl="conFgAcc1" presStyleIdx="4" presStyleCnt="7">
        <dgm:presLayoutVars>
          <dgm:bulletEnabled val="1"/>
        </dgm:presLayoutVars>
      </dgm:prSet>
      <dgm:spPr/>
    </dgm:pt>
    <dgm:pt modelId="{FB909B55-447F-42D1-9224-80D48A1BFF04}" type="pres">
      <dgm:prSet presAssocID="{817F4A01-381D-4F67-8815-8A34AE1701A0}" presName="spaceBetweenRectangles" presStyleCnt="0"/>
      <dgm:spPr/>
    </dgm:pt>
    <dgm:pt modelId="{11DD67D5-BA63-4F2C-876F-7CF95CBF5C4C}" type="pres">
      <dgm:prSet presAssocID="{E90C3DB3-61B3-4DCF-827E-38527E3FEB6F}" presName="parentLin" presStyleCnt="0"/>
      <dgm:spPr/>
    </dgm:pt>
    <dgm:pt modelId="{35BA4A0A-2A12-4AC9-8CA0-BEAE924E674C}" type="pres">
      <dgm:prSet presAssocID="{E90C3DB3-61B3-4DCF-827E-38527E3FEB6F}" presName="parentLeftMargin" presStyleLbl="node1" presStyleIdx="4" presStyleCnt="7"/>
      <dgm:spPr/>
      <dgm:t>
        <a:bodyPr/>
        <a:lstStyle/>
        <a:p>
          <a:endParaRPr lang="es-ES"/>
        </a:p>
      </dgm:t>
    </dgm:pt>
    <dgm:pt modelId="{7B75152E-A756-48B2-BECC-A3E4AC6ADD45}" type="pres">
      <dgm:prSet presAssocID="{E90C3DB3-61B3-4DCF-827E-38527E3FEB6F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83723B-AA48-4D95-BD28-917DEC0BFC31}" type="pres">
      <dgm:prSet presAssocID="{E90C3DB3-61B3-4DCF-827E-38527E3FEB6F}" presName="negativeSpace" presStyleCnt="0"/>
      <dgm:spPr/>
    </dgm:pt>
    <dgm:pt modelId="{E4F4157B-4D35-404B-8604-6FECD8D617CA}" type="pres">
      <dgm:prSet presAssocID="{E90C3DB3-61B3-4DCF-827E-38527E3FEB6F}" presName="childText" presStyleLbl="conFgAcc1" presStyleIdx="5" presStyleCnt="7">
        <dgm:presLayoutVars>
          <dgm:bulletEnabled val="1"/>
        </dgm:presLayoutVars>
      </dgm:prSet>
      <dgm:spPr/>
    </dgm:pt>
    <dgm:pt modelId="{0655DB87-866A-4E78-83C4-49260D582D95}" type="pres">
      <dgm:prSet presAssocID="{AF5244CA-C9B3-46EE-8855-5045D3EA8485}" presName="spaceBetweenRectangles" presStyleCnt="0"/>
      <dgm:spPr/>
    </dgm:pt>
    <dgm:pt modelId="{AF1F7812-1286-4479-B1C6-A975BF553C44}" type="pres">
      <dgm:prSet presAssocID="{470DCBEE-E81A-4E60-9D43-198919D74207}" presName="parentLin" presStyleCnt="0"/>
      <dgm:spPr/>
    </dgm:pt>
    <dgm:pt modelId="{31BEEBC4-F6F4-4624-BD0D-91C1B712F4AB}" type="pres">
      <dgm:prSet presAssocID="{470DCBEE-E81A-4E60-9D43-198919D74207}" presName="parentLeftMargin" presStyleLbl="node1" presStyleIdx="5" presStyleCnt="7"/>
      <dgm:spPr/>
      <dgm:t>
        <a:bodyPr/>
        <a:lstStyle/>
        <a:p>
          <a:endParaRPr lang="es-ES"/>
        </a:p>
      </dgm:t>
    </dgm:pt>
    <dgm:pt modelId="{879BD84C-0B1D-4573-A744-0E5703E8EE7A}" type="pres">
      <dgm:prSet presAssocID="{470DCBEE-E81A-4E60-9D43-198919D74207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B77E56-376D-46C5-BFAA-6A2CADCD58CD}" type="pres">
      <dgm:prSet presAssocID="{470DCBEE-E81A-4E60-9D43-198919D74207}" presName="negativeSpace" presStyleCnt="0"/>
      <dgm:spPr/>
    </dgm:pt>
    <dgm:pt modelId="{75338325-C39C-4DCD-911A-CBF3B25B980C}" type="pres">
      <dgm:prSet presAssocID="{470DCBEE-E81A-4E60-9D43-198919D74207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2471618-FEB8-432B-807D-B5E8B245E54D}" type="presOf" srcId="{2C52B236-7684-4B03-B734-E3EB85FCBC58}" destId="{2491679F-27D5-4733-95D1-FB1B9493A449}" srcOrd="1" destOrd="0" presId="urn:microsoft.com/office/officeart/2005/8/layout/list1"/>
    <dgm:cxn modelId="{E5047589-E7EA-4EA4-8930-79B9EDC80D43}" type="presOf" srcId="{2C52B236-7684-4B03-B734-E3EB85FCBC58}" destId="{420B15FF-DE97-49E4-94C3-10F146326F1D}" srcOrd="0" destOrd="0" presId="urn:microsoft.com/office/officeart/2005/8/layout/list1"/>
    <dgm:cxn modelId="{A4652067-7514-4E71-A966-952EABA53370}" type="presOf" srcId="{631B1000-1769-4D31-B363-18E22F1C7E7C}" destId="{F16599C7-7DF6-4D73-9394-35D19F7E7DEE}" srcOrd="1" destOrd="0" presId="urn:microsoft.com/office/officeart/2005/8/layout/list1"/>
    <dgm:cxn modelId="{7DEE7858-2D2E-4DC8-8117-D147BC644FFE}" srcId="{42109D5B-A110-4027-9E4E-23E7D185C68C}" destId="{AA1339E9-32A1-498F-8817-D84BB088F15B}" srcOrd="1" destOrd="0" parTransId="{EE91F364-9A36-41FB-B276-1FA116199ABF}" sibTransId="{A7AFA28E-94C9-46C1-A96F-06D580DB2BD4}"/>
    <dgm:cxn modelId="{E5F2CCE6-2811-4025-8717-5965B83E58B3}" type="presOf" srcId="{6F98099F-BB8A-48EC-98D5-AB24412ECC1D}" destId="{7A421061-74AE-4887-B7CC-528323FC36BF}" srcOrd="0" destOrd="0" presId="urn:microsoft.com/office/officeart/2005/8/layout/list1"/>
    <dgm:cxn modelId="{C0D0A145-52B7-4EA4-849D-D6B23A32030C}" type="presOf" srcId="{AA1339E9-32A1-498F-8817-D84BB088F15B}" destId="{7811C951-BEDA-4F62-89B6-BF3C4BBF22B9}" srcOrd="0" destOrd="0" presId="urn:microsoft.com/office/officeart/2005/8/layout/list1"/>
    <dgm:cxn modelId="{29A0197E-A378-4E01-A928-09A1E8F58DA0}" type="presOf" srcId="{E90C3DB3-61B3-4DCF-827E-38527E3FEB6F}" destId="{7B75152E-A756-48B2-BECC-A3E4AC6ADD45}" srcOrd="1" destOrd="0" presId="urn:microsoft.com/office/officeart/2005/8/layout/list1"/>
    <dgm:cxn modelId="{8E2C1DC6-E0B4-4EAC-A8E9-21F623D3E8B6}" type="presOf" srcId="{E46682DB-D5FF-48A0-A147-9195ABFE1EFC}" destId="{63FCB2F4-B3E8-4A6F-AA87-C2ADBE9EC479}" srcOrd="0" destOrd="0" presId="urn:microsoft.com/office/officeart/2005/8/layout/list1"/>
    <dgm:cxn modelId="{D9A821D2-3235-4FF1-8328-0957AE8073B4}" type="presOf" srcId="{470DCBEE-E81A-4E60-9D43-198919D74207}" destId="{31BEEBC4-F6F4-4624-BD0D-91C1B712F4AB}" srcOrd="0" destOrd="0" presId="urn:microsoft.com/office/officeart/2005/8/layout/list1"/>
    <dgm:cxn modelId="{B3060159-6076-4899-A5D7-0B1CA4B54492}" type="presOf" srcId="{470DCBEE-E81A-4E60-9D43-198919D74207}" destId="{879BD84C-0B1D-4573-A744-0E5703E8EE7A}" srcOrd="1" destOrd="0" presId="urn:microsoft.com/office/officeart/2005/8/layout/list1"/>
    <dgm:cxn modelId="{5C0635CA-89E4-46F5-AA5A-FD9703288E34}" type="presOf" srcId="{E90C3DB3-61B3-4DCF-827E-38527E3FEB6F}" destId="{35BA4A0A-2A12-4AC9-8CA0-BEAE924E674C}" srcOrd="0" destOrd="0" presId="urn:microsoft.com/office/officeart/2005/8/layout/list1"/>
    <dgm:cxn modelId="{08A9FB77-466F-4466-8868-3C35F2ABBAF6}" type="presOf" srcId="{631B1000-1769-4D31-B363-18E22F1C7E7C}" destId="{BAAD6CA8-BEBD-4C35-926D-A6DD80DA87C5}" srcOrd="0" destOrd="0" presId="urn:microsoft.com/office/officeart/2005/8/layout/list1"/>
    <dgm:cxn modelId="{38397944-A8F7-4574-924D-8B4F7AF6775A}" srcId="{42109D5B-A110-4027-9E4E-23E7D185C68C}" destId="{631B1000-1769-4D31-B363-18E22F1C7E7C}" srcOrd="3" destOrd="0" parTransId="{BFE44FBE-2C10-46EA-B5CE-F9F9A92F4824}" sibTransId="{D088A7A9-0AF4-4957-94BF-CF07CD73608B}"/>
    <dgm:cxn modelId="{FBC09780-3494-4868-BA1B-D02D9EE61FB8}" type="presOf" srcId="{6F98099F-BB8A-48EC-98D5-AB24412ECC1D}" destId="{0ACB7A9B-834A-4FE7-BF01-5A57D4582599}" srcOrd="1" destOrd="0" presId="urn:microsoft.com/office/officeart/2005/8/layout/list1"/>
    <dgm:cxn modelId="{2F140C88-5DEB-406B-B07D-88732BF402C4}" type="presOf" srcId="{E46682DB-D5FF-48A0-A147-9195ABFE1EFC}" destId="{3FAEAE1B-7FB1-4375-909A-F70484FDC57B}" srcOrd="1" destOrd="0" presId="urn:microsoft.com/office/officeart/2005/8/layout/list1"/>
    <dgm:cxn modelId="{3F28B5BC-AC65-46E8-B830-8AA1DA092C91}" type="presOf" srcId="{AA1339E9-32A1-498F-8817-D84BB088F15B}" destId="{A767E209-4D7C-4C5F-83B5-AE7660E45295}" srcOrd="1" destOrd="0" presId="urn:microsoft.com/office/officeart/2005/8/layout/list1"/>
    <dgm:cxn modelId="{8A07CEC2-2C57-412B-A93B-A2A50DC3FE9C}" srcId="{42109D5B-A110-4027-9E4E-23E7D185C68C}" destId="{470DCBEE-E81A-4E60-9D43-198919D74207}" srcOrd="6" destOrd="0" parTransId="{B0E5F0A7-837E-4C3C-82E5-FD883D142ED8}" sibTransId="{90FB7C2C-10D7-44A0-82DF-1189D199F74F}"/>
    <dgm:cxn modelId="{8F21BBDE-A37F-4053-8EF7-7739388DDE16}" srcId="{42109D5B-A110-4027-9E4E-23E7D185C68C}" destId="{6F98099F-BB8A-48EC-98D5-AB24412ECC1D}" srcOrd="4" destOrd="0" parTransId="{2BA8A16D-FDB4-451B-A322-388D3C17011A}" sibTransId="{817F4A01-381D-4F67-8815-8A34AE1701A0}"/>
    <dgm:cxn modelId="{4BD307E3-0DA1-4E33-8E9A-CD53AACFD2BD}" srcId="{42109D5B-A110-4027-9E4E-23E7D185C68C}" destId="{E90C3DB3-61B3-4DCF-827E-38527E3FEB6F}" srcOrd="5" destOrd="0" parTransId="{B650EEE7-BBD5-4D68-BC06-A2484470345A}" sibTransId="{AF5244CA-C9B3-46EE-8855-5045D3EA8485}"/>
    <dgm:cxn modelId="{942A7864-4E95-4BDA-B6ED-E8255F531068}" srcId="{42109D5B-A110-4027-9E4E-23E7D185C68C}" destId="{2C52B236-7684-4B03-B734-E3EB85FCBC58}" srcOrd="0" destOrd="0" parTransId="{6431A3AC-E538-46DE-BE4D-2045EEB14F1F}" sibTransId="{B0ED23F8-699C-4177-AC91-0C054A2B9F44}"/>
    <dgm:cxn modelId="{762677C1-7834-4106-839A-2A30AE9C4F6F}" type="presOf" srcId="{42109D5B-A110-4027-9E4E-23E7D185C68C}" destId="{0B040009-0F8E-49EA-8E29-5C5C75CC11E7}" srcOrd="0" destOrd="0" presId="urn:microsoft.com/office/officeart/2005/8/layout/list1"/>
    <dgm:cxn modelId="{23EADC54-6E8D-42F2-A4C3-BBFC0D1BCDD7}" srcId="{42109D5B-A110-4027-9E4E-23E7D185C68C}" destId="{E46682DB-D5FF-48A0-A147-9195ABFE1EFC}" srcOrd="2" destOrd="0" parTransId="{D642876F-E4FD-43EC-A68C-901DCE967438}" sibTransId="{F1864BC8-FF45-4EE4-B224-4E0D25448A0A}"/>
    <dgm:cxn modelId="{8BC510F9-BBD1-4E2C-BC75-FF6CAC954013}" type="presParOf" srcId="{0B040009-0F8E-49EA-8E29-5C5C75CC11E7}" destId="{CA55FE2A-E414-4DA1-9C26-CAAFB0929358}" srcOrd="0" destOrd="0" presId="urn:microsoft.com/office/officeart/2005/8/layout/list1"/>
    <dgm:cxn modelId="{5043049B-D062-4240-8FE5-E24EA77DB646}" type="presParOf" srcId="{CA55FE2A-E414-4DA1-9C26-CAAFB0929358}" destId="{420B15FF-DE97-49E4-94C3-10F146326F1D}" srcOrd="0" destOrd="0" presId="urn:microsoft.com/office/officeart/2005/8/layout/list1"/>
    <dgm:cxn modelId="{AFA3E605-D7A1-4DDE-8B5C-2469B8A800F8}" type="presParOf" srcId="{CA55FE2A-E414-4DA1-9C26-CAAFB0929358}" destId="{2491679F-27D5-4733-95D1-FB1B9493A449}" srcOrd="1" destOrd="0" presId="urn:microsoft.com/office/officeart/2005/8/layout/list1"/>
    <dgm:cxn modelId="{2ECC95A2-90A2-425E-A696-C04AE47771CA}" type="presParOf" srcId="{0B040009-0F8E-49EA-8E29-5C5C75CC11E7}" destId="{C2E727F3-ACFE-405E-899A-76B0F1091739}" srcOrd="1" destOrd="0" presId="urn:microsoft.com/office/officeart/2005/8/layout/list1"/>
    <dgm:cxn modelId="{A856C380-A526-4FB0-8E1B-C0A6607D8112}" type="presParOf" srcId="{0B040009-0F8E-49EA-8E29-5C5C75CC11E7}" destId="{C6A1B303-A5AF-42A5-858C-AF8EB8CECB52}" srcOrd="2" destOrd="0" presId="urn:microsoft.com/office/officeart/2005/8/layout/list1"/>
    <dgm:cxn modelId="{C2A0EBEE-A48D-4186-8170-9CC918E5E0B9}" type="presParOf" srcId="{0B040009-0F8E-49EA-8E29-5C5C75CC11E7}" destId="{D46E693C-5E2D-4F77-A9F2-86D8698335CD}" srcOrd="3" destOrd="0" presId="urn:microsoft.com/office/officeart/2005/8/layout/list1"/>
    <dgm:cxn modelId="{9DCB3CA5-669F-42AE-9490-A4F21C849D0E}" type="presParOf" srcId="{0B040009-0F8E-49EA-8E29-5C5C75CC11E7}" destId="{763127F6-4913-4EC5-8A78-83A283862131}" srcOrd="4" destOrd="0" presId="urn:microsoft.com/office/officeart/2005/8/layout/list1"/>
    <dgm:cxn modelId="{1B8301E4-D6AA-45C7-9219-D0427F385AD9}" type="presParOf" srcId="{763127F6-4913-4EC5-8A78-83A283862131}" destId="{7811C951-BEDA-4F62-89B6-BF3C4BBF22B9}" srcOrd="0" destOrd="0" presId="urn:microsoft.com/office/officeart/2005/8/layout/list1"/>
    <dgm:cxn modelId="{6A1A27BE-0DB3-42B1-8239-8B2A23E9718C}" type="presParOf" srcId="{763127F6-4913-4EC5-8A78-83A283862131}" destId="{A767E209-4D7C-4C5F-83B5-AE7660E45295}" srcOrd="1" destOrd="0" presId="urn:microsoft.com/office/officeart/2005/8/layout/list1"/>
    <dgm:cxn modelId="{2637DBA3-7DE9-472E-A1C3-EC53844A5238}" type="presParOf" srcId="{0B040009-0F8E-49EA-8E29-5C5C75CC11E7}" destId="{A636ABAC-47CB-424D-A574-72DC50B40DA0}" srcOrd="5" destOrd="0" presId="urn:microsoft.com/office/officeart/2005/8/layout/list1"/>
    <dgm:cxn modelId="{4D9530AA-C98E-4336-BD44-E63267C2D56F}" type="presParOf" srcId="{0B040009-0F8E-49EA-8E29-5C5C75CC11E7}" destId="{63D87D58-97D0-45F2-AC4E-0C4615C39EDB}" srcOrd="6" destOrd="0" presId="urn:microsoft.com/office/officeart/2005/8/layout/list1"/>
    <dgm:cxn modelId="{61890585-E2E0-4D24-872E-A43CAC965381}" type="presParOf" srcId="{0B040009-0F8E-49EA-8E29-5C5C75CC11E7}" destId="{AEBF35E6-E30F-4E4C-B972-01B1D98F593B}" srcOrd="7" destOrd="0" presId="urn:microsoft.com/office/officeart/2005/8/layout/list1"/>
    <dgm:cxn modelId="{A6E70376-EAAE-4855-B6F7-218294A20A9A}" type="presParOf" srcId="{0B040009-0F8E-49EA-8E29-5C5C75CC11E7}" destId="{0E908584-9997-4A10-A21D-A41713D6A130}" srcOrd="8" destOrd="0" presId="urn:microsoft.com/office/officeart/2005/8/layout/list1"/>
    <dgm:cxn modelId="{8AAD1065-1A01-435D-8861-2C9C18BA915A}" type="presParOf" srcId="{0E908584-9997-4A10-A21D-A41713D6A130}" destId="{63FCB2F4-B3E8-4A6F-AA87-C2ADBE9EC479}" srcOrd="0" destOrd="0" presId="urn:microsoft.com/office/officeart/2005/8/layout/list1"/>
    <dgm:cxn modelId="{B3F7935E-6E09-424E-BB75-072E72F7192C}" type="presParOf" srcId="{0E908584-9997-4A10-A21D-A41713D6A130}" destId="{3FAEAE1B-7FB1-4375-909A-F70484FDC57B}" srcOrd="1" destOrd="0" presId="urn:microsoft.com/office/officeart/2005/8/layout/list1"/>
    <dgm:cxn modelId="{566740FF-A2D7-462A-94A3-8C66603B9433}" type="presParOf" srcId="{0B040009-0F8E-49EA-8E29-5C5C75CC11E7}" destId="{01692D0D-DC2A-4B31-A2E7-1B9AE25DD791}" srcOrd="9" destOrd="0" presId="urn:microsoft.com/office/officeart/2005/8/layout/list1"/>
    <dgm:cxn modelId="{A6D1B752-2C7D-4AE1-8EBB-85EAAE458568}" type="presParOf" srcId="{0B040009-0F8E-49EA-8E29-5C5C75CC11E7}" destId="{038D00B0-AE52-4764-ABB9-CB9A90E4C402}" srcOrd="10" destOrd="0" presId="urn:microsoft.com/office/officeart/2005/8/layout/list1"/>
    <dgm:cxn modelId="{6C044C59-B3D0-4209-B5DF-50B9B88C400B}" type="presParOf" srcId="{0B040009-0F8E-49EA-8E29-5C5C75CC11E7}" destId="{CE22A973-4D38-47F6-AB52-3DCA2D1B21C2}" srcOrd="11" destOrd="0" presId="urn:microsoft.com/office/officeart/2005/8/layout/list1"/>
    <dgm:cxn modelId="{F792B589-C21A-4C26-BC2F-07A0E990CC17}" type="presParOf" srcId="{0B040009-0F8E-49EA-8E29-5C5C75CC11E7}" destId="{71B17833-82B7-4ED0-B843-CA0838550BF3}" srcOrd="12" destOrd="0" presId="urn:microsoft.com/office/officeart/2005/8/layout/list1"/>
    <dgm:cxn modelId="{8FA259C2-4451-4AA9-8FDD-7820AB4ACD67}" type="presParOf" srcId="{71B17833-82B7-4ED0-B843-CA0838550BF3}" destId="{BAAD6CA8-BEBD-4C35-926D-A6DD80DA87C5}" srcOrd="0" destOrd="0" presId="urn:microsoft.com/office/officeart/2005/8/layout/list1"/>
    <dgm:cxn modelId="{84F4F49B-BDF8-4392-BB1C-0EDEEEF8DBA2}" type="presParOf" srcId="{71B17833-82B7-4ED0-B843-CA0838550BF3}" destId="{F16599C7-7DF6-4D73-9394-35D19F7E7DEE}" srcOrd="1" destOrd="0" presId="urn:microsoft.com/office/officeart/2005/8/layout/list1"/>
    <dgm:cxn modelId="{62D16A95-EFA8-44C1-8AF5-C3D2B575C49E}" type="presParOf" srcId="{0B040009-0F8E-49EA-8E29-5C5C75CC11E7}" destId="{41F1BC1A-01F6-4739-9F65-0915CA6555CD}" srcOrd="13" destOrd="0" presId="urn:microsoft.com/office/officeart/2005/8/layout/list1"/>
    <dgm:cxn modelId="{76475BF0-7CEC-45FC-BC98-8D3843E55ABD}" type="presParOf" srcId="{0B040009-0F8E-49EA-8E29-5C5C75CC11E7}" destId="{6846DDDF-29D2-4842-83A8-397314BB61EA}" srcOrd="14" destOrd="0" presId="urn:microsoft.com/office/officeart/2005/8/layout/list1"/>
    <dgm:cxn modelId="{9B427507-F0D9-400B-897E-14D386D21FCA}" type="presParOf" srcId="{0B040009-0F8E-49EA-8E29-5C5C75CC11E7}" destId="{1B374C2A-D607-4F31-8675-26EA8D3FF882}" srcOrd="15" destOrd="0" presId="urn:microsoft.com/office/officeart/2005/8/layout/list1"/>
    <dgm:cxn modelId="{6FBDCAD3-A0DA-45B2-99E1-41F58CAF3C82}" type="presParOf" srcId="{0B040009-0F8E-49EA-8E29-5C5C75CC11E7}" destId="{4D4600B1-2F03-41E1-910D-546C0664FAD8}" srcOrd="16" destOrd="0" presId="urn:microsoft.com/office/officeart/2005/8/layout/list1"/>
    <dgm:cxn modelId="{D52A97A9-F2D7-4F0D-BACD-E0C5F481DAB5}" type="presParOf" srcId="{4D4600B1-2F03-41E1-910D-546C0664FAD8}" destId="{7A421061-74AE-4887-B7CC-528323FC36BF}" srcOrd="0" destOrd="0" presId="urn:microsoft.com/office/officeart/2005/8/layout/list1"/>
    <dgm:cxn modelId="{17D09607-86EE-44A7-A763-89044AE075F9}" type="presParOf" srcId="{4D4600B1-2F03-41E1-910D-546C0664FAD8}" destId="{0ACB7A9B-834A-4FE7-BF01-5A57D4582599}" srcOrd="1" destOrd="0" presId="urn:microsoft.com/office/officeart/2005/8/layout/list1"/>
    <dgm:cxn modelId="{4F2852DB-26D3-4D1F-A174-0C1712FEB4DF}" type="presParOf" srcId="{0B040009-0F8E-49EA-8E29-5C5C75CC11E7}" destId="{03380754-FA5B-4BFD-86D4-CD4FF2140135}" srcOrd="17" destOrd="0" presId="urn:microsoft.com/office/officeart/2005/8/layout/list1"/>
    <dgm:cxn modelId="{C422BDBF-8412-488B-9260-EB60B92C0D6D}" type="presParOf" srcId="{0B040009-0F8E-49EA-8E29-5C5C75CC11E7}" destId="{ECE035B5-8482-43A1-970C-85CF6DE12617}" srcOrd="18" destOrd="0" presId="urn:microsoft.com/office/officeart/2005/8/layout/list1"/>
    <dgm:cxn modelId="{5B839F2F-9A4C-45B3-B4EA-74F7850B4F5A}" type="presParOf" srcId="{0B040009-0F8E-49EA-8E29-5C5C75CC11E7}" destId="{FB909B55-447F-42D1-9224-80D48A1BFF04}" srcOrd="19" destOrd="0" presId="urn:microsoft.com/office/officeart/2005/8/layout/list1"/>
    <dgm:cxn modelId="{07CA66AD-6F60-452C-81AF-61FA59CA2634}" type="presParOf" srcId="{0B040009-0F8E-49EA-8E29-5C5C75CC11E7}" destId="{11DD67D5-BA63-4F2C-876F-7CF95CBF5C4C}" srcOrd="20" destOrd="0" presId="urn:microsoft.com/office/officeart/2005/8/layout/list1"/>
    <dgm:cxn modelId="{D00847E2-3207-4513-A111-406E68D085E9}" type="presParOf" srcId="{11DD67D5-BA63-4F2C-876F-7CF95CBF5C4C}" destId="{35BA4A0A-2A12-4AC9-8CA0-BEAE924E674C}" srcOrd="0" destOrd="0" presId="urn:microsoft.com/office/officeart/2005/8/layout/list1"/>
    <dgm:cxn modelId="{A908AA66-7AD1-4999-AAE2-EFBD22BD62A7}" type="presParOf" srcId="{11DD67D5-BA63-4F2C-876F-7CF95CBF5C4C}" destId="{7B75152E-A756-48B2-BECC-A3E4AC6ADD45}" srcOrd="1" destOrd="0" presId="urn:microsoft.com/office/officeart/2005/8/layout/list1"/>
    <dgm:cxn modelId="{2CEB0838-1568-4176-8059-2D8F253B0303}" type="presParOf" srcId="{0B040009-0F8E-49EA-8E29-5C5C75CC11E7}" destId="{FC83723B-AA48-4D95-BD28-917DEC0BFC31}" srcOrd="21" destOrd="0" presId="urn:microsoft.com/office/officeart/2005/8/layout/list1"/>
    <dgm:cxn modelId="{B1135CB2-4CC3-4A02-B70D-00807E3AA0EE}" type="presParOf" srcId="{0B040009-0F8E-49EA-8E29-5C5C75CC11E7}" destId="{E4F4157B-4D35-404B-8604-6FECD8D617CA}" srcOrd="22" destOrd="0" presId="urn:microsoft.com/office/officeart/2005/8/layout/list1"/>
    <dgm:cxn modelId="{69DB0DDC-045B-4C6B-8CCC-1EEA2ED1BEE7}" type="presParOf" srcId="{0B040009-0F8E-49EA-8E29-5C5C75CC11E7}" destId="{0655DB87-866A-4E78-83C4-49260D582D95}" srcOrd="23" destOrd="0" presId="urn:microsoft.com/office/officeart/2005/8/layout/list1"/>
    <dgm:cxn modelId="{240D027D-B280-4E92-8909-37D6977E8A1F}" type="presParOf" srcId="{0B040009-0F8E-49EA-8E29-5C5C75CC11E7}" destId="{AF1F7812-1286-4479-B1C6-A975BF553C44}" srcOrd="24" destOrd="0" presId="urn:microsoft.com/office/officeart/2005/8/layout/list1"/>
    <dgm:cxn modelId="{76D607C6-54EB-4747-AC63-A85FBCE05CC1}" type="presParOf" srcId="{AF1F7812-1286-4479-B1C6-A975BF553C44}" destId="{31BEEBC4-F6F4-4624-BD0D-91C1B712F4AB}" srcOrd="0" destOrd="0" presId="urn:microsoft.com/office/officeart/2005/8/layout/list1"/>
    <dgm:cxn modelId="{F9B8B8B7-9ED8-48E1-9945-AE8C7FBB9B10}" type="presParOf" srcId="{AF1F7812-1286-4479-B1C6-A975BF553C44}" destId="{879BD84C-0B1D-4573-A744-0E5703E8EE7A}" srcOrd="1" destOrd="0" presId="urn:microsoft.com/office/officeart/2005/8/layout/list1"/>
    <dgm:cxn modelId="{10A79ED0-585C-4555-B302-C99A1D7D941B}" type="presParOf" srcId="{0B040009-0F8E-49EA-8E29-5C5C75CC11E7}" destId="{F6B77E56-376D-46C5-BFAA-6A2CADCD58CD}" srcOrd="25" destOrd="0" presId="urn:microsoft.com/office/officeart/2005/8/layout/list1"/>
    <dgm:cxn modelId="{38D2A857-D93C-4083-B752-D90F087DEF92}" type="presParOf" srcId="{0B040009-0F8E-49EA-8E29-5C5C75CC11E7}" destId="{75338325-C39C-4DCD-911A-CBF3B25B980C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A1B303-A5AF-42A5-858C-AF8EB8CECB52}">
      <dsp:nvSpPr>
        <dsp:cNvPr id="0" name=""/>
        <dsp:cNvSpPr/>
      </dsp:nvSpPr>
      <dsp:spPr>
        <a:xfrm>
          <a:off x="0" y="36010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91679F-27D5-4733-95D1-FB1B9493A449}">
      <dsp:nvSpPr>
        <dsp:cNvPr id="0" name=""/>
        <dsp:cNvSpPr/>
      </dsp:nvSpPr>
      <dsp:spPr>
        <a:xfrm>
          <a:off x="544068" y="94429"/>
          <a:ext cx="7616952" cy="5313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Análisis situacional de salud</a:t>
          </a:r>
        </a:p>
      </dsp:txBody>
      <dsp:txXfrm>
        <a:off x="570007" y="120368"/>
        <a:ext cx="7565074" cy="479482"/>
      </dsp:txXfrm>
    </dsp:sp>
    <dsp:sp modelId="{63D87D58-97D0-45F2-AC4E-0C4615C39EDB}">
      <dsp:nvSpPr>
        <dsp:cNvPr id="0" name=""/>
        <dsp:cNvSpPr/>
      </dsp:nvSpPr>
      <dsp:spPr>
        <a:xfrm>
          <a:off x="0" y="117658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633482"/>
              <a:satOff val="-6796"/>
              <a:lumOff val="16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67E209-4D7C-4C5F-83B5-AE7660E45295}">
      <dsp:nvSpPr>
        <dsp:cNvPr id="0" name=""/>
        <dsp:cNvSpPr/>
      </dsp:nvSpPr>
      <dsp:spPr>
        <a:xfrm>
          <a:off x="544068" y="910909"/>
          <a:ext cx="7616952" cy="531360"/>
        </a:xfrm>
        <a:prstGeom prst="roundRect">
          <a:avLst/>
        </a:prstGeom>
        <a:solidFill>
          <a:schemeClr val="accent4">
            <a:hueOff val="1633482"/>
            <a:satOff val="-6796"/>
            <a:lumOff val="16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Vigilancia y control de riesgos y daños</a:t>
          </a:r>
        </a:p>
      </dsp:txBody>
      <dsp:txXfrm>
        <a:off x="570007" y="936848"/>
        <a:ext cx="7565074" cy="479482"/>
      </dsp:txXfrm>
    </dsp:sp>
    <dsp:sp modelId="{038D00B0-AE52-4764-ABB9-CB9A90E4C402}">
      <dsp:nvSpPr>
        <dsp:cNvPr id="0" name=""/>
        <dsp:cNvSpPr/>
      </dsp:nvSpPr>
      <dsp:spPr>
        <a:xfrm>
          <a:off x="0" y="199306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AEAE1B-7FB1-4375-909A-F70484FDC57B}">
      <dsp:nvSpPr>
        <dsp:cNvPr id="0" name=""/>
        <dsp:cNvSpPr/>
      </dsp:nvSpPr>
      <dsp:spPr>
        <a:xfrm>
          <a:off x="544068" y="1727389"/>
          <a:ext cx="7616952" cy="531360"/>
        </a:xfrm>
        <a:prstGeom prst="round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Promoción de la salud y participación social</a:t>
          </a:r>
        </a:p>
      </dsp:txBody>
      <dsp:txXfrm>
        <a:off x="570007" y="1753328"/>
        <a:ext cx="7565074" cy="479482"/>
      </dsp:txXfrm>
    </dsp:sp>
    <dsp:sp modelId="{6846DDDF-29D2-4842-83A8-397314BB61EA}">
      <dsp:nvSpPr>
        <dsp:cNvPr id="0" name=""/>
        <dsp:cNvSpPr/>
      </dsp:nvSpPr>
      <dsp:spPr>
        <a:xfrm>
          <a:off x="0" y="280954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6599C7-7DF6-4D73-9394-35D19F7E7DEE}">
      <dsp:nvSpPr>
        <dsp:cNvPr id="0" name=""/>
        <dsp:cNvSpPr/>
      </dsp:nvSpPr>
      <dsp:spPr>
        <a:xfrm>
          <a:off x="544068" y="2543869"/>
          <a:ext cx="7616952" cy="531360"/>
        </a:xfrm>
        <a:prstGeom prst="round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Política, planificación, regulación y control</a:t>
          </a:r>
        </a:p>
      </dsp:txBody>
      <dsp:txXfrm>
        <a:off x="570007" y="2569808"/>
        <a:ext cx="7565074" cy="479482"/>
      </dsp:txXfrm>
    </dsp:sp>
    <dsp:sp modelId="{ECE035B5-8482-43A1-970C-85CF6DE12617}">
      <dsp:nvSpPr>
        <dsp:cNvPr id="0" name=""/>
        <dsp:cNvSpPr/>
      </dsp:nvSpPr>
      <dsp:spPr>
        <a:xfrm>
          <a:off x="0" y="362602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CB7A9B-834A-4FE7-BF01-5A57D4582599}">
      <dsp:nvSpPr>
        <dsp:cNvPr id="0" name=""/>
        <dsp:cNvSpPr/>
      </dsp:nvSpPr>
      <dsp:spPr>
        <a:xfrm>
          <a:off x="544068" y="3360349"/>
          <a:ext cx="7616952" cy="531360"/>
        </a:xfrm>
        <a:prstGeom prst="round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Equidad en el acceso y calidad en los servicios individuales y colectivos</a:t>
          </a:r>
        </a:p>
      </dsp:txBody>
      <dsp:txXfrm>
        <a:off x="570007" y="3386288"/>
        <a:ext cx="7565074" cy="479482"/>
      </dsp:txXfrm>
    </dsp:sp>
    <dsp:sp modelId="{E4F4157B-4D35-404B-8604-6FECD8D617CA}">
      <dsp:nvSpPr>
        <dsp:cNvPr id="0" name=""/>
        <dsp:cNvSpPr/>
      </dsp:nvSpPr>
      <dsp:spPr>
        <a:xfrm>
          <a:off x="0" y="444250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8167408"/>
              <a:satOff val="-33981"/>
              <a:lumOff val="80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5152E-A756-48B2-BECC-A3E4AC6ADD45}">
      <dsp:nvSpPr>
        <dsp:cNvPr id="0" name=""/>
        <dsp:cNvSpPr/>
      </dsp:nvSpPr>
      <dsp:spPr>
        <a:xfrm>
          <a:off x="544068" y="4176829"/>
          <a:ext cx="7616952" cy="531360"/>
        </a:xfrm>
        <a:prstGeom prst="roundRect">
          <a:avLst/>
        </a:prstGeom>
        <a:solidFill>
          <a:schemeClr val="accent4">
            <a:hueOff val="8167408"/>
            <a:satOff val="-33981"/>
            <a:lumOff val="80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Salud internacional/global</a:t>
          </a:r>
        </a:p>
      </dsp:txBody>
      <dsp:txXfrm>
        <a:off x="570007" y="4202768"/>
        <a:ext cx="7565074" cy="479482"/>
      </dsp:txXfrm>
    </dsp:sp>
    <dsp:sp modelId="{75338325-C39C-4DCD-911A-CBF3B25B980C}">
      <dsp:nvSpPr>
        <dsp:cNvPr id="0" name=""/>
        <dsp:cNvSpPr/>
      </dsp:nvSpPr>
      <dsp:spPr>
        <a:xfrm>
          <a:off x="0" y="5258989"/>
          <a:ext cx="108813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BD84C-0B1D-4573-A744-0E5703E8EE7A}">
      <dsp:nvSpPr>
        <dsp:cNvPr id="0" name=""/>
        <dsp:cNvSpPr/>
      </dsp:nvSpPr>
      <dsp:spPr>
        <a:xfrm>
          <a:off x="544068" y="4993309"/>
          <a:ext cx="7616952" cy="531360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>
              <a:solidFill>
                <a:schemeClr val="tx1"/>
              </a:solidFill>
            </a:rPr>
            <a:t>Gestión y Desarrollo del campo de RHUS</a:t>
          </a:r>
        </a:p>
      </dsp:txBody>
      <dsp:txXfrm>
        <a:off x="570007" y="5019248"/>
        <a:ext cx="7565074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A1B303-A5AF-42A5-858C-AF8EB8CECB52}">
      <dsp:nvSpPr>
        <dsp:cNvPr id="0" name=""/>
        <dsp:cNvSpPr/>
      </dsp:nvSpPr>
      <dsp:spPr>
        <a:xfrm>
          <a:off x="0" y="37920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91679F-27D5-4733-95D1-FB1B9493A449}">
      <dsp:nvSpPr>
        <dsp:cNvPr id="0" name=""/>
        <dsp:cNvSpPr/>
      </dsp:nvSpPr>
      <dsp:spPr>
        <a:xfrm>
          <a:off x="544068" y="128279"/>
          <a:ext cx="7616952" cy="5018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>
              <a:solidFill>
                <a:schemeClr val="tx1"/>
              </a:solidFill>
            </a:rPr>
            <a:t>Planificación</a:t>
          </a:r>
        </a:p>
      </dsp:txBody>
      <dsp:txXfrm>
        <a:off x="568566" y="152777"/>
        <a:ext cx="7567956" cy="452844"/>
      </dsp:txXfrm>
    </dsp:sp>
    <dsp:sp modelId="{63D87D58-97D0-45F2-AC4E-0C4615C39EDB}">
      <dsp:nvSpPr>
        <dsp:cNvPr id="0" name=""/>
        <dsp:cNvSpPr/>
      </dsp:nvSpPr>
      <dsp:spPr>
        <a:xfrm>
          <a:off x="0" y="115032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633482"/>
              <a:satOff val="-6796"/>
              <a:lumOff val="16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67E209-4D7C-4C5F-83B5-AE7660E45295}">
      <dsp:nvSpPr>
        <dsp:cNvPr id="0" name=""/>
        <dsp:cNvSpPr/>
      </dsp:nvSpPr>
      <dsp:spPr>
        <a:xfrm>
          <a:off x="544068" y="899400"/>
          <a:ext cx="7616952" cy="501840"/>
        </a:xfrm>
        <a:prstGeom prst="roundRect">
          <a:avLst/>
        </a:prstGeom>
        <a:solidFill>
          <a:schemeClr val="accent4">
            <a:hueOff val="1633482"/>
            <a:satOff val="-6796"/>
            <a:lumOff val="16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>
              <a:solidFill>
                <a:schemeClr val="tx1"/>
              </a:solidFill>
            </a:rPr>
            <a:t>Gestión</a:t>
          </a:r>
        </a:p>
      </dsp:txBody>
      <dsp:txXfrm>
        <a:off x="568566" y="923898"/>
        <a:ext cx="7567956" cy="452844"/>
      </dsp:txXfrm>
    </dsp:sp>
    <dsp:sp modelId="{038D00B0-AE52-4764-ABB9-CB9A90E4C402}">
      <dsp:nvSpPr>
        <dsp:cNvPr id="0" name=""/>
        <dsp:cNvSpPr/>
      </dsp:nvSpPr>
      <dsp:spPr>
        <a:xfrm>
          <a:off x="0" y="192144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AEAE1B-7FB1-4375-909A-F70484FDC57B}">
      <dsp:nvSpPr>
        <dsp:cNvPr id="0" name=""/>
        <dsp:cNvSpPr/>
      </dsp:nvSpPr>
      <dsp:spPr>
        <a:xfrm>
          <a:off x="544068" y="1670519"/>
          <a:ext cx="7616952" cy="501840"/>
        </a:xfrm>
        <a:prstGeom prst="round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>
              <a:solidFill>
                <a:schemeClr val="tx1"/>
              </a:solidFill>
            </a:rPr>
            <a:t>Evaluación</a:t>
          </a:r>
        </a:p>
      </dsp:txBody>
      <dsp:txXfrm>
        <a:off x="568566" y="1695017"/>
        <a:ext cx="7567956" cy="452844"/>
      </dsp:txXfrm>
    </dsp:sp>
    <dsp:sp modelId="{6846DDDF-29D2-4842-83A8-397314BB61EA}">
      <dsp:nvSpPr>
        <dsp:cNvPr id="0" name=""/>
        <dsp:cNvSpPr/>
      </dsp:nvSpPr>
      <dsp:spPr>
        <a:xfrm>
          <a:off x="0" y="269256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6599C7-7DF6-4D73-9394-35D19F7E7DEE}">
      <dsp:nvSpPr>
        <dsp:cNvPr id="0" name=""/>
        <dsp:cNvSpPr/>
      </dsp:nvSpPr>
      <dsp:spPr>
        <a:xfrm>
          <a:off x="544068" y="2441640"/>
          <a:ext cx="7616952" cy="501840"/>
        </a:xfrm>
        <a:prstGeom prst="round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>
              <a:solidFill>
                <a:schemeClr val="tx1"/>
              </a:solidFill>
            </a:rPr>
            <a:t>Comunicación</a:t>
          </a:r>
        </a:p>
      </dsp:txBody>
      <dsp:txXfrm>
        <a:off x="568566" y="2466138"/>
        <a:ext cx="7567956" cy="452844"/>
      </dsp:txXfrm>
    </dsp:sp>
    <dsp:sp modelId="{ECE035B5-8482-43A1-970C-85CF6DE12617}">
      <dsp:nvSpPr>
        <dsp:cNvPr id="0" name=""/>
        <dsp:cNvSpPr/>
      </dsp:nvSpPr>
      <dsp:spPr>
        <a:xfrm>
          <a:off x="0" y="346368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CB7A9B-834A-4FE7-BF01-5A57D4582599}">
      <dsp:nvSpPr>
        <dsp:cNvPr id="0" name=""/>
        <dsp:cNvSpPr/>
      </dsp:nvSpPr>
      <dsp:spPr>
        <a:xfrm>
          <a:off x="544068" y="3212760"/>
          <a:ext cx="7616952" cy="501840"/>
        </a:xfrm>
        <a:prstGeom prst="round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>
              <a:solidFill>
                <a:schemeClr val="tx1"/>
              </a:solidFill>
            </a:rPr>
            <a:t>Liderazgo</a:t>
          </a:r>
        </a:p>
      </dsp:txBody>
      <dsp:txXfrm>
        <a:off x="568566" y="3237258"/>
        <a:ext cx="7567956" cy="452844"/>
      </dsp:txXfrm>
    </dsp:sp>
    <dsp:sp modelId="{E4F4157B-4D35-404B-8604-6FECD8D617CA}">
      <dsp:nvSpPr>
        <dsp:cNvPr id="0" name=""/>
        <dsp:cNvSpPr/>
      </dsp:nvSpPr>
      <dsp:spPr>
        <a:xfrm>
          <a:off x="0" y="423480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8167408"/>
              <a:satOff val="-33981"/>
              <a:lumOff val="80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5152E-A756-48B2-BECC-A3E4AC6ADD45}">
      <dsp:nvSpPr>
        <dsp:cNvPr id="0" name=""/>
        <dsp:cNvSpPr/>
      </dsp:nvSpPr>
      <dsp:spPr>
        <a:xfrm>
          <a:off x="544068" y="3983880"/>
          <a:ext cx="7616952" cy="501840"/>
        </a:xfrm>
        <a:prstGeom prst="roundRect">
          <a:avLst/>
        </a:prstGeom>
        <a:solidFill>
          <a:schemeClr val="accent4">
            <a:hueOff val="8167408"/>
            <a:satOff val="-33981"/>
            <a:lumOff val="80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>
              <a:solidFill>
                <a:schemeClr val="tx1"/>
              </a:solidFill>
            </a:rPr>
            <a:t>Investigación</a:t>
          </a:r>
        </a:p>
      </dsp:txBody>
      <dsp:txXfrm>
        <a:off x="568566" y="4008378"/>
        <a:ext cx="7567956" cy="452844"/>
      </dsp:txXfrm>
    </dsp:sp>
    <dsp:sp modelId="{75338325-C39C-4DCD-911A-CBF3B25B980C}">
      <dsp:nvSpPr>
        <dsp:cNvPr id="0" name=""/>
        <dsp:cNvSpPr/>
      </dsp:nvSpPr>
      <dsp:spPr>
        <a:xfrm>
          <a:off x="0" y="5005920"/>
          <a:ext cx="1088136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BD84C-0B1D-4573-A744-0E5703E8EE7A}">
      <dsp:nvSpPr>
        <dsp:cNvPr id="0" name=""/>
        <dsp:cNvSpPr/>
      </dsp:nvSpPr>
      <dsp:spPr>
        <a:xfrm>
          <a:off x="544068" y="4755000"/>
          <a:ext cx="7616952" cy="501840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903" tIns="0" rIns="28790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200" b="1" kern="1200" dirty="0" err="1">
              <a:solidFill>
                <a:schemeClr val="tx1"/>
              </a:solidFill>
            </a:rPr>
            <a:t>TIC’s</a:t>
          </a:r>
          <a:endParaRPr lang="es-PE" sz="3200" b="1" kern="1200" dirty="0">
            <a:solidFill>
              <a:schemeClr val="tx1"/>
            </a:solidFill>
          </a:endParaRPr>
        </a:p>
      </dsp:txBody>
      <dsp:txXfrm>
        <a:off x="568566" y="4779498"/>
        <a:ext cx="7567956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0.02577</cdr:x>
      <cdr:y>0.95069</cdr:y>
    </cdr:from>
    <cdr:to>
      <cdr:x>0.04727</cdr:x>
      <cdr:y>1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221413" y="4450351"/>
          <a:ext cx="184731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none" lIns="45720" tIns="45720" rIns="45720" bIns="45720" rtlCol="0" anchor="t" anchorCtr="0">
          <a:spAutoFit/>
        </a:bodyPr>
        <a:lstStyle xmlns:a="http://schemas.openxmlformats.org/drawingml/2006/main">
          <a:defPPr>
            <a:defRPr lang="es-E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s-PE" sz="900" b="1" dirty="0">
            <a:latin typeface="Arial (Cuerpo)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0.04522</cdr:x>
      <cdr:y>0.95034</cdr:y>
    </cdr:from>
    <cdr:to>
      <cdr:x>0.14507</cdr:x>
      <cdr:y>1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388519" y="4417856"/>
          <a:ext cx="857927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none" lIns="45720" tIns="45720" rIns="45720" bIns="45720" rtlCol="0" anchor="t" anchorCtr="0">
          <a:spAutoFit/>
        </a:bodyPr>
        <a:lstStyle xmlns:a="http://schemas.openxmlformats.org/drawingml/2006/main">
          <a:defPPr>
            <a:defRPr lang="es-E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PE" sz="900" b="1" dirty="0">
              <a:latin typeface="Arial (Cuerpo)"/>
            </a:rPr>
            <a:t>Fuente: INEI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91B59-316B-4F0E-AD80-084E2AC27856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2C32E-9A4F-4A78-8919-9534BB9DA1C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5207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7063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0105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27536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57333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80187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97147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1595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10893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9509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01931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17286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47E53-EA0C-44A5-99AF-95C18B46E6B8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14869-B3A5-491F-B452-34622433CD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9718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lizardoaha@gmail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86ED9C4-82E5-4C5F-AD8E-74D1DF229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272" y="1154119"/>
            <a:ext cx="8461456" cy="4892720"/>
          </a:xfrm>
          <a:prstGeom prst="rect">
            <a:avLst/>
          </a:prstGeom>
        </p:spPr>
      </p:pic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0B9518D-49E5-46C2-9C10-3AE9C0578447}"/>
              </a:ext>
            </a:extLst>
          </p:cNvPr>
          <p:cNvCxnSpPr>
            <a:cxnSpLocks/>
          </p:cNvCxnSpPr>
          <p:nvPr/>
        </p:nvCxnSpPr>
        <p:spPr>
          <a:xfrm>
            <a:off x="2671426" y="3170899"/>
            <a:ext cx="778764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Resultados del ENAM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CB048AA-81B4-4D07-9FF7-0EB75F91029E}"/>
              </a:ext>
            </a:extLst>
          </p:cNvPr>
          <p:cNvSpPr txBox="1"/>
          <p:nvPr/>
        </p:nvSpPr>
        <p:spPr>
          <a:xfrm>
            <a:off x="464870" y="5933269"/>
            <a:ext cx="1315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/>
          </a:p>
          <a:p>
            <a:r>
              <a:rPr lang="es-PE" sz="1200" i="1" dirty="0"/>
              <a:t>Fuente:  ASPEFAM</a:t>
            </a:r>
          </a:p>
        </p:txBody>
      </p:sp>
    </p:spTree>
    <p:extLst>
      <p:ext uri="{BB962C8B-B14F-4D97-AF65-F5344CB8AC3E}">
        <p14:creationId xmlns:p14="http://schemas.microsoft.com/office/powerpoint/2010/main" val="301669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D012326-0900-4F10-A63A-EC0A80467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593" y="1457641"/>
            <a:ext cx="8416413" cy="5009518"/>
          </a:xfrm>
          <a:prstGeom prst="rect">
            <a:avLst/>
          </a:prstGeom>
        </p:spPr>
      </p:pic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0B9518D-49E5-46C2-9C10-3AE9C0578447}"/>
              </a:ext>
            </a:extLst>
          </p:cNvPr>
          <p:cNvCxnSpPr>
            <a:cxnSpLocks/>
          </p:cNvCxnSpPr>
          <p:nvPr/>
        </p:nvCxnSpPr>
        <p:spPr>
          <a:xfrm>
            <a:off x="2956560" y="2895600"/>
            <a:ext cx="778764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Resultados del ENAM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A7D226AC-DD22-4DCD-A83A-88BB894E3091}"/>
              </a:ext>
            </a:extLst>
          </p:cNvPr>
          <p:cNvCxnSpPr>
            <a:cxnSpLocks/>
          </p:cNvCxnSpPr>
          <p:nvPr/>
        </p:nvCxnSpPr>
        <p:spPr>
          <a:xfrm>
            <a:off x="2971800" y="4297680"/>
            <a:ext cx="778764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F9ECEBBF-4B64-40A3-99A2-FB6C573311BD}"/>
              </a:ext>
            </a:extLst>
          </p:cNvPr>
          <p:cNvSpPr txBox="1"/>
          <p:nvPr/>
        </p:nvSpPr>
        <p:spPr>
          <a:xfrm>
            <a:off x="464870" y="5933269"/>
            <a:ext cx="1315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/>
          </a:p>
          <a:p>
            <a:r>
              <a:rPr lang="es-PE" sz="1200" i="1" dirty="0"/>
              <a:t>Fuente:  ASPEFAM</a:t>
            </a:r>
          </a:p>
        </p:txBody>
      </p:sp>
    </p:spTree>
    <p:extLst>
      <p:ext uri="{BB962C8B-B14F-4D97-AF65-F5344CB8AC3E}">
        <p14:creationId xmlns:p14="http://schemas.microsoft.com/office/powerpoint/2010/main" val="50384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Resultados de las políticas públicas en el Perú</a:t>
            </a:r>
          </a:p>
        </p:txBody>
      </p:sp>
      <p:graphicFrame>
        <p:nvGraphicFramePr>
          <p:cNvPr id="6" name="Marcador de contenido 6">
            <a:extLst>
              <a:ext uri="{FF2B5EF4-FFF2-40B4-BE49-F238E27FC236}">
                <a16:creationId xmlns:a16="http://schemas.microsoft.com/office/drawing/2014/main" id="{D31F1791-FECE-46D0-83FF-4E5FFFEBDD41}"/>
              </a:ext>
            </a:extLst>
          </p:cNvPr>
          <p:cNvGraphicFramePr/>
          <p:nvPr/>
        </p:nvGraphicFramePr>
        <p:xfrm>
          <a:off x="1655901" y="1314844"/>
          <a:ext cx="8591909" cy="4681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id="{76FD1D5E-A228-492A-A104-E7874A11C07D}"/>
              </a:ext>
            </a:extLst>
          </p:cNvPr>
          <p:cNvSpPr/>
          <p:nvPr/>
        </p:nvSpPr>
        <p:spPr>
          <a:xfrm>
            <a:off x="2382311" y="973303"/>
            <a:ext cx="7186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2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Proporción de parto institucional de gestantes de área rural</a:t>
            </a:r>
            <a:endParaRPr lang="es-PE" sz="12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00C8A6-1A3D-4056-90EB-3A2697B29C40}"/>
              </a:ext>
            </a:extLst>
          </p:cNvPr>
          <p:cNvSpPr txBox="1"/>
          <p:nvPr/>
        </p:nvSpPr>
        <p:spPr>
          <a:xfrm>
            <a:off x="464870" y="5933269"/>
            <a:ext cx="8010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/>
          </a:p>
          <a:p>
            <a:r>
              <a:rPr lang="es-PE" sz="1200" i="1" dirty="0"/>
              <a:t>Fuente:  INEI. </a:t>
            </a:r>
            <a:r>
              <a:rPr lang="es-PE" sz="1200" dirty="0"/>
              <a:t>Evaluación programática y financiera de programas y servicios de salud pública de DIRESA Loreto 2013-2016-OPS</a:t>
            </a:r>
            <a:endParaRPr lang="es-PE" sz="1200" i="1" dirty="0"/>
          </a:p>
        </p:txBody>
      </p:sp>
    </p:spTree>
    <p:extLst>
      <p:ext uri="{BB962C8B-B14F-4D97-AF65-F5344CB8AC3E}">
        <p14:creationId xmlns:p14="http://schemas.microsoft.com/office/powerpoint/2010/main" val="119205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Resultados de las políticas públicas en el Perú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3B9DF7B-3189-4E10-8D76-675600E88AB8}"/>
              </a:ext>
            </a:extLst>
          </p:cNvPr>
          <p:cNvSpPr txBox="1"/>
          <p:nvPr/>
        </p:nvSpPr>
        <p:spPr>
          <a:xfrm>
            <a:off x="464870" y="5933269"/>
            <a:ext cx="8010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>
              <a:solidFill>
                <a:prstClr val="black"/>
              </a:solidFill>
            </a:endParaRPr>
          </a:p>
          <a:p>
            <a:r>
              <a:rPr lang="es-PE" sz="1200" i="1" dirty="0">
                <a:solidFill>
                  <a:prstClr val="black"/>
                </a:solidFill>
              </a:rPr>
              <a:t>Fuente:  INEI. </a:t>
            </a:r>
            <a:r>
              <a:rPr lang="es-PE" sz="1200" dirty="0">
                <a:solidFill>
                  <a:prstClr val="black"/>
                </a:solidFill>
              </a:rPr>
              <a:t>Evaluación programática y financiera de programas y servicios de salud pública de DIRESA Loreto 2013-2016-OPS</a:t>
            </a:r>
            <a:endParaRPr lang="es-PE" sz="1200" i="1" dirty="0">
              <a:solidFill>
                <a:prstClr val="black"/>
              </a:solidFill>
            </a:endParaRPr>
          </a:p>
        </p:txBody>
      </p:sp>
      <p:graphicFrame>
        <p:nvGraphicFramePr>
          <p:cNvPr id="10" name="Marcador de contenido 6">
            <a:extLst>
              <a:ext uri="{FF2B5EF4-FFF2-40B4-BE49-F238E27FC236}">
                <a16:creationId xmlns:a16="http://schemas.microsoft.com/office/drawing/2014/main" id="{40CF8524-A881-47ED-8305-24346DE3F64B}"/>
              </a:ext>
            </a:extLst>
          </p:cNvPr>
          <p:cNvGraphicFramePr/>
          <p:nvPr/>
        </p:nvGraphicFramePr>
        <p:xfrm>
          <a:off x="1589747" y="1356025"/>
          <a:ext cx="8372061" cy="4104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ángulo 10">
            <a:extLst>
              <a:ext uri="{FF2B5EF4-FFF2-40B4-BE49-F238E27FC236}">
                <a16:creationId xmlns:a16="http://schemas.microsoft.com/office/drawing/2014/main" id="{20BF7634-6DCA-4B4E-85CF-8E602ED0C325}"/>
              </a:ext>
            </a:extLst>
          </p:cNvPr>
          <p:cNvSpPr/>
          <p:nvPr/>
        </p:nvSpPr>
        <p:spPr>
          <a:xfrm>
            <a:off x="2378594" y="1132093"/>
            <a:ext cx="714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Evolución de la desnutrición crónica en niños menores de 5 años</a:t>
            </a:r>
          </a:p>
          <a:p>
            <a:pPr algn="ctr"/>
            <a:endParaRPr lang="es-PE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67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10" grpId="0">
        <p:bldAsOne/>
      </p:bldGraphic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Resultados de las políticas públicas en el Perú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B25F457-450B-4A89-8E14-FCE312D59450}"/>
              </a:ext>
            </a:extLst>
          </p:cNvPr>
          <p:cNvSpPr txBox="1"/>
          <p:nvPr/>
        </p:nvSpPr>
        <p:spPr>
          <a:xfrm>
            <a:off x="464870" y="5933269"/>
            <a:ext cx="8010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>
              <a:solidFill>
                <a:prstClr val="black"/>
              </a:solidFill>
            </a:endParaRPr>
          </a:p>
          <a:p>
            <a:r>
              <a:rPr lang="es-PE" sz="1200" i="1" dirty="0">
                <a:solidFill>
                  <a:prstClr val="black"/>
                </a:solidFill>
              </a:rPr>
              <a:t>Fuente:  INEI. </a:t>
            </a:r>
            <a:r>
              <a:rPr lang="es-PE" sz="1200" dirty="0">
                <a:solidFill>
                  <a:prstClr val="black"/>
                </a:solidFill>
              </a:rPr>
              <a:t>Evaluación programática y financiera de programas y servicios de salud pública de DIRESA Loreto 2013-2016-OPS</a:t>
            </a:r>
            <a:endParaRPr lang="es-PE" sz="1200" i="1" dirty="0">
              <a:solidFill>
                <a:prstClr val="black"/>
              </a:solidFill>
            </a:endParaRP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73BDB1B4-246D-4642-AE1E-E908A0BE2A32}"/>
              </a:ext>
            </a:extLst>
          </p:cNvPr>
          <p:cNvGraphicFramePr/>
          <p:nvPr/>
        </p:nvGraphicFramePr>
        <p:xfrm>
          <a:off x="1828800" y="1093739"/>
          <a:ext cx="8591909" cy="464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10C7C073-4C9A-429C-BD2D-E3111D409C54}"/>
              </a:ext>
            </a:extLst>
          </p:cNvPr>
          <p:cNvSpPr/>
          <p:nvPr/>
        </p:nvSpPr>
        <p:spPr>
          <a:xfrm>
            <a:off x="2555210" y="965362"/>
            <a:ext cx="7186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2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Tasa de mortalidad neonatal</a:t>
            </a:r>
            <a:endParaRPr lang="es-PE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7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7" grpId="0">
        <p:bldAsOne/>
      </p:bldGraphic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Resultados de las políticas públicas en el Perú</a:t>
            </a:r>
          </a:p>
        </p:txBody>
      </p:sp>
      <p:pic>
        <p:nvPicPr>
          <p:cNvPr id="8" name="Imagen 27">
            <a:extLst>
              <a:ext uri="{FF2B5EF4-FFF2-40B4-BE49-F238E27FC236}">
                <a16:creationId xmlns:a16="http://schemas.microsoft.com/office/drawing/2014/main" id="{CA9198E5-4377-406C-9C40-4547D5B4A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5" t="18186" r="21270" b="13148"/>
          <a:stretch>
            <a:fillRect/>
          </a:stretch>
        </p:blipFill>
        <p:spPr>
          <a:xfrm>
            <a:off x="1961031" y="1112226"/>
            <a:ext cx="8493739" cy="5169264"/>
          </a:xfrm>
          <a:prstGeom prst="rect">
            <a:avLst/>
          </a:prstGeom>
        </p:spPr>
      </p:pic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CA3F342C-F2A8-4D31-A20B-A21BE520F02D}"/>
              </a:ext>
            </a:extLst>
          </p:cNvPr>
          <p:cNvCxnSpPr/>
          <p:nvPr/>
        </p:nvCxnSpPr>
        <p:spPr>
          <a:xfrm>
            <a:off x="7427668" y="1325563"/>
            <a:ext cx="0" cy="4409955"/>
          </a:xfrm>
          <a:prstGeom prst="line">
            <a:avLst/>
          </a:prstGeom>
          <a:ln w="38100">
            <a:solidFill>
              <a:srgbClr val="F34A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5F41516-2DD0-479B-B199-6ABCDC5BBE64}"/>
              </a:ext>
            </a:extLst>
          </p:cNvPr>
          <p:cNvSpPr/>
          <p:nvPr/>
        </p:nvSpPr>
        <p:spPr>
          <a:xfrm>
            <a:off x="5344203" y="6281490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Arial" panose="020B0604020202020204" pitchFamily="34" charset="0"/>
                <a:ea typeface="SimSun" panose="02010600030101010101" pitchFamily="2" charset="-122"/>
              </a:rPr>
              <a:t>Fuente: INFORHUS, DIFOR, MINSA, 2018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6961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A8E9FEA-61A0-40CD-B3EF-0D99D17AE43A}"/>
              </a:ext>
            </a:extLst>
          </p:cNvPr>
          <p:cNvGraphicFramePr>
            <a:graphicFrameLocks noGrp="1"/>
          </p:cNvGraphicFramePr>
          <p:nvPr/>
        </p:nvGraphicFramePr>
        <p:xfrm>
          <a:off x="502981" y="188820"/>
          <a:ext cx="7365667" cy="383348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091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0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1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9983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u="none" strike="noStrike" dirty="0">
                          <a:effectLst/>
                        </a:rPr>
                        <a:t>DEPARTAMENTO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u="none" strike="noStrike" dirty="0">
                          <a:effectLst/>
                        </a:rPr>
                        <a:t>PROVINCIA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u="none" strike="noStrike" dirty="0">
                          <a:effectLst/>
                        </a:rPr>
                        <a:t>POBLACIÓN A ATENDER POR PARTE DE MINSA+REGIONES</a:t>
                      </a:r>
                      <a:br>
                        <a:rPr lang="es-MX" sz="1400" u="none" strike="noStrike" dirty="0">
                          <a:effectLst/>
                        </a:rPr>
                      </a:br>
                      <a:r>
                        <a:rPr lang="es-MX" sz="1400" u="none" strike="noStrike" dirty="0">
                          <a:effectLst/>
                        </a:rPr>
                        <a:t>(*)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u="none" strike="noStrike" dirty="0">
                          <a:effectLst/>
                        </a:rPr>
                        <a:t>DENSIDAD RHUS-MINSA+REGIONES </a:t>
                      </a:r>
                      <a:br>
                        <a:rPr lang="es-PE" sz="1400" u="none" strike="noStrike" dirty="0">
                          <a:effectLst/>
                        </a:rPr>
                      </a:br>
                      <a:r>
                        <a:rPr lang="es-PE" sz="1400" u="none" strike="noStrike" dirty="0">
                          <a:effectLst/>
                        </a:rPr>
                        <a:t>(**)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AREQUIPA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LA UNION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9513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92.5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ICA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PALPA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7547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78.2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AREQUIPA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CASTILLA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25064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77.8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MOQUEGUA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MARISCAL NIETO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49792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72.3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HUANCAVELICA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HUAYTARA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20569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71.5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APURIMAC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 dirty="0">
                          <a:effectLst/>
                        </a:rPr>
                        <a:t>ABANCAY</a:t>
                      </a:r>
                      <a:endParaRPr lang="es-P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91560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69.8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TACNA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TARATA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5804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68.9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HUANCAVELICA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CASTROVIRREYNA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17128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67.1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AMAZONAS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CHACHAPOYAS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48623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65.6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6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AYACUCHO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CANGALLO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 dirty="0">
                          <a:effectLst/>
                        </a:rPr>
                        <a:t>29722</a:t>
                      </a:r>
                      <a:endParaRPr lang="es-P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 dirty="0">
                          <a:effectLst/>
                        </a:rPr>
                        <a:t>64.6</a:t>
                      </a:r>
                      <a:endParaRPr lang="es-P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A171D023-C63C-4B5C-8AC2-0BF685583D5A}"/>
              </a:ext>
            </a:extLst>
          </p:cNvPr>
          <p:cNvGraphicFramePr>
            <a:graphicFrameLocks noGrp="1"/>
          </p:cNvGraphicFramePr>
          <p:nvPr/>
        </p:nvGraphicFramePr>
        <p:xfrm>
          <a:off x="502981" y="4388895"/>
          <a:ext cx="7365667" cy="228028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091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0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1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PUNO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MOHO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23029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14.8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SAN MARTIN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RIOJA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112396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14.5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UCAYALI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ATALAYA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45920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12.2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LA LIBERTAD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VIRU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86853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12.1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LORETO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UCAYALI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62021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11.0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PUNO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SAN ANTONIO DE PUTINA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62620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8.8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PIURA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TALARA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102364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8.6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LORETO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REQUENA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62332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8.2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LORETO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600" u="none" strike="noStrike">
                          <a:effectLst/>
                        </a:rPr>
                        <a:t>MARISCAL RAMON CASTILLA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>
                          <a:effectLst/>
                        </a:rPr>
                        <a:t>61391</a:t>
                      </a:r>
                      <a:endParaRPr lang="es-PE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600" u="none" strike="noStrike" dirty="0">
                          <a:effectLst/>
                        </a:rPr>
                        <a:t>7.3</a:t>
                      </a:r>
                      <a:endParaRPr lang="es-P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C6C19525-1C94-4E34-B90B-79458D86194D}"/>
              </a:ext>
            </a:extLst>
          </p:cNvPr>
          <p:cNvSpPr txBox="1"/>
          <p:nvPr/>
        </p:nvSpPr>
        <p:spPr>
          <a:xfrm>
            <a:off x="8344240" y="228720"/>
            <a:ext cx="3344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rgbClr val="FF0000"/>
                </a:solidFill>
              </a:rPr>
              <a:t>CONVIVENCIA PERVERSA DE DOS PAÍSES EN UNO:</a:t>
            </a:r>
          </a:p>
        </p:txBody>
      </p:sp>
      <p:sp>
        <p:nvSpPr>
          <p:cNvPr id="12" name="Cerrar llave 11">
            <a:extLst>
              <a:ext uri="{FF2B5EF4-FFF2-40B4-BE49-F238E27FC236}">
                <a16:creationId xmlns:a16="http://schemas.microsoft.com/office/drawing/2014/main" id="{B0D2B410-FF47-42A6-B760-0C4FDCCF3CA9}"/>
              </a:ext>
            </a:extLst>
          </p:cNvPr>
          <p:cNvSpPr/>
          <p:nvPr/>
        </p:nvSpPr>
        <p:spPr>
          <a:xfrm>
            <a:off x="8085221" y="1576137"/>
            <a:ext cx="259019" cy="248606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30E1EAB-D1B5-4343-B867-4435C4DA2FB7}"/>
              </a:ext>
            </a:extLst>
          </p:cNvPr>
          <p:cNvSpPr txBox="1"/>
          <p:nvPr/>
        </p:nvSpPr>
        <p:spPr>
          <a:xfrm>
            <a:off x="8759674" y="2105561"/>
            <a:ext cx="2929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dirty="0">
                <a:solidFill>
                  <a:srgbClr val="0000FF"/>
                </a:solidFill>
              </a:rPr>
              <a:t>Las 10 provincias con mayor densidad de RHUS (Comparables a los países OCDE)</a:t>
            </a:r>
          </a:p>
        </p:txBody>
      </p:sp>
      <p:sp>
        <p:nvSpPr>
          <p:cNvPr id="14" name="Cerrar llave 13">
            <a:extLst>
              <a:ext uri="{FF2B5EF4-FFF2-40B4-BE49-F238E27FC236}">
                <a16:creationId xmlns:a16="http://schemas.microsoft.com/office/drawing/2014/main" id="{6AF0A3B4-48F0-486F-927B-3848EA482E23}"/>
              </a:ext>
            </a:extLst>
          </p:cNvPr>
          <p:cNvSpPr/>
          <p:nvPr/>
        </p:nvSpPr>
        <p:spPr>
          <a:xfrm>
            <a:off x="8085221" y="4286004"/>
            <a:ext cx="259019" cy="248606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5368E92-170F-4AE3-AE4B-06E6F0C38FC1}"/>
              </a:ext>
            </a:extLst>
          </p:cNvPr>
          <p:cNvSpPr txBox="1"/>
          <p:nvPr/>
        </p:nvSpPr>
        <p:spPr>
          <a:xfrm>
            <a:off x="8759674" y="4736470"/>
            <a:ext cx="2929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dirty="0">
                <a:solidFill>
                  <a:srgbClr val="0000FF"/>
                </a:solidFill>
              </a:rPr>
              <a:t>Las 10 provincias con menor densidad de RHUS (Comparables a los países África subsahariana)</a:t>
            </a:r>
          </a:p>
        </p:txBody>
      </p:sp>
    </p:spTree>
    <p:extLst>
      <p:ext uri="{BB962C8B-B14F-4D97-AF65-F5344CB8AC3E}">
        <p14:creationId xmlns:p14="http://schemas.microsoft.com/office/powerpoint/2010/main" val="396855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PE" dirty="0">
                <a:latin typeface="Berlin Sans FB" panose="020E0602020502020306" pitchFamily="34" charset="0"/>
              </a:rPr>
              <a:t>Centralidad de los procesos formativos en los resultados sanitarios</a:t>
            </a:r>
            <a:br>
              <a:rPr lang="es-PE" dirty="0">
                <a:latin typeface="Berlin Sans FB" panose="020E0602020502020306" pitchFamily="34" charset="0"/>
              </a:rPr>
            </a:br>
            <a:endParaRPr lang="es-PE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4199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Población, Salud, Educación y RHUS</a:t>
            </a:r>
          </a:p>
        </p:txBody>
      </p:sp>
      <p:sp>
        <p:nvSpPr>
          <p:cNvPr id="5" name="Rectángulo redondeado 4"/>
          <p:cNvSpPr/>
          <p:nvPr/>
        </p:nvSpPr>
        <p:spPr>
          <a:xfrm>
            <a:off x="8465128" y="1826947"/>
            <a:ext cx="2854036" cy="1288162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s-PE" sz="32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Servicios de Salud</a:t>
            </a:r>
          </a:p>
        </p:txBody>
      </p:sp>
      <p:sp>
        <p:nvSpPr>
          <p:cNvPr id="6" name="Rectángulo redondeado 5"/>
          <p:cNvSpPr/>
          <p:nvPr/>
        </p:nvSpPr>
        <p:spPr>
          <a:xfrm>
            <a:off x="2039345" y="1826947"/>
            <a:ext cx="2854036" cy="1288162"/>
          </a:xfrm>
          <a:prstGeom prst="roundRect">
            <a:avLst/>
          </a:prstGeom>
          <a:solidFill>
            <a:srgbClr val="0000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s-PE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Educación para la Salud</a:t>
            </a:r>
          </a:p>
        </p:txBody>
      </p:sp>
      <p:cxnSp>
        <p:nvCxnSpPr>
          <p:cNvPr id="8" name="Conector recto de flecha 7"/>
          <p:cNvCxnSpPr>
            <a:stCxn id="6" idx="3"/>
            <a:endCxn id="5" idx="1"/>
          </p:cNvCxnSpPr>
          <p:nvPr/>
        </p:nvCxnSpPr>
        <p:spPr>
          <a:xfrm>
            <a:off x="4893381" y="2471028"/>
            <a:ext cx="3571747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4990907" y="1824728"/>
            <a:ext cx="3474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>
                <a:solidFill>
                  <a:srgbClr val="0000FF"/>
                </a:solidFill>
              </a:rPr>
              <a:t>“Mercado” de Trabajo</a:t>
            </a:r>
          </a:p>
        </p:txBody>
      </p:sp>
      <p:cxnSp>
        <p:nvCxnSpPr>
          <p:cNvPr id="12" name="Conector recto de flecha 11"/>
          <p:cNvCxnSpPr>
            <a:stCxn id="24" idx="3"/>
            <a:endCxn id="5" idx="2"/>
          </p:cNvCxnSpPr>
          <p:nvPr/>
        </p:nvCxnSpPr>
        <p:spPr>
          <a:xfrm flipV="1">
            <a:off x="7578437" y="3115109"/>
            <a:ext cx="2313709" cy="2473747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>
            <a:stCxn id="24" idx="1"/>
          </p:cNvCxnSpPr>
          <p:nvPr/>
        </p:nvCxnSpPr>
        <p:spPr>
          <a:xfrm flipH="1" flipV="1">
            <a:off x="3449791" y="3115110"/>
            <a:ext cx="2479954" cy="2473746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9148727" y="3907505"/>
            <a:ext cx="25445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rgbClr val="0000FF"/>
                </a:solidFill>
              </a:rPr>
              <a:t>“Mercado” de Servicios de Salud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1816114" y="4029757"/>
            <a:ext cx="2544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rgbClr val="0000FF"/>
                </a:solidFill>
              </a:rPr>
              <a:t>“Mercado” Educativo</a:t>
            </a:r>
          </a:p>
        </p:txBody>
      </p:sp>
      <p:sp>
        <p:nvSpPr>
          <p:cNvPr id="24" name="Rectángulo redondeado 23"/>
          <p:cNvSpPr/>
          <p:nvPr/>
        </p:nvSpPr>
        <p:spPr>
          <a:xfrm>
            <a:off x="5929745" y="4944775"/>
            <a:ext cx="1648692" cy="1288162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s-PE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Población</a:t>
            </a:r>
          </a:p>
        </p:txBody>
      </p:sp>
      <p:sp>
        <p:nvSpPr>
          <p:cNvPr id="33" name="Elipse 32"/>
          <p:cNvSpPr/>
          <p:nvPr/>
        </p:nvSpPr>
        <p:spPr>
          <a:xfrm>
            <a:off x="5865563" y="2793069"/>
            <a:ext cx="1791963" cy="1829665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600" dirty="0">
                <a:solidFill>
                  <a:schemeClr val="bg1"/>
                </a:solidFill>
              </a:rPr>
              <a:t>RHUS</a:t>
            </a:r>
          </a:p>
        </p:txBody>
      </p:sp>
    </p:spTree>
    <p:extLst>
      <p:ext uri="{BB962C8B-B14F-4D97-AF65-F5344CB8AC3E}">
        <p14:creationId xmlns:p14="http://schemas.microsoft.com/office/powerpoint/2010/main" val="197046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19" grpId="0"/>
      <p:bldP spid="20" grpId="0"/>
      <p:bldP spid="24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upo 3"/>
          <p:cNvGrpSpPr/>
          <p:nvPr/>
        </p:nvGrpSpPr>
        <p:grpSpPr>
          <a:xfrm>
            <a:off x="4192722" y="1006847"/>
            <a:ext cx="7205253" cy="5728225"/>
            <a:chOff x="4253682" y="564887"/>
            <a:chExt cx="7205253" cy="5728225"/>
          </a:xfrm>
        </p:grpSpPr>
        <p:pic>
          <p:nvPicPr>
            <p:cNvPr id="6" name="Imagen 4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85" b="1710"/>
            <a:stretch>
              <a:fillRect/>
            </a:stretch>
          </p:blipFill>
          <p:spPr>
            <a:xfrm>
              <a:off x="4253682" y="564887"/>
              <a:ext cx="7205253" cy="5728225"/>
            </a:xfrm>
            <a:prstGeom prst="rect">
              <a:avLst/>
            </a:prstGeom>
            <a:noFill/>
          </p:spPr>
        </p:pic>
        <p:sp>
          <p:nvSpPr>
            <p:cNvPr id="9" name="Flecha: a la izquierda y derecha 8"/>
            <p:cNvSpPr/>
            <p:nvPr/>
          </p:nvSpPr>
          <p:spPr>
            <a:xfrm>
              <a:off x="6285053" y="3070187"/>
              <a:ext cx="1365813" cy="471666"/>
            </a:xfrm>
            <a:prstGeom prst="leftRightArrow">
              <a:avLst/>
            </a:prstGeom>
            <a:solidFill>
              <a:srgbClr val="66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</p:grpSp>
      <p:sp>
        <p:nvSpPr>
          <p:cNvPr id="3" name="Rectángulo 2">
            <a:extLst>
              <a:ext uri="{FF2B5EF4-FFF2-40B4-BE49-F238E27FC236}">
                <a16:creationId xmlns:a16="http://schemas.microsoft.com/office/drawing/2014/main" id="{0B7396F7-C179-4477-B05C-A8CDD222FDF6}"/>
              </a:ext>
            </a:extLst>
          </p:cNvPr>
          <p:cNvSpPr/>
          <p:nvPr/>
        </p:nvSpPr>
        <p:spPr>
          <a:xfrm>
            <a:off x="125008" y="283754"/>
            <a:ext cx="3669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600" u="sng" dirty="0">
                <a:latin typeface="Berlin Sans FB" panose="020E0602020502020306" pitchFamily="34" charset="0"/>
                <a:ea typeface="+mj-ea"/>
                <a:cs typeface="+mj-cs"/>
              </a:rPr>
              <a:t>Dimensiones de la Fuerza de trabajo en salud</a:t>
            </a:r>
          </a:p>
        </p:txBody>
      </p:sp>
    </p:spTree>
    <p:extLst>
      <p:ext uri="{BB962C8B-B14F-4D97-AF65-F5344CB8AC3E}">
        <p14:creationId xmlns:p14="http://schemas.microsoft.com/office/powerpoint/2010/main" val="36943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4159" y="685800"/>
            <a:ext cx="11783682" cy="548639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s-PE" sz="4000" dirty="0">
                <a:solidFill>
                  <a:srgbClr val="0000FF"/>
                </a:solidFill>
              </a:rPr>
              <a:t>En ALC el año 1990 el 48% de las personas padecían de enfermedades crónicas no transmisibles, el año 2018 el 76%. Se morían  por estas causas el 57%, hoy ello representa el 76%.</a:t>
            </a:r>
            <a:br>
              <a:rPr lang="es-PE" sz="4000" dirty="0">
                <a:solidFill>
                  <a:srgbClr val="0000FF"/>
                </a:solidFill>
              </a:rPr>
            </a:br>
            <a:r>
              <a:rPr lang="en-US" sz="2200" b="1" dirty="0" err="1">
                <a:solidFill>
                  <a:prstClr val="black"/>
                </a:solidFill>
              </a:rPr>
              <a:t>Desde</a:t>
            </a:r>
            <a:r>
              <a:rPr lang="en-US" sz="2200" b="1" dirty="0">
                <a:solidFill>
                  <a:prstClr val="black"/>
                </a:solidFill>
              </a:rPr>
              <a:t> el </a:t>
            </a:r>
            <a:r>
              <a:rPr lang="en-US" sz="2200" b="1" dirty="0" err="1">
                <a:solidFill>
                  <a:prstClr val="black"/>
                </a:solidFill>
              </a:rPr>
              <a:t>paciente</a:t>
            </a:r>
            <a:r>
              <a:rPr lang="en-US" sz="2200" b="1" dirty="0">
                <a:solidFill>
                  <a:prstClr val="black"/>
                </a:solidFill>
              </a:rPr>
              <a:t>: </a:t>
            </a:r>
            <a:r>
              <a:rPr lang="en-US" sz="2200" b="1" dirty="0" err="1">
                <a:solidFill>
                  <a:prstClr val="black"/>
                </a:solidFill>
              </a:rPr>
              <a:t>experiencias</a:t>
            </a:r>
            <a:r>
              <a:rPr lang="en-US" sz="2200" b="1" dirty="0">
                <a:solidFill>
                  <a:prstClr val="black"/>
                </a:solidFill>
              </a:rPr>
              <a:t> con la </a:t>
            </a:r>
            <a:r>
              <a:rPr lang="en-US" sz="2200" b="1" dirty="0" err="1">
                <a:solidFill>
                  <a:prstClr val="black"/>
                </a:solidFill>
              </a:rPr>
              <a:t>atención</a:t>
            </a:r>
            <a:r>
              <a:rPr lang="en-US" sz="2200" b="1" dirty="0">
                <a:solidFill>
                  <a:prstClr val="black"/>
                </a:solidFill>
              </a:rPr>
              <a:t> </a:t>
            </a:r>
            <a:r>
              <a:rPr lang="en-US" sz="2200" b="1" dirty="0" err="1">
                <a:solidFill>
                  <a:prstClr val="black"/>
                </a:solidFill>
              </a:rPr>
              <a:t>primaria</a:t>
            </a:r>
            <a:r>
              <a:rPr lang="en-US" sz="2200" b="1" dirty="0">
                <a:solidFill>
                  <a:prstClr val="black"/>
                </a:solidFill>
              </a:rPr>
              <a:t> de </a:t>
            </a:r>
            <a:r>
              <a:rPr lang="en-US" sz="2200" b="1" dirty="0" err="1">
                <a:solidFill>
                  <a:prstClr val="black"/>
                </a:solidFill>
              </a:rPr>
              <a:t>salud</a:t>
            </a:r>
            <a:r>
              <a:rPr lang="en-US" sz="2200" b="1" dirty="0">
                <a:solidFill>
                  <a:prstClr val="black"/>
                </a:solidFill>
              </a:rPr>
              <a:t> </a:t>
            </a:r>
            <a:r>
              <a:rPr lang="en-US" sz="2200" b="1" dirty="0" err="1">
                <a:solidFill>
                  <a:prstClr val="black"/>
                </a:solidFill>
              </a:rPr>
              <a:t>en</a:t>
            </a:r>
            <a:r>
              <a:rPr lang="en-US" sz="2200" b="1" dirty="0">
                <a:solidFill>
                  <a:prstClr val="black"/>
                </a:solidFill>
              </a:rPr>
              <a:t> América Latina y el Caribe-BID 2018”</a:t>
            </a:r>
            <a:r>
              <a:rPr lang="es-PE" sz="4000" dirty="0">
                <a:solidFill>
                  <a:srgbClr val="0000FF"/>
                </a:solidFill>
              </a:rPr>
              <a:t> </a:t>
            </a:r>
            <a:br>
              <a:rPr lang="es-PE" sz="4000" dirty="0">
                <a:solidFill>
                  <a:srgbClr val="0000FF"/>
                </a:solidFill>
              </a:rPr>
            </a:br>
            <a:r>
              <a:rPr lang="es-PE" sz="4000" dirty="0">
                <a:solidFill>
                  <a:srgbClr val="0000FF"/>
                </a:solidFill>
              </a:rPr>
              <a:t/>
            </a:r>
            <a:br>
              <a:rPr lang="es-PE" sz="4000" dirty="0">
                <a:solidFill>
                  <a:srgbClr val="0000FF"/>
                </a:solidFill>
              </a:rPr>
            </a:br>
            <a:r>
              <a:rPr lang="es-PE" sz="4000" dirty="0">
                <a:solidFill>
                  <a:srgbClr val="0000FF"/>
                </a:solidFill>
              </a:rPr>
              <a:t>En el Perú ha ocurrido el mismo fenómeno. Lideran las causas de muerte y discapacidad los problemas neuro-psiquiátricos, lesiones no intencionadas (accidentes de tránsito), enfermedades cardiovasculares y cáncer.</a:t>
            </a:r>
            <a:br>
              <a:rPr lang="es-PE" sz="4000" dirty="0">
                <a:solidFill>
                  <a:srgbClr val="0000FF"/>
                </a:solidFill>
              </a:rPr>
            </a:br>
            <a:r>
              <a:rPr lang="es-PE" sz="4900" dirty="0">
                <a:solidFill>
                  <a:srgbClr val="0000FF"/>
                </a:solidFill>
              </a:rPr>
              <a:t/>
            </a:r>
            <a:br>
              <a:rPr lang="es-PE" sz="4900" dirty="0">
                <a:solidFill>
                  <a:srgbClr val="0000FF"/>
                </a:solidFill>
              </a:rPr>
            </a:br>
            <a:r>
              <a:rPr lang="es-PE" sz="2200" b="1" dirty="0">
                <a:solidFill>
                  <a:prstClr val="black"/>
                </a:solidFill>
              </a:rPr>
              <a:t>“</a:t>
            </a:r>
            <a:r>
              <a:rPr lang="es-MX" sz="2200" b="1" dirty="0">
                <a:solidFill>
                  <a:prstClr val="black"/>
                </a:solidFill>
              </a:rPr>
              <a:t>Análisis de las causas de la mortalidad en el Perú (1986 - 2015)“. MINSA, 2018</a:t>
            </a:r>
            <a:br>
              <a:rPr lang="es-MX" sz="2200" b="1" dirty="0">
                <a:solidFill>
                  <a:prstClr val="black"/>
                </a:solidFill>
              </a:rPr>
            </a:br>
            <a:r>
              <a:rPr lang="es-MX" sz="2200" b="1" dirty="0">
                <a:solidFill>
                  <a:prstClr val="black"/>
                </a:solidFill>
              </a:rPr>
              <a:t>Estudio de Carga de Enfermedad, MINSA, 2012</a:t>
            </a:r>
            <a:r>
              <a:rPr lang="en-US" sz="2200" b="1" dirty="0">
                <a:solidFill>
                  <a:prstClr val="black"/>
                </a:solidFill>
              </a:rPr>
              <a:t>” </a:t>
            </a:r>
            <a:endParaRPr lang="es-PE" sz="22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1"/>
          <p:cNvSpPr txBox="1"/>
          <p:nvPr/>
        </p:nvSpPr>
        <p:spPr>
          <a:xfrm>
            <a:off x="0" y="16838"/>
            <a:ext cx="12192000" cy="74237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600" u="sng" dirty="0">
                <a:latin typeface="Berlin Sans FB" panose="020E0602020502020306" pitchFamily="34" charset="0"/>
              </a:rPr>
              <a:t>Relación Entre Resultados Sistémicos</a:t>
            </a:r>
          </a:p>
        </p:txBody>
      </p:sp>
      <p:sp>
        <p:nvSpPr>
          <p:cNvPr id="66" name="Rectángulo redondeado 65"/>
          <p:cNvSpPr/>
          <p:nvPr/>
        </p:nvSpPr>
        <p:spPr>
          <a:xfrm>
            <a:off x="996829" y="4450004"/>
            <a:ext cx="2060585" cy="6445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>
                <a:solidFill>
                  <a:srgbClr val="FF0000"/>
                </a:solidFill>
              </a:rPr>
              <a:t>Aprendizaje en Salud</a:t>
            </a:r>
          </a:p>
        </p:txBody>
      </p:sp>
      <p:sp>
        <p:nvSpPr>
          <p:cNvPr id="67" name="Rectángulo redondeado 66"/>
          <p:cNvSpPr/>
          <p:nvPr/>
        </p:nvSpPr>
        <p:spPr>
          <a:xfrm>
            <a:off x="3023546" y="5059084"/>
            <a:ext cx="2060585" cy="67093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>
                <a:solidFill>
                  <a:srgbClr val="0000FF"/>
                </a:solidFill>
              </a:rPr>
              <a:t>Desempeño de los RHUS</a:t>
            </a:r>
          </a:p>
        </p:txBody>
      </p:sp>
      <p:sp>
        <p:nvSpPr>
          <p:cNvPr id="68" name="Rectángulo redondeado 67"/>
          <p:cNvSpPr/>
          <p:nvPr/>
        </p:nvSpPr>
        <p:spPr>
          <a:xfrm>
            <a:off x="5067197" y="5680010"/>
            <a:ext cx="2060585" cy="67481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>
                <a:solidFill>
                  <a:schemeClr val="accent6">
                    <a:lumMod val="50000"/>
                  </a:schemeClr>
                </a:solidFill>
              </a:rPr>
              <a:t>Resultados sanitarios</a:t>
            </a:r>
          </a:p>
        </p:txBody>
      </p:sp>
      <p:cxnSp>
        <p:nvCxnSpPr>
          <p:cNvPr id="69" name="Conector angular 68"/>
          <p:cNvCxnSpPr>
            <a:stCxn id="66" idx="2"/>
            <a:endCxn id="67" idx="1"/>
          </p:cNvCxnSpPr>
          <p:nvPr/>
        </p:nvCxnSpPr>
        <p:spPr>
          <a:xfrm rot="16200000" flipH="1">
            <a:off x="2375348" y="4746353"/>
            <a:ext cx="299973" cy="996424"/>
          </a:xfrm>
          <a:prstGeom prst="bentConnector2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 angular 70"/>
          <p:cNvCxnSpPr/>
          <p:nvPr/>
        </p:nvCxnSpPr>
        <p:spPr>
          <a:xfrm rot="16200000" flipH="1">
            <a:off x="4402064" y="5394224"/>
            <a:ext cx="299973" cy="996424"/>
          </a:xfrm>
          <a:prstGeom prst="bentConnector2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8120911" y="5535645"/>
            <a:ext cx="3292156" cy="94784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>
                <a:solidFill>
                  <a:schemeClr val="accent6">
                    <a:lumMod val="50000"/>
                  </a:schemeClr>
                </a:solidFill>
              </a:rPr>
              <a:t>Capacidad de Respuesta del Sistema de Salud</a:t>
            </a:r>
          </a:p>
        </p:txBody>
      </p:sp>
      <p:cxnSp>
        <p:nvCxnSpPr>
          <p:cNvPr id="73" name="Conector recto de flecha 72"/>
          <p:cNvCxnSpPr>
            <a:stCxn id="68" idx="3"/>
            <a:endCxn id="70" idx="1"/>
          </p:cNvCxnSpPr>
          <p:nvPr/>
        </p:nvCxnSpPr>
        <p:spPr>
          <a:xfrm flipV="1">
            <a:off x="7127782" y="6009568"/>
            <a:ext cx="993129" cy="7850"/>
          </a:xfrm>
          <a:prstGeom prst="straightConnector1">
            <a:avLst/>
          </a:prstGeom>
          <a:ln w="38100">
            <a:solidFill>
              <a:srgbClr val="99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1913" y="923926"/>
            <a:ext cx="3997325" cy="2160588"/>
            <a:chOff x="39" y="582"/>
            <a:chExt cx="2518" cy="1361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9" y="597"/>
              <a:ext cx="2518" cy="1346"/>
            </a:xfrm>
            <a:prstGeom prst="rect">
              <a:avLst/>
            </a:prstGeom>
            <a:noFill/>
            <a:ln w="9525">
              <a:solidFill>
                <a:schemeClr val="accent6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43" y="766"/>
              <a:ext cx="2510" cy="977"/>
            </a:xfrm>
            <a:custGeom>
              <a:avLst/>
              <a:gdLst>
                <a:gd name="T0" fmla="*/ 0 w 30132"/>
                <a:gd name="T1" fmla="*/ 1959 h 11748"/>
                <a:gd name="T2" fmla="*/ 1959 w 30132"/>
                <a:gd name="T3" fmla="*/ 0 h 11748"/>
                <a:gd name="T4" fmla="*/ 28174 w 30132"/>
                <a:gd name="T5" fmla="*/ 0 h 11748"/>
                <a:gd name="T6" fmla="*/ 30132 w 30132"/>
                <a:gd name="T7" fmla="*/ 1959 h 11748"/>
                <a:gd name="T8" fmla="*/ 30132 w 30132"/>
                <a:gd name="T9" fmla="*/ 9790 h 11748"/>
                <a:gd name="T10" fmla="*/ 28174 w 30132"/>
                <a:gd name="T11" fmla="*/ 11748 h 11748"/>
                <a:gd name="T12" fmla="*/ 1959 w 30132"/>
                <a:gd name="T13" fmla="*/ 11748 h 11748"/>
                <a:gd name="T14" fmla="*/ 0 w 30132"/>
                <a:gd name="T15" fmla="*/ 9790 h 11748"/>
                <a:gd name="T16" fmla="*/ 0 w 30132"/>
                <a:gd name="T17" fmla="*/ 1959 h 1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32" h="11748">
                  <a:moveTo>
                    <a:pt x="0" y="1959"/>
                  </a:moveTo>
                  <a:cubicBezTo>
                    <a:pt x="0" y="877"/>
                    <a:pt x="877" y="0"/>
                    <a:pt x="1959" y="0"/>
                  </a:cubicBezTo>
                  <a:lnTo>
                    <a:pt x="28174" y="0"/>
                  </a:lnTo>
                  <a:cubicBezTo>
                    <a:pt x="29256" y="0"/>
                    <a:pt x="30132" y="877"/>
                    <a:pt x="30132" y="1959"/>
                  </a:cubicBezTo>
                  <a:lnTo>
                    <a:pt x="30132" y="9790"/>
                  </a:lnTo>
                  <a:cubicBezTo>
                    <a:pt x="30132" y="10872"/>
                    <a:pt x="29256" y="11748"/>
                    <a:pt x="28174" y="11748"/>
                  </a:cubicBezTo>
                  <a:lnTo>
                    <a:pt x="1959" y="11748"/>
                  </a:lnTo>
                  <a:cubicBezTo>
                    <a:pt x="877" y="11748"/>
                    <a:pt x="0" y="10872"/>
                    <a:pt x="0" y="9790"/>
                  </a:cubicBezTo>
                  <a:lnTo>
                    <a:pt x="0" y="1959"/>
                  </a:lnTo>
                  <a:close/>
                </a:path>
              </a:pathLst>
            </a:cu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730" y="1616"/>
              <a:ext cx="1236" cy="254"/>
            </a:xfrm>
            <a:custGeom>
              <a:avLst/>
              <a:gdLst>
                <a:gd name="T0" fmla="*/ 0 w 14832"/>
                <a:gd name="T1" fmla="*/ 510 h 3056"/>
                <a:gd name="T2" fmla="*/ 510 w 14832"/>
                <a:gd name="T3" fmla="*/ 0 h 3056"/>
                <a:gd name="T4" fmla="*/ 14323 w 14832"/>
                <a:gd name="T5" fmla="*/ 0 h 3056"/>
                <a:gd name="T6" fmla="*/ 14832 w 14832"/>
                <a:gd name="T7" fmla="*/ 510 h 3056"/>
                <a:gd name="T8" fmla="*/ 14832 w 14832"/>
                <a:gd name="T9" fmla="*/ 2547 h 3056"/>
                <a:gd name="T10" fmla="*/ 14323 w 14832"/>
                <a:gd name="T11" fmla="*/ 3056 h 3056"/>
                <a:gd name="T12" fmla="*/ 510 w 14832"/>
                <a:gd name="T13" fmla="*/ 3056 h 3056"/>
                <a:gd name="T14" fmla="*/ 0 w 14832"/>
                <a:gd name="T15" fmla="*/ 2547 h 3056"/>
                <a:gd name="T16" fmla="*/ 0 w 14832"/>
                <a:gd name="T17" fmla="*/ 510 h 3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32" h="3056">
                  <a:moveTo>
                    <a:pt x="0" y="510"/>
                  </a:moveTo>
                  <a:cubicBezTo>
                    <a:pt x="0" y="229"/>
                    <a:pt x="229" y="0"/>
                    <a:pt x="510" y="0"/>
                  </a:cubicBezTo>
                  <a:lnTo>
                    <a:pt x="14323" y="0"/>
                  </a:lnTo>
                  <a:cubicBezTo>
                    <a:pt x="14604" y="0"/>
                    <a:pt x="14832" y="229"/>
                    <a:pt x="14832" y="510"/>
                  </a:cubicBezTo>
                  <a:lnTo>
                    <a:pt x="14832" y="2547"/>
                  </a:lnTo>
                  <a:cubicBezTo>
                    <a:pt x="14832" y="2828"/>
                    <a:pt x="14604" y="3056"/>
                    <a:pt x="14323" y="3056"/>
                  </a:cubicBezTo>
                  <a:lnTo>
                    <a:pt x="510" y="3056"/>
                  </a:lnTo>
                  <a:cubicBezTo>
                    <a:pt x="229" y="3056"/>
                    <a:pt x="0" y="2828"/>
                    <a:pt x="0" y="2547"/>
                  </a:cubicBezTo>
                  <a:lnTo>
                    <a:pt x="0" y="51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730" y="1616"/>
              <a:ext cx="1236" cy="254"/>
            </a:xfrm>
            <a:custGeom>
              <a:avLst/>
              <a:gdLst>
                <a:gd name="T0" fmla="*/ 0 w 14832"/>
                <a:gd name="T1" fmla="*/ 510 h 3056"/>
                <a:gd name="T2" fmla="*/ 510 w 14832"/>
                <a:gd name="T3" fmla="*/ 0 h 3056"/>
                <a:gd name="T4" fmla="*/ 14323 w 14832"/>
                <a:gd name="T5" fmla="*/ 0 h 3056"/>
                <a:gd name="T6" fmla="*/ 14832 w 14832"/>
                <a:gd name="T7" fmla="*/ 510 h 3056"/>
                <a:gd name="T8" fmla="*/ 14832 w 14832"/>
                <a:gd name="T9" fmla="*/ 2547 h 3056"/>
                <a:gd name="T10" fmla="*/ 14323 w 14832"/>
                <a:gd name="T11" fmla="*/ 3056 h 3056"/>
                <a:gd name="T12" fmla="*/ 510 w 14832"/>
                <a:gd name="T13" fmla="*/ 3056 h 3056"/>
                <a:gd name="T14" fmla="*/ 0 w 14832"/>
                <a:gd name="T15" fmla="*/ 2547 h 3056"/>
                <a:gd name="T16" fmla="*/ 0 w 14832"/>
                <a:gd name="T17" fmla="*/ 510 h 3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32" h="3056">
                  <a:moveTo>
                    <a:pt x="0" y="510"/>
                  </a:moveTo>
                  <a:cubicBezTo>
                    <a:pt x="0" y="229"/>
                    <a:pt x="229" y="0"/>
                    <a:pt x="510" y="0"/>
                  </a:cubicBezTo>
                  <a:lnTo>
                    <a:pt x="14323" y="0"/>
                  </a:lnTo>
                  <a:cubicBezTo>
                    <a:pt x="14604" y="0"/>
                    <a:pt x="14832" y="229"/>
                    <a:pt x="14832" y="510"/>
                  </a:cubicBezTo>
                  <a:lnTo>
                    <a:pt x="14832" y="2547"/>
                  </a:lnTo>
                  <a:cubicBezTo>
                    <a:pt x="14832" y="2828"/>
                    <a:pt x="14604" y="3056"/>
                    <a:pt x="14323" y="3056"/>
                  </a:cubicBezTo>
                  <a:lnTo>
                    <a:pt x="510" y="3056"/>
                  </a:lnTo>
                  <a:cubicBezTo>
                    <a:pt x="229" y="3056"/>
                    <a:pt x="0" y="2828"/>
                    <a:pt x="0" y="2547"/>
                  </a:cubicBezTo>
                  <a:lnTo>
                    <a:pt x="0" y="510"/>
                  </a:lnTo>
                  <a:close/>
                </a:path>
              </a:pathLst>
            </a:cu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882" y="1654"/>
              <a:ext cx="98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s-PE" altLang="es-PE" sz="1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Aprendizaje en Salud</a:t>
              </a:r>
              <a:endParaRPr kumimoji="0" lang="es-PE" altLang="es-P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96" y="1056"/>
              <a:ext cx="782" cy="282"/>
            </a:xfrm>
            <a:custGeom>
              <a:avLst/>
              <a:gdLst>
                <a:gd name="T0" fmla="*/ 0 w 18776"/>
                <a:gd name="T1" fmla="*/ 1132 h 6792"/>
                <a:gd name="T2" fmla="*/ 1132 w 18776"/>
                <a:gd name="T3" fmla="*/ 0 h 6792"/>
                <a:gd name="T4" fmla="*/ 17644 w 18776"/>
                <a:gd name="T5" fmla="*/ 0 h 6792"/>
                <a:gd name="T6" fmla="*/ 18776 w 18776"/>
                <a:gd name="T7" fmla="*/ 1132 h 6792"/>
                <a:gd name="T8" fmla="*/ 18776 w 18776"/>
                <a:gd name="T9" fmla="*/ 5660 h 6792"/>
                <a:gd name="T10" fmla="*/ 17644 w 18776"/>
                <a:gd name="T11" fmla="*/ 6792 h 6792"/>
                <a:gd name="T12" fmla="*/ 1132 w 18776"/>
                <a:gd name="T13" fmla="*/ 6792 h 6792"/>
                <a:gd name="T14" fmla="*/ 0 w 18776"/>
                <a:gd name="T15" fmla="*/ 5660 h 6792"/>
                <a:gd name="T16" fmla="*/ 0 w 18776"/>
                <a:gd name="T17" fmla="*/ 1132 h 6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76" h="6792">
                  <a:moveTo>
                    <a:pt x="0" y="1132"/>
                  </a:moveTo>
                  <a:cubicBezTo>
                    <a:pt x="0" y="507"/>
                    <a:pt x="507" y="0"/>
                    <a:pt x="1132" y="0"/>
                  </a:cubicBezTo>
                  <a:lnTo>
                    <a:pt x="17644" y="0"/>
                  </a:lnTo>
                  <a:cubicBezTo>
                    <a:pt x="18270" y="0"/>
                    <a:pt x="18776" y="507"/>
                    <a:pt x="18776" y="1132"/>
                  </a:cubicBezTo>
                  <a:lnTo>
                    <a:pt x="18776" y="5660"/>
                  </a:lnTo>
                  <a:cubicBezTo>
                    <a:pt x="18776" y="6286"/>
                    <a:pt x="18270" y="6792"/>
                    <a:pt x="17644" y="6792"/>
                  </a:cubicBezTo>
                  <a:lnTo>
                    <a:pt x="1132" y="6792"/>
                  </a:lnTo>
                  <a:cubicBezTo>
                    <a:pt x="507" y="6792"/>
                    <a:pt x="0" y="6286"/>
                    <a:pt x="0" y="5660"/>
                  </a:cubicBezTo>
                  <a:lnTo>
                    <a:pt x="0" y="113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96" y="1056"/>
              <a:ext cx="782" cy="282"/>
            </a:xfrm>
            <a:custGeom>
              <a:avLst/>
              <a:gdLst>
                <a:gd name="T0" fmla="*/ 0 w 18776"/>
                <a:gd name="T1" fmla="*/ 1132 h 6792"/>
                <a:gd name="T2" fmla="*/ 1132 w 18776"/>
                <a:gd name="T3" fmla="*/ 0 h 6792"/>
                <a:gd name="T4" fmla="*/ 17644 w 18776"/>
                <a:gd name="T5" fmla="*/ 0 h 6792"/>
                <a:gd name="T6" fmla="*/ 18776 w 18776"/>
                <a:gd name="T7" fmla="*/ 1132 h 6792"/>
                <a:gd name="T8" fmla="*/ 18776 w 18776"/>
                <a:gd name="T9" fmla="*/ 5660 h 6792"/>
                <a:gd name="T10" fmla="*/ 17644 w 18776"/>
                <a:gd name="T11" fmla="*/ 6792 h 6792"/>
                <a:gd name="T12" fmla="*/ 1132 w 18776"/>
                <a:gd name="T13" fmla="*/ 6792 h 6792"/>
                <a:gd name="T14" fmla="*/ 0 w 18776"/>
                <a:gd name="T15" fmla="*/ 5660 h 6792"/>
                <a:gd name="T16" fmla="*/ 0 w 18776"/>
                <a:gd name="T17" fmla="*/ 1132 h 6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76" h="6792">
                  <a:moveTo>
                    <a:pt x="0" y="1132"/>
                  </a:moveTo>
                  <a:cubicBezTo>
                    <a:pt x="0" y="507"/>
                    <a:pt x="507" y="0"/>
                    <a:pt x="1132" y="0"/>
                  </a:cubicBezTo>
                  <a:lnTo>
                    <a:pt x="17644" y="0"/>
                  </a:lnTo>
                  <a:cubicBezTo>
                    <a:pt x="18270" y="0"/>
                    <a:pt x="18776" y="507"/>
                    <a:pt x="18776" y="1132"/>
                  </a:cubicBezTo>
                  <a:lnTo>
                    <a:pt x="18776" y="5660"/>
                  </a:lnTo>
                  <a:cubicBezTo>
                    <a:pt x="18776" y="6286"/>
                    <a:pt x="18270" y="6792"/>
                    <a:pt x="17644" y="6792"/>
                  </a:cubicBezTo>
                  <a:lnTo>
                    <a:pt x="1132" y="6792"/>
                  </a:lnTo>
                  <a:cubicBezTo>
                    <a:pt x="507" y="6792"/>
                    <a:pt x="0" y="6286"/>
                    <a:pt x="0" y="5660"/>
                  </a:cubicBezTo>
                  <a:lnTo>
                    <a:pt x="0" y="1132"/>
                  </a:lnTo>
                  <a:close/>
                </a:path>
              </a:pathLst>
            </a:cu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232" y="1153"/>
              <a:ext cx="56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Competencias</a:t>
              </a: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947" y="1055"/>
              <a:ext cx="803" cy="284"/>
            </a:xfrm>
            <a:custGeom>
              <a:avLst/>
              <a:gdLst>
                <a:gd name="T0" fmla="*/ 0 w 9640"/>
                <a:gd name="T1" fmla="*/ 570 h 3420"/>
                <a:gd name="T2" fmla="*/ 570 w 9640"/>
                <a:gd name="T3" fmla="*/ 0 h 3420"/>
                <a:gd name="T4" fmla="*/ 9070 w 9640"/>
                <a:gd name="T5" fmla="*/ 0 h 3420"/>
                <a:gd name="T6" fmla="*/ 9640 w 9640"/>
                <a:gd name="T7" fmla="*/ 570 h 3420"/>
                <a:gd name="T8" fmla="*/ 9640 w 9640"/>
                <a:gd name="T9" fmla="*/ 2850 h 3420"/>
                <a:gd name="T10" fmla="*/ 9070 w 9640"/>
                <a:gd name="T11" fmla="*/ 3420 h 3420"/>
                <a:gd name="T12" fmla="*/ 570 w 9640"/>
                <a:gd name="T13" fmla="*/ 3420 h 3420"/>
                <a:gd name="T14" fmla="*/ 0 w 9640"/>
                <a:gd name="T15" fmla="*/ 2850 h 3420"/>
                <a:gd name="T16" fmla="*/ 0 w 9640"/>
                <a:gd name="T17" fmla="*/ 570 h 3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40" h="3420">
                  <a:moveTo>
                    <a:pt x="0" y="570"/>
                  </a:moveTo>
                  <a:cubicBezTo>
                    <a:pt x="0" y="256"/>
                    <a:pt x="256" y="0"/>
                    <a:pt x="570" y="0"/>
                  </a:cubicBezTo>
                  <a:lnTo>
                    <a:pt x="9070" y="0"/>
                  </a:lnTo>
                  <a:cubicBezTo>
                    <a:pt x="9385" y="0"/>
                    <a:pt x="9640" y="256"/>
                    <a:pt x="9640" y="570"/>
                  </a:cubicBezTo>
                  <a:lnTo>
                    <a:pt x="9640" y="2850"/>
                  </a:lnTo>
                  <a:cubicBezTo>
                    <a:pt x="9640" y="3165"/>
                    <a:pt x="9385" y="3420"/>
                    <a:pt x="9070" y="3420"/>
                  </a:cubicBezTo>
                  <a:lnTo>
                    <a:pt x="570" y="3420"/>
                  </a:lnTo>
                  <a:cubicBezTo>
                    <a:pt x="256" y="3420"/>
                    <a:pt x="0" y="3165"/>
                    <a:pt x="0" y="2850"/>
                  </a:cubicBezTo>
                  <a:lnTo>
                    <a:pt x="0" y="57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947" y="1055"/>
              <a:ext cx="803" cy="284"/>
            </a:xfrm>
            <a:custGeom>
              <a:avLst/>
              <a:gdLst>
                <a:gd name="T0" fmla="*/ 0 w 9640"/>
                <a:gd name="T1" fmla="*/ 570 h 3420"/>
                <a:gd name="T2" fmla="*/ 570 w 9640"/>
                <a:gd name="T3" fmla="*/ 0 h 3420"/>
                <a:gd name="T4" fmla="*/ 9070 w 9640"/>
                <a:gd name="T5" fmla="*/ 0 h 3420"/>
                <a:gd name="T6" fmla="*/ 9640 w 9640"/>
                <a:gd name="T7" fmla="*/ 570 h 3420"/>
                <a:gd name="T8" fmla="*/ 9640 w 9640"/>
                <a:gd name="T9" fmla="*/ 2850 h 3420"/>
                <a:gd name="T10" fmla="*/ 9070 w 9640"/>
                <a:gd name="T11" fmla="*/ 3420 h 3420"/>
                <a:gd name="T12" fmla="*/ 570 w 9640"/>
                <a:gd name="T13" fmla="*/ 3420 h 3420"/>
                <a:gd name="T14" fmla="*/ 0 w 9640"/>
                <a:gd name="T15" fmla="*/ 2850 h 3420"/>
                <a:gd name="T16" fmla="*/ 0 w 9640"/>
                <a:gd name="T17" fmla="*/ 570 h 3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40" h="3420">
                  <a:moveTo>
                    <a:pt x="0" y="570"/>
                  </a:moveTo>
                  <a:cubicBezTo>
                    <a:pt x="0" y="256"/>
                    <a:pt x="256" y="0"/>
                    <a:pt x="570" y="0"/>
                  </a:cubicBezTo>
                  <a:lnTo>
                    <a:pt x="9070" y="0"/>
                  </a:lnTo>
                  <a:cubicBezTo>
                    <a:pt x="9385" y="0"/>
                    <a:pt x="9640" y="256"/>
                    <a:pt x="9640" y="570"/>
                  </a:cubicBezTo>
                  <a:lnTo>
                    <a:pt x="9640" y="2850"/>
                  </a:lnTo>
                  <a:cubicBezTo>
                    <a:pt x="9640" y="3165"/>
                    <a:pt x="9385" y="3420"/>
                    <a:pt x="9070" y="3420"/>
                  </a:cubicBezTo>
                  <a:lnTo>
                    <a:pt x="570" y="3420"/>
                  </a:lnTo>
                  <a:cubicBezTo>
                    <a:pt x="256" y="3420"/>
                    <a:pt x="0" y="3165"/>
                    <a:pt x="0" y="2850"/>
                  </a:cubicBezTo>
                  <a:lnTo>
                    <a:pt x="0" y="570"/>
                  </a:lnTo>
                  <a:close/>
                </a:path>
              </a:pathLst>
            </a:cu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017" y="1153"/>
              <a:ext cx="71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Comportamiento </a:t>
              </a: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823" y="1053"/>
              <a:ext cx="676" cy="288"/>
            </a:xfrm>
            <a:custGeom>
              <a:avLst/>
              <a:gdLst>
                <a:gd name="T0" fmla="*/ 0 w 8120"/>
                <a:gd name="T1" fmla="*/ 578 h 3468"/>
                <a:gd name="T2" fmla="*/ 578 w 8120"/>
                <a:gd name="T3" fmla="*/ 0 h 3468"/>
                <a:gd name="T4" fmla="*/ 7542 w 8120"/>
                <a:gd name="T5" fmla="*/ 0 h 3468"/>
                <a:gd name="T6" fmla="*/ 8120 w 8120"/>
                <a:gd name="T7" fmla="*/ 578 h 3468"/>
                <a:gd name="T8" fmla="*/ 8120 w 8120"/>
                <a:gd name="T9" fmla="*/ 2890 h 3468"/>
                <a:gd name="T10" fmla="*/ 7542 w 8120"/>
                <a:gd name="T11" fmla="*/ 3468 h 3468"/>
                <a:gd name="T12" fmla="*/ 578 w 8120"/>
                <a:gd name="T13" fmla="*/ 3468 h 3468"/>
                <a:gd name="T14" fmla="*/ 0 w 8120"/>
                <a:gd name="T15" fmla="*/ 2890 h 3468"/>
                <a:gd name="T16" fmla="*/ 0 w 8120"/>
                <a:gd name="T17" fmla="*/ 578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20" h="3468">
                  <a:moveTo>
                    <a:pt x="0" y="578"/>
                  </a:moveTo>
                  <a:cubicBezTo>
                    <a:pt x="0" y="259"/>
                    <a:pt x="259" y="0"/>
                    <a:pt x="578" y="0"/>
                  </a:cubicBezTo>
                  <a:lnTo>
                    <a:pt x="7542" y="0"/>
                  </a:lnTo>
                  <a:cubicBezTo>
                    <a:pt x="7862" y="0"/>
                    <a:pt x="8120" y="259"/>
                    <a:pt x="8120" y="578"/>
                  </a:cubicBezTo>
                  <a:lnTo>
                    <a:pt x="8120" y="2890"/>
                  </a:lnTo>
                  <a:cubicBezTo>
                    <a:pt x="8120" y="3210"/>
                    <a:pt x="7862" y="3468"/>
                    <a:pt x="7542" y="3468"/>
                  </a:cubicBezTo>
                  <a:lnTo>
                    <a:pt x="578" y="3468"/>
                  </a:lnTo>
                  <a:cubicBezTo>
                    <a:pt x="259" y="3468"/>
                    <a:pt x="0" y="3210"/>
                    <a:pt x="0" y="2890"/>
                  </a:cubicBezTo>
                  <a:lnTo>
                    <a:pt x="0" y="57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1823" y="1053"/>
              <a:ext cx="676" cy="288"/>
            </a:xfrm>
            <a:custGeom>
              <a:avLst/>
              <a:gdLst>
                <a:gd name="T0" fmla="*/ 0 w 8120"/>
                <a:gd name="T1" fmla="*/ 578 h 3468"/>
                <a:gd name="T2" fmla="*/ 578 w 8120"/>
                <a:gd name="T3" fmla="*/ 0 h 3468"/>
                <a:gd name="T4" fmla="*/ 7542 w 8120"/>
                <a:gd name="T5" fmla="*/ 0 h 3468"/>
                <a:gd name="T6" fmla="*/ 8120 w 8120"/>
                <a:gd name="T7" fmla="*/ 578 h 3468"/>
                <a:gd name="T8" fmla="*/ 8120 w 8120"/>
                <a:gd name="T9" fmla="*/ 2890 h 3468"/>
                <a:gd name="T10" fmla="*/ 7542 w 8120"/>
                <a:gd name="T11" fmla="*/ 3468 h 3468"/>
                <a:gd name="T12" fmla="*/ 578 w 8120"/>
                <a:gd name="T13" fmla="*/ 3468 h 3468"/>
                <a:gd name="T14" fmla="*/ 0 w 8120"/>
                <a:gd name="T15" fmla="*/ 2890 h 3468"/>
                <a:gd name="T16" fmla="*/ 0 w 8120"/>
                <a:gd name="T17" fmla="*/ 578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20" h="3468">
                  <a:moveTo>
                    <a:pt x="0" y="578"/>
                  </a:moveTo>
                  <a:cubicBezTo>
                    <a:pt x="0" y="259"/>
                    <a:pt x="259" y="0"/>
                    <a:pt x="578" y="0"/>
                  </a:cubicBezTo>
                  <a:lnTo>
                    <a:pt x="7542" y="0"/>
                  </a:lnTo>
                  <a:cubicBezTo>
                    <a:pt x="7862" y="0"/>
                    <a:pt x="8120" y="259"/>
                    <a:pt x="8120" y="578"/>
                  </a:cubicBezTo>
                  <a:lnTo>
                    <a:pt x="8120" y="2890"/>
                  </a:lnTo>
                  <a:cubicBezTo>
                    <a:pt x="8120" y="3210"/>
                    <a:pt x="7862" y="3468"/>
                    <a:pt x="7542" y="3468"/>
                  </a:cubicBezTo>
                  <a:lnTo>
                    <a:pt x="578" y="3468"/>
                  </a:lnTo>
                  <a:cubicBezTo>
                    <a:pt x="259" y="3468"/>
                    <a:pt x="0" y="3210"/>
                    <a:pt x="0" y="2890"/>
                  </a:cubicBezTo>
                  <a:lnTo>
                    <a:pt x="0" y="578"/>
                  </a:lnTo>
                  <a:close/>
                </a:path>
              </a:pathLst>
            </a:cu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1955" y="1098"/>
              <a:ext cx="43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s-PE" altLang="es-PE" sz="12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Capacidad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s-PE" altLang="es-PE" sz="12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Crítica</a:t>
              </a:r>
              <a:endParaRPr kumimoji="0" lang="es-PE" altLang="es-P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656" y="582"/>
              <a:ext cx="1348" cy="300"/>
            </a:xfrm>
            <a:custGeom>
              <a:avLst/>
              <a:gdLst>
                <a:gd name="T0" fmla="*/ 0 w 16188"/>
                <a:gd name="T1" fmla="*/ 477 h 2860"/>
                <a:gd name="T2" fmla="*/ 477 w 16188"/>
                <a:gd name="T3" fmla="*/ 0 h 2860"/>
                <a:gd name="T4" fmla="*/ 15712 w 16188"/>
                <a:gd name="T5" fmla="*/ 0 h 2860"/>
                <a:gd name="T6" fmla="*/ 16188 w 16188"/>
                <a:gd name="T7" fmla="*/ 477 h 2860"/>
                <a:gd name="T8" fmla="*/ 16188 w 16188"/>
                <a:gd name="T9" fmla="*/ 2384 h 2860"/>
                <a:gd name="T10" fmla="*/ 15712 w 16188"/>
                <a:gd name="T11" fmla="*/ 2860 h 2860"/>
                <a:gd name="T12" fmla="*/ 477 w 16188"/>
                <a:gd name="T13" fmla="*/ 2860 h 2860"/>
                <a:gd name="T14" fmla="*/ 0 w 16188"/>
                <a:gd name="T15" fmla="*/ 2384 h 2860"/>
                <a:gd name="T16" fmla="*/ 0 w 16188"/>
                <a:gd name="T17" fmla="*/ 477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88" h="2860">
                  <a:moveTo>
                    <a:pt x="0" y="477"/>
                  </a:moveTo>
                  <a:cubicBezTo>
                    <a:pt x="0" y="214"/>
                    <a:pt x="214" y="0"/>
                    <a:pt x="477" y="0"/>
                  </a:cubicBezTo>
                  <a:lnTo>
                    <a:pt x="15712" y="0"/>
                  </a:lnTo>
                  <a:cubicBezTo>
                    <a:pt x="15975" y="0"/>
                    <a:pt x="16188" y="214"/>
                    <a:pt x="16188" y="477"/>
                  </a:cubicBezTo>
                  <a:lnTo>
                    <a:pt x="16188" y="2384"/>
                  </a:lnTo>
                  <a:cubicBezTo>
                    <a:pt x="16188" y="2647"/>
                    <a:pt x="15975" y="2860"/>
                    <a:pt x="15712" y="2860"/>
                  </a:cubicBezTo>
                  <a:lnTo>
                    <a:pt x="477" y="2860"/>
                  </a:lnTo>
                  <a:cubicBezTo>
                    <a:pt x="214" y="2860"/>
                    <a:pt x="0" y="2647"/>
                    <a:pt x="0" y="2384"/>
                  </a:cubicBezTo>
                  <a:lnTo>
                    <a:pt x="0" y="47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759" y="601"/>
              <a:ext cx="117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4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CAMPO DE </a:t>
              </a:r>
              <a:r>
                <a:rPr kumimoji="0" lang="es-PE" altLang="es-PE" sz="1400" b="1" i="0" u="none" strike="noStrike" cap="none" normalizeH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EDUCACIÓN EN SALUD</a:t>
              </a:r>
              <a:endParaRPr kumimoji="0" lang="es-PE" altLang="es-P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95" y="1419"/>
              <a:ext cx="2404" cy="82"/>
            </a:xfrm>
            <a:custGeom>
              <a:avLst/>
              <a:gdLst>
                <a:gd name="T0" fmla="*/ 28868 w 28868"/>
                <a:gd name="T1" fmla="*/ 0 h 984"/>
                <a:gd name="T2" fmla="*/ 28759 w 28868"/>
                <a:gd name="T3" fmla="*/ 492 h 984"/>
                <a:gd name="T4" fmla="*/ 14544 w 28868"/>
                <a:gd name="T5" fmla="*/ 492 h 984"/>
                <a:gd name="T6" fmla="*/ 14434 w 28868"/>
                <a:gd name="T7" fmla="*/ 984 h 984"/>
                <a:gd name="T8" fmla="*/ 14325 w 28868"/>
                <a:gd name="T9" fmla="*/ 492 h 984"/>
                <a:gd name="T10" fmla="*/ 110 w 28868"/>
                <a:gd name="T11" fmla="*/ 492 h 984"/>
                <a:gd name="T12" fmla="*/ 0 w 28868"/>
                <a:gd name="T13" fmla="*/ 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68" h="984">
                  <a:moveTo>
                    <a:pt x="28868" y="0"/>
                  </a:moveTo>
                  <a:cubicBezTo>
                    <a:pt x="28868" y="272"/>
                    <a:pt x="28819" y="492"/>
                    <a:pt x="28759" y="492"/>
                  </a:cubicBezTo>
                  <a:lnTo>
                    <a:pt x="14544" y="492"/>
                  </a:lnTo>
                  <a:cubicBezTo>
                    <a:pt x="14484" y="492"/>
                    <a:pt x="14434" y="713"/>
                    <a:pt x="14434" y="984"/>
                  </a:cubicBezTo>
                  <a:cubicBezTo>
                    <a:pt x="14434" y="713"/>
                    <a:pt x="14385" y="492"/>
                    <a:pt x="14325" y="492"/>
                  </a:cubicBezTo>
                  <a:lnTo>
                    <a:pt x="110" y="492"/>
                  </a:lnTo>
                  <a:cubicBezTo>
                    <a:pt x="50" y="492"/>
                    <a:pt x="0" y="272"/>
                    <a:pt x="0" y="0"/>
                  </a:cubicBezTo>
                </a:path>
              </a:pathLst>
            </a:cu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1321" y="882"/>
              <a:ext cx="25" cy="178"/>
            </a:xfrm>
            <a:custGeom>
              <a:avLst/>
              <a:gdLst>
                <a:gd name="T0" fmla="*/ 13 w 25"/>
                <a:gd name="T1" fmla="*/ 0 h 178"/>
                <a:gd name="T2" fmla="*/ 17 w 25"/>
                <a:gd name="T3" fmla="*/ 157 h 178"/>
                <a:gd name="T4" fmla="*/ 9 w 25"/>
                <a:gd name="T5" fmla="*/ 157 h 178"/>
                <a:gd name="T6" fmla="*/ 5 w 25"/>
                <a:gd name="T7" fmla="*/ 0 h 178"/>
                <a:gd name="T8" fmla="*/ 13 w 25"/>
                <a:gd name="T9" fmla="*/ 0 h 178"/>
                <a:gd name="T10" fmla="*/ 25 w 25"/>
                <a:gd name="T11" fmla="*/ 152 h 178"/>
                <a:gd name="T12" fmla="*/ 13 w 25"/>
                <a:gd name="T13" fmla="*/ 178 h 178"/>
                <a:gd name="T14" fmla="*/ 0 w 25"/>
                <a:gd name="T15" fmla="*/ 153 h 178"/>
                <a:gd name="T16" fmla="*/ 25 w 25"/>
                <a:gd name="T17" fmla="*/ 15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78">
                  <a:moveTo>
                    <a:pt x="13" y="0"/>
                  </a:moveTo>
                  <a:lnTo>
                    <a:pt x="17" y="157"/>
                  </a:lnTo>
                  <a:lnTo>
                    <a:pt x="9" y="157"/>
                  </a:lnTo>
                  <a:lnTo>
                    <a:pt x="5" y="0"/>
                  </a:lnTo>
                  <a:lnTo>
                    <a:pt x="13" y="0"/>
                  </a:lnTo>
                  <a:close/>
                  <a:moveTo>
                    <a:pt x="25" y="152"/>
                  </a:moveTo>
                  <a:lnTo>
                    <a:pt x="13" y="178"/>
                  </a:lnTo>
                  <a:lnTo>
                    <a:pt x="0" y="153"/>
                  </a:lnTo>
                  <a:lnTo>
                    <a:pt x="25" y="152"/>
                  </a:lnTo>
                  <a:close/>
                </a:path>
              </a:pathLst>
            </a:custGeom>
            <a:solidFill>
              <a:srgbClr val="0000FF"/>
            </a:solidFill>
            <a:ln w="0" cap="flat">
              <a:solidFill>
                <a:srgbClr val="0000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2" name="Line 29"/>
            <p:cNvSpPr>
              <a:spLocks noChangeShapeType="1"/>
            </p:cNvSpPr>
            <p:nvPr/>
          </p:nvSpPr>
          <p:spPr bwMode="auto">
            <a:xfrm>
              <a:off x="484" y="946"/>
              <a:ext cx="1703" cy="3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474" y="949"/>
              <a:ext cx="25" cy="107"/>
            </a:xfrm>
            <a:custGeom>
              <a:avLst/>
              <a:gdLst>
                <a:gd name="T0" fmla="*/ 17 w 25"/>
                <a:gd name="T1" fmla="*/ 0 h 107"/>
                <a:gd name="T2" fmla="*/ 17 w 25"/>
                <a:gd name="T3" fmla="*/ 86 h 107"/>
                <a:gd name="T4" fmla="*/ 8 w 25"/>
                <a:gd name="T5" fmla="*/ 86 h 107"/>
                <a:gd name="T6" fmla="*/ 8 w 25"/>
                <a:gd name="T7" fmla="*/ 0 h 107"/>
                <a:gd name="T8" fmla="*/ 17 w 25"/>
                <a:gd name="T9" fmla="*/ 0 h 107"/>
                <a:gd name="T10" fmla="*/ 25 w 25"/>
                <a:gd name="T11" fmla="*/ 82 h 107"/>
                <a:gd name="T12" fmla="*/ 13 w 25"/>
                <a:gd name="T13" fmla="*/ 107 h 107"/>
                <a:gd name="T14" fmla="*/ 0 w 25"/>
                <a:gd name="T15" fmla="*/ 82 h 107"/>
                <a:gd name="T16" fmla="*/ 25 w 25"/>
                <a:gd name="T17" fmla="*/ 8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7">
                  <a:moveTo>
                    <a:pt x="17" y="0"/>
                  </a:moveTo>
                  <a:lnTo>
                    <a:pt x="17" y="86"/>
                  </a:lnTo>
                  <a:lnTo>
                    <a:pt x="8" y="86"/>
                  </a:lnTo>
                  <a:lnTo>
                    <a:pt x="8" y="0"/>
                  </a:lnTo>
                  <a:lnTo>
                    <a:pt x="17" y="0"/>
                  </a:lnTo>
                  <a:close/>
                  <a:moveTo>
                    <a:pt x="25" y="82"/>
                  </a:moveTo>
                  <a:lnTo>
                    <a:pt x="13" y="107"/>
                  </a:lnTo>
                  <a:lnTo>
                    <a:pt x="0" y="82"/>
                  </a:lnTo>
                  <a:lnTo>
                    <a:pt x="25" y="82"/>
                  </a:lnTo>
                  <a:close/>
                </a:path>
              </a:pathLst>
            </a:custGeom>
            <a:solidFill>
              <a:srgbClr val="0000FF"/>
            </a:solidFill>
            <a:ln w="0" cap="flat">
              <a:solidFill>
                <a:srgbClr val="0000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2174" y="949"/>
              <a:ext cx="25" cy="104"/>
            </a:xfrm>
            <a:custGeom>
              <a:avLst/>
              <a:gdLst>
                <a:gd name="T0" fmla="*/ 13 w 25"/>
                <a:gd name="T1" fmla="*/ 0 h 104"/>
                <a:gd name="T2" fmla="*/ 16 w 25"/>
                <a:gd name="T3" fmla="*/ 83 h 104"/>
                <a:gd name="T4" fmla="*/ 8 w 25"/>
                <a:gd name="T5" fmla="*/ 83 h 104"/>
                <a:gd name="T6" fmla="*/ 5 w 25"/>
                <a:gd name="T7" fmla="*/ 0 h 104"/>
                <a:gd name="T8" fmla="*/ 13 w 25"/>
                <a:gd name="T9" fmla="*/ 0 h 104"/>
                <a:gd name="T10" fmla="*/ 25 w 25"/>
                <a:gd name="T11" fmla="*/ 78 h 104"/>
                <a:gd name="T12" fmla="*/ 13 w 25"/>
                <a:gd name="T13" fmla="*/ 104 h 104"/>
                <a:gd name="T14" fmla="*/ 0 w 25"/>
                <a:gd name="T15" fmla="*/ 79 h 104"/>
                <a:gd name="T16" fmla="*/ 25 w 25"/>
                <a:gd name="T17" fmla="*/ 7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">
                  <a:moveTo>
                    <a:pt x="13" y="0"/>
                  </a:moveTo>
                  <a:lnTo>
                    <a:pt x="16" y="83"/>
                  </a:lnTo>
                  <a:lnTo>
                    <a:pt x="8" y="83"/>
                  </a:lnTo>
                  <a:lnTo>
                    <a:pt x="5" y="0"/>
                  </a:lnTo>
                  <a:lnTo>
                    <a:pt x="13" y="0"/>
                  </a:lnTo>
                  <a:close/>
                  <a:moveTo>
                    <a:pt x="25" y="78"/>
                  </a:moveTo>
                  <a:lnTo>
                    <a:pt x="13" y="104"/>
                  </a:lnTo>
                  <a:lnTo>
                    <a:pt x="0" y="79"/>
                  </a:lnTo>
                  <a:lnTo>
                    <a:pt x="25" y="78"/>
                  </a:lnTo>
                  <a:close/>
                </a:path>
              </a:pathLst>
            </a:custGeom>
            <a:solidFill>
              <a:srgbClr val="0000FF"/>
            </a:solidFill>
            <a:ln w="0" cap="flat">
              <a:solidFill>
                <a:srgbClr val="0000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 bwMode="auto">
          <a:xfrm>
            <a:off x="3987800" y="1752600"/>
            <a:ext cx="4133850" cy="2298700"/>
            <a:chOff x="2512" y="1104"/>
            <a:chExt cx="2604" cy="1448"/>
          </a:xfrm>
        </p:grpSpPr>
        <p:sp>
          <p:nvSpPr>
            <p:cNvPr id="36" name="AutoShape 33"/>
            <p:cNvSpPr>
              <a:spLocks noChangeAspect="1" noChangeArrowheads="1" noTextEdit="1"/>
            </p:cNvSpPr>
            <p:nvPr/>
          </p:nvSpPr>
          <p:spPr bwMode="auto">
            <a:xfrm>
              <a:off x="2512" y="1104"/>
              <a:ext cx="2604" cy="1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2516" y="1297"/>
              <a:ext cx="2596" cy="1107"/>
            </a:xfrm>
            <a:custGeom>
              <a:avLst/>
              <a:gdLst>
                <a:gd name="T0" fmla="*/ 0 w 29132"/>
                <a:gd name="T1" fmla="*/ 2075 h 12444"/>
                <a:gd name="T2" fmla="*/ 2074 w 29132"/>
                <a:gd name="T3" fmla="*/ 0 h 12444"/>
                <a:gd name="T4" fmla="*/ 27058 w 29132"/>
                <a:gd name="T5" fmla="*/ 0 h 12444"/>
                <a:gd name="T6" fmla="*/ 29132 w 29132"/>
                <a:gd name="T7" fmla="*/ 2075 h 12444"/>
                <a:gd name="T8" fmla="*/ 29132 w 29132"/>
                <a:gd name="T9" fmla="*/ 10370 h 12444"/>
                <a:gd name="T10" fmla="*/ 27058 w 29132"/>
                <a:gd name="T11" fmla="*/ 12444 h 12444"/>
                <a:gd name="T12" fmla="*/ 2074 w 29132"/>
                <a:gd name="T13" fmla="*/ 12444 h 12444"/>
                <a:gd name="T14" fmla="*/ 0 w 29132"/>
                <a:gd name="T15" fmla="*/ 10370 h 12444"/>
                <a:gd name="T16" fmla="*/ 0 w 29132"/>
                <a:gd name="T17" fmla="*/ 2075 h 1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32" h="12444">
                  <a:moveTo>
                    <a:pt x="0" y="2075"/>
                  </a:moveTo>
                  <a:cubicBezTo>
                    <a:pt x="0" y="929"/>
                    <a:pt x="929" y="0"/>
                    <a:pt x="2074" y="0"/>
                  </a:cubicBezTo>
                  <a:lnTo>
                    <a:pt x="27058" y="0"/>
                  </a:lnTo>
                  <a:cubicBezTo>
                    <a:pt x="28204" y="0"/>
                    <a:pt x="29132" y="929"/>
                    <a:pt x="29132" y="2075"/>
                  </a:cubicBezTo>
                  <a:lnTo>
                    <a:pt x="29132" y="10370"/>
                  </a:lnTo>
                  <a:cubicBezTo>
                    <a:pt x="29132" y="11516"/>
                    <a:pt x="28204" y="12444"/>
                    <a:pt x="27058" y="12444"/>
                  </a:cubicBezTo>
                  <a:lnTo>
                    <a:pt x="2074" y="12444"/>
                  </a:lnTo>
                  <a:cubicBezTo>
                    <a:pt x="929" y="12444"/>
                    <a:pt x="0" y="11516"/>
                    <a:pt x="0" y="10370"/>
                  </a:cubicBezTo>
                  <a:lnTo>
                    <a:pt x="0" y="2075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2585" y="1620"/>
              <a:ext cx="818" cy="445"/>
            </a:xfrm>
            <a:custGeom>
              <a:avLst/>
              <a:gdLst>
                <a:gd name="T0" fmla="*/ 0 w 18360"/>
                <a:gd name="T1" fmla="*/ 1670 h 10016"/>
                <a:gd name="T2" fmla="*/ 1670 w 18360"/>
                <a:gd name="T3" fmla="*/ 0 h 10016"/>
                <a:gd name="T4" fmla="*/ 16691 w 18360"/>
                <a:gd name="T5" fmla="*/ 0 h 10016"/>
                <a:gd name="T6" fmla="*/ 18360 w 18360"/>
                <a:gd name="T7" fmla="*/ 1670 h 10016"/>
                <a:gd name="T8" fmla="*/ 18360 w 18360"/>
                <a:gd name="T9" fmla="*/ 8347 h 10016"/>
                <a:gd name="T10" fmla="*/ 16691 w 18360"/>
                <a:gd name="T11" fmla="*/ 10016 h 10016"/>
                <a:gd name="T12" fmla="*/ 1670 w 18360"/>
                <a:gd name="T13" fmla="*/ 10016 h 10016"/>
                <a:gd name="T14" fmla="*/ 0 w 18360"/>
                <a:gd name="T15" fmla="*/ 8347 h 10016"/>
                <a:gd name="T16" fmla="*/ 0 w 18360"/>
                <a:gd name="T17" fmla="*/ 1670 h 10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60" h="10016">
                  <a:moveTo>
                    <a:pt x="0" y="1670"/>
                  </a:moveTo>
                  <a:cubicBezTo>
                    <a:pt x="0" y="748"/>
                    <a:pt x="748" y="0"/>
                    <a:pt x="1670" y="0"/>
                  </a:cubicBezTo>
                  <a:lnTo>
                    <a:pt x="16691" y="0"/>
                  </a:lnTo>
                  <a:cubicBezTo>
                    <a:pt x="17613" y="0"/>
                    <a:pt x="18360" y="748"/>
                    <a:pt x="18360" y="1670"/>
                  </a:cubicBezTo>
                  <a:lnTo>
                    <a:pt x="18360" y="8347"/>
                  </a:lnTo>
                  <a:cubicBezTo>
                    <a:pt x="18360" y="9269"/>
                    <a:pt x="17613" y="10016"/>
                    <a:pt x="16691" y="10016"/>
                  </a:cubicBezTo>
                  <a:lnTo>
                    <a:pt x="1670" y="10016"/>
                  </a:lnTo>
                  <a:cubicBezTo>
                    <a:pt x="748" y="10016"/>
                    <a:pt x="0" y="9269"/>
                    <a:pt x="0" y="8347"/>
                  </a:cubicBezTo>
                  <a:lnTo>
                    <a:pt x="0" y="167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2585" y="1620"/>
              <a:ext cx="818" cy="445"/>
            </a:xfrm>
            <a:custGeom>
              <a:avLst/>
              <a:gdLst>
                <a:gd name="T0" fmla="*/ 0 w 18360"/>
                <a:gd name="T1" fmla="*/ 1670 h 10016"/>
                <a:gd name="T2" fmla="*/ 1670 w 18360"/>
                <a:gd name="T3" fmla="*/ 0 h 10016"/>
                <a:gd name="T4" fmla="*/ 16691 w 18360"/>
                <a:gd name="T5" fmla="*/ 0 h 10016"/>
                <a:gd name="T6" fmla="*/ 18360 w 18360"/>
                <a:gd name="T7" fmla="*/ 1670 h 10016"/>
                <a:gd name="T8" fmla="*/ 18360 w 18360"/>
                <a:gd name="T9" fmla="*/ 8347 h 10016"/>
                <a:gd name="T10" fmla="*/ 16691 w 18360"/>
                <a:gd name="T11" fmla="*/ 10016 h 10016"/>
                <a:gd name="T12" fmla="*/ 1670 w 18360"/>
                <a:gd name="T13" fmla="*/ 10016 h 10016"/>
                <a:gd name="T14" fmla="*/ 0 w 18360"/>
                <a:gd name="T15" fmla="*/ 8347 h 10016"/>
                <a:gd name="T16" fmla="*/ 0 w 18360"/>
                <a:gd name="T17" fmla="*/ 1670 h 10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60" h="10016">
                  <a:moveTo>
                    <a:pt x="0" y="1670"/>
                  </a:moveTo>
                  <a:cubicBezTo>
                    <a:pt x="0" y="748"/>
                    <a:pt x="748" y="0"/>
                    <a:pt x="1670" y="0"/>
                  </a:cubicBezTo>
                  <a:lnTo>
                    <a:pt x="16691" y="0"/>
                  </a:lnTo>
                  <a:cubicBezTo>
                    <a:pt x="17613" y="0"/>
                    <a:pt x="18360" y="748"/>
                    <a:pt x="18360" y="1670"/>
                  </a:cubicBezTo>
                  <a:lnTo>
                    <a:pt x="18360" y="8347"/>
                  </a:lnTo>
                  <a:cubicBezTo>
                    <a:pt x="18360" y="9269"/>
                    <a:pt x="17613" y="10016"/>
                    <a:pt x="16691" y="10016"/>
                  </a:cubicBezTo>
                  <a:lnTo>
                    <a:pt x="1670" y="10016"/>
                  </a:lnTo>
                  <a:cubicBezTo>
                    <a:pt x="748" y="10016"/>
                    <a:pt x="0" y="9269"/>
                    <a:pt x="0" y="8347"/>
                  </a:cubicBezTo>
                  <a:lnTo>
                    <a:pt x="0" y="167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2639" y="1697"/>
              <a:ext cx="805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Disponibilidad </a:t>
              </a:r>
              <a:endPara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2782" y="1841"/>
              <a:ext cx="49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de RHUS</a:t>
              </a:r>
              <a:endPara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3443" y="1614"/>
              <a:ext cx="728" cy="457"/>
            </a:xfrm>
            <a:custGeom>
              <a:avLst/>
              <a:gdLst>
                <a:gd name="T0" fmla="*/ 0 w 8172"/>
                <a:gd name="T1" fmla="*/ 858 h 5144"/>
                <a:gd name="T2" fmla="*/ 858 w 8172"/>
                <a:gd name="T3" fmla="*/ 0 h 5144"/>
                <a:gd name="T4" fmla="*/ 7315 w 8172"/>
                <a:gd name="T5" fmla="*/ 0 h 5144"/>
                <a:gd name="T6" fmla="*/ 8172 w 8172"/>
                <a:gd name="T7" fmla="*/ 858 h 5144"/>
                <a:gd name="T8" fmla="*/ 8172 w 8172"/>
                <a:gd name="T9" fmla="*/ 4287 h 5144"/>
                <a:gd name="T10" fmla="*/ 7315 w 8172"/>
                <a:gd name="T11" fmla="*/ 5144 h 5144"/>
                <a:gd name="T12" fmla="*/ 858 w 8172"/>
                <a:gd name="T13" fmla="*/ 5144 h 5144"/>
                <a:gd name="T14" fmla="*/ 0 w 8172"/>
                <a:gd name="T15" fmla="*/ 4287 h 5144"/>
                <a:gd name="T16" fmla="*/ 0 w 8172"/>
                <a:gd name="T17" fmla="*/ 858 h 5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72" h="5144">
                  <a:moveTo>
                    <a:pt x="0" y="858"/>
                  </a:moveTo>
                  <a:cubicBezTo>
                    <a:pt x="0" y="384"/>
                    <a:pt x="384" y="0"/>
                    <a:pt x="858" y="0"/>
                  </a:cubicBezTo>
                  <a:lnTo>
                    <a:pt x="7315" y="0"/>
                  </a:lnTo>
                  <a:cubicBezTo>
                    <a:pt x="7789" y="0"/>
                    <a:pt x="8172" y="384"/>
                    <a:pt x="8172" y="858"/>
                  </a:cubicBezTo>
                  <a:lnTo>
                    <a:pt x="8172" y="4287"/>
                  </a:lnTo>
                  <a:cubicBezTo>
                    <a:pt x="8172" y="4761"/>
                    <a:pt x="7789" y="5144"/>
                    <a:pt x="7315" y="5144"/>
                  </a:cubicBezTo>
                  <a:lnTo>
                    <a:pt x="858" y="5144"/>
                  </a:lnTo>
                  <a:cubicBezTo>
                    <a:pt x="384" y="5144"/>
                    <a:pt x="0" y="4761"/>
                    <a:pt x="0" y="4287"/>
                  </a:cubicBezTo>
                  <a:lnTo>
                    <a:pt x="0" y="85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3443" y="1614"/>
              <a:ext cx="728" cy="457"/>
            </a:xfrm>
            <a:custGeom>
              <a:avLst/>
              <a:gdLst>
                <a:gd name="T0" fmla="*/ 0 w 8172"/>
                <a:gd name="T1" fmla="*/ 858 h 5144"/>
                <a:gd name="T2" fmla="*/ 858 w 8172"/>
                <a:gd name="T3" fmla="*/ 0 h 5144"/>
                <a:gd name="T4" fmla="*/ 7315 w 8172"/>
                <a:gd name="T5" fmla="*/ 0 h 5144"/>
                <a:gd name="T6" fmla="*/ 8172 w 8172"/>
                <a:gd name="T7" fmla="*/ 858 h 5144"/>
                <a:gd name="T8" fmla="*/ 8172 w 8172"/>
                <a:gd name="T9" fmla="*/ 4287 h 5144"/>
                <a:gd name="T10" fmla="*/ 7315 w 8172"/>
                <a:gd name="T11" fmla="*/ 5144 h 5144"/>
                <a:gd name="T12" fmla="*/ 858 w 8172"/>
                <a:gd name="T13" fmla="*/ 5144 h 5144"/>
                <a:gd name="T14" fmla="*/ 0 w 8172"/>
                <a:gd name="T15" fmla="*/ 4287 h 5144"/>
                <a:gd name="T16" fmla="*/ 0 w 8172"/>
                <a:gd name="T17" fmla="*/ 858 h 5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72" h="5144">
                  <a:moveTo>
                    <a:pt x="0" y="858"/>
                  </a:moveTo>
                  <a:cubicBezTo>
                    <a:pt x="0" y="384"/>
                    <a:pt x="384" y="0"/>
                    <a:pt x="858" y="0"/>
                  </a:cubicBezTo>
                  <a:lnTo>
                    <a:pt x="7315" y="0"/>
                  </a:lnTo>
                  <a:cubicBezTo>
                    <a:pt x="7789" y="0"/>
                    <a:pt x="8172" y="384"/>
                    <a:pt x="8172" y="858"/>
                  </a:cubicBezTo>
                  <a:lnTo>
                    <a:pt x="8172" y="4287"/>
                  </a:lnTo>
                  <a:cubicBezTo>
                    <a:pt x="8172" y="4761"/>
                    <a:pt x="7789" y="5144"/>
                    <a:pt x="7315" y="5144"/>
                  </a:cubicBezTo>
                  <a:lnTo>
                    <a:pt x="858" y="5144"/>
                  </a:lnTo>
                  <a:cubicBezTo>
                    <a:pt x="384" y="5144"/>
                    <a:pt x="0" y="4761"/>
                    <a:pt x="0" y="4287"/>
                  </a:cubicBezTo>
                  <a:lnTo>
                    <a:pt x="0" y="858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3493" y="1697"/>
              <a:ext cx="731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Compromiso </a:t>
              </a:r>
              <a:endPara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3511" y="1841"/>
              <a:ext cx="66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de los RHUS</a:t>
              </a:r>
              <a:endPara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236" y="1614"/>
              <a:ext cx="797" cy="457"/>
            </a:xfrm>
            <a:custGeom>
              <a:avLst/>
              <a:gdLst>
                <a:gd name="T0" fmla="*/ 0 w 8944"/>
                <a:gd name="T1" fmla="*/ 856 h 5136"/>
                <a:gd name="T2" fmla="*/ 856 w 8944"/>
                <a:gd name="T3" fmla="*/ 0 h 5136"/>
                <a:gd name="T4" fmla="*/ 8088 w 8944"/>
                <a:gd name="T5" fmla="*/ 0 h 5136"/>
                <a:gd name="T6" fmla="*/ 8944 w 8944"/>
                <a:gd name="T7" fmla="*/ 856 h 5136"/>
                <a:gd name="T8" fmla="*/ 8944 w 8944"/>
                <a:gd name="T9" fmla="*/ 4280 h 5136"/>
                <a:gd name="T10" fmla="*/ 8088 w 8944"/>
                <a:gd name="T11" fmla="*/ 5136 h 5136"/>
                <a:gd name="T12" fmla="*/ 856 w 8944"/>
                <a:gd name="T13" fmla="*/ 5136 h 5136"/>
                <a:gd name="T14" fmla="*/ 0 w 8944"/>
                <a:gd name="T15" fmla="*/ 4280 h 5136"/>
                <a:gd name="T16" fmla="*/ 0 w 8944"/>
                <a:gd name="T17" fmla="*/ 856 h 5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44" h="5136">
                  <a:moveTo>
                    <a:pt x="0" y="856"/>
                  </a:moveTo>
                  <a:cubicBezTo>
                    <a:pt x="0" y="384"/>
                    <a:pt x="384" y="0"/>
                    <a:pt x="856" y="0"/>
                  </a:cubicBezTo>
                  <a:lnTo>
                    <a:pt x="8088" y="0"/>
                  </a:lnTo>
                  <a:cubicBezTo>
                    <a:pt x="8561" y="0"/>
                    <a:pt x="8944" y="384"/>
                    <a:pt x="8944" y="856"/>
                  </a:cubicBezTo>
                  <a:lnTo>
                    <a:pt x="8944" y="4280"/>
                  </a:lnTo>
                  <a:cubicBezTo>
                    <a:pt x="8944" y="4753"/>
                    <a:pt x="8561" y="5136"/>
                    <a:pt x="8088" y="5136"/>
                  </a:cubicBezTo>
                  <a:lnTo>
                    <a:pt x="856" y="5136"/>
                  </a:lnTo>
                  <a:cubicBezTo>
                    <a:pt x="384" y="5136"/>
                    <a:pt x="0" y="4753"/>
                    <a:pt x="0" y="4280"/>
                  </a:cubicBezTo>
                  <a:lnTo>
                    <a:pt x="0" y="85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4236" y="1614"/>
              <a:ext cx="797" cy="457"/>
            </a:xfrm>
            <a:custGeom>
              <a:avLst/>
              <a:gdLst>
                <a:gd name="T0" fmla="*/ 0 w 8944"/>
                <a:gd name="T1" fmla="*/ 856 h 5136"/>
                <a:gd name="T2" fmla="*/ 856 w 8944"/>
                <a:gd name="T3" fmla="*/ 0 h 5136"/>
                <a:gd name="T4" fmla="*/ 8088 w 8944"/>
                <a:gd name="T5" fmla="*/ 0 h 5136"/>
                <a:gd name="T6" fmla="*/ 8944 w 8944"/>
                <a:gd name="T7" fmla="*/ 856 h 5136"/>
                <a:gd name="T8" fmla="*/ 8944 w 8944"/>
                <a:gd name="T9" fmla="*/ 4280 h 5136"/>
                <a:gd name="T10" fmla="*/ 8088 w 8944"/>
                <a:gd name="T11" fmla="*/ 5136 h 5136"/>
                <a:gd name="T12" fmla="*/ 856 w 8944"/>
                <a:gd name="T13" fmla="*/ 5136 h 5136"/>
                <a:gd name="T14" fmla="*/ 0 w 8944"/>
                <a:gd name="T15" fmla="*/ 4280 h 5136"/>
                <a:gd name="T16" fmla="*/ 0 w 8944"/>
                <a:gd name="T17" fmla="*/ 856 h 5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44" h="5136">
                  <a:moveTo>
                    <a:pt x="0" y="856"/>
                  </a:moveTo>
                  <a:cubicBezTo>
                    <a:pt x="0" y="384"/>
                    <a:pt x="384" y="0"/>
                    <a:pt x="856" y="0"/>
                  </a:cubicBezTo>
                  <a:lnTo>
                    <a:pt x="8088" y="0"/>
                  </a:lnTo>
                  <a:cubicBezTo>
                    <a:pt x="8561" y="0"/>
                    <a:pt x="8944" y="384"/>
                    <a:pt x="8944" y="856"/>
                  </a:cubicBezTo>
                  <a:lnTo>
                    <a:pt x="8944" y="4280"/>
                  </a:lnTo>
                  <a:cubicBezTo>
                    <a:pt x="8944" y="4753"/>
                    <a:pt x="8561" y="5136"/>
                    <a:pt x="8088" y="5136"/>
                  </a:cubicBezTo>
                  <a:lnTo>
                    <a:pt x="856" y="5136"/>
                  </a:lnTo>
                  <a:cubicBezTo>
                    <a:pt x="384" y="5136"/>
                    <a:pt x="0" y="4753"/>
                    <a:pt x="0" y="4280"/>
                  </a:cubicBezTo>
                  <a:lnTo>
                    <a:pt x="0" y="856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4287" y="1697"/>
              <a:ext cx="768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Competencias</a:t>
              </a:r>
              <a:endPara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4338" y="1841"/>
              <a:ext cx="66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de los RHUS</a:t>
              </a:r>
              <a:endPara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3783" y="1415"/>
              <a:ext cx="27" cy="204"/>
            </a:xfrm>
            <a:custGeom>
              <a:avLst/>
              <a:gdLst>
                <a:gd name="T0" fmla="*/ 13 w 27"/>
                <a:gd name="T1" fmla="*/ 0 h 204"/>
                <a:gd name="T2" fmla="*/ 9 w 27"/>
                <a:gd name="T3" fmla="*/ 182 h 204"/>
                <a:gd name="T4" fmla="*/ 18 w 27"/>
                <a:gd name="T5" fmla="*/ 182 h 204"/>
                <a:gd name="T6" fmla="*/ 21 w 27"/>
                <a:gd name="T7" fmla="*/ 0 h 204"/>
                <a:gd name="T8" fmla="*/ 13 w 27"/>
                <a:gd name="T9" fmla="*/ 0 h 204"/>
                <a:gd name="T10" fmla="*/ 0 w 27"/>
                <a:gd name="T11" fmla="*/ 178 h 204"/>
                <a:gd name="T12" fmla="*/ 13 w 27"/>
                <a:gd name="T13" fmla="*/ 204 h 204"/>
                <a:gd name="T14" fmla="*/ 27 w 27"/>
                <a:gd name="T15" fmla="*/ 178 h 204"/>
                <a:gd name="T16" fmla="*/ 0 w 27"/>
                <a:gd name="T17" fmla="*/ 1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4">
                  <a:moveTo>
                    <a:pt x="13" y="0"/>
                  </a:moveTo>
                  <a:lnTo>
                    <a:pt x="9" y="182"/>
                  </a:lnTo>
                  <a:lnTo>
                    <a:pt x="18" y="182"/>
                  </a:lnTo>
                  <a:lnTo>
                    <a:pt x="21" y="0"/>
                  </a:lnTo>
                  <a:lnTo>
                    <a:pt x="13" y="0"/>
                  </a:lnTo>
                  <a:close/>
                  <a:moveTo>
                    <a:pt x="0" y="178"/>
                  </a:moveTo>
                  <a:lnTo>
                    <a:pt x="13" y="204"/>
                  </a:lnTo>
                  <a:lnTo>
                    <a:pt x="27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52" name="Line 49"/>
            <p:cNvSpPr>
              <a:spLocks noChangeShapeType="1"/>
            </p:cNvSpPr>
            <p:nvPr/>
          </p:nvSpPr>
          <p:spPr bwMode="auto">
            <a:xfrm>
              <a:off x="2979" y="1487"/>
              <a:ext cx="1632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53" name="Freeform 50"/>
            <p:cNvSpPr>
              <a:spLocks noEditPoints="1"/>
            </p:cNvSpPr>
            <p:nvPr/>
          </p:nvSpPr>
          <p:spPr bwMode="auto">
            <a:xfrm>
              <a:off x="2970" y="1489"/>
              <a:ext cx="26" cy="132"/>
            </a:xfrm>
            <a:custGeom>
              <a:avLst/>
              <a:gdLst>
                <a:gd name="T0" fmla="*/ 18 w 26"/>
                <a:gd name="T1" fmla="*/ 0 h 132"/>
                <a:gd name="T2" fmla="*/ 18 w 26"/>
                <a:gd name="T3" fmla="*/ 110 h 132"/>
                <a:gd name="T4" fmla="*/ 9 w 26"/>
                <a:gd name="T5" fmla="*/ 110 h 132"/>
                <a:gd name="T6" fmla="*/ 9 w 26"/>
                <a:gd name="T7" fmla="*/ 0 h 132"/>
                <a:gd name="T8" fmla="*/ 18 w 26"/>
                <a:gd name="T9" fmla="*/ 0 h 132"/>
                <a:gd name="T10" fmla="*/ 26 w 26"/>
                <a:gd name="T11" fmla="*/ 106 h 132"/>
                <a:gd name="T12" fmla="*/ 13 w 26"/>
                <a:gd name="T13" fmla="*/ 132 h 132"/>
                <a:gd name="T14" fmla="*/ 0 w 26"/>
                <a:gd name="T15" fmla="*/ 106 h 132"/>
                <a:gd name="T16" fmla="*/ 26 w 26"/>
                <a:gd name="T17" fmla="*/ 10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32">
                  <a:moveTo>
                    <a:pt x="18" y="0"/>
                  </a:moveTo>
                  <a:lnTo>
                    <a:pt x="18" y="110"/>
                  </a:lnTo>
                  <a:lnTo>
                    <a:pt x="9" y="110"/>
                  </a:lnTo>
                  <a:lnTo>
                    <a:pt x="9" y="0"/>
                  </a:lnTo>
                  <a:lnTo>
                    <a:pt x="18" y="0"/>
                  </a:lnTo>
                  <a:close/>
                  <a:moveTo>
                    <a:pt x="26" y="106"/>
                  </a:moveTo>
                  <a:lnTo>
                    <a:pt x="13" y="132"/>
                  </a:lnTo>
                  <a:lnTo>
                    <a:pt x="0" y="106"/>
                  </a:lnTo>
                  <a:lnTo>
                    <a:pt x="26" y="106"/>
                  </a:ln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4598" y="1487"/>
              <a:ext cx="26" cy="132"/>
            </a:xfrm>
            <a:custGeom>
              <a:avLst/>
              <a:gdLst>
                <a:gd name="T0" fmla="*/ 17 w 26"/>
                <a:gd name="T1" fmla="*/ 0 h 132"/>
                <a:gd name="T2" fmla="*/ 17 w 26"/>
                <a:gd name="T3" fmla="*/ 110 h 132"/>
                <a:gd name="T4" fmla="*/ 9 w 26"/>
                <a:gd name="T5" fmla="*/ 110 h 132"/>
                <a:gd name="T6" fmla="*/ 9 w 26"/>
                <a:gd name="T7" fmla="*/ 0 h 132"/>
                <a:gd name="T8" fmla="*/ 17 w 26"/>
                <a:gd name="T9" fmla="*/ 0 h 132"/>
                <a:gd name="T10" fmla="*/ 26 w 26"/>
                <a:gd name="T11" fmla="*/ 106 h 132"/>
                <a:gd name="T12" fmla="*/ 13 w 26"/>
                <a:gd name="T13" fmla="*/ 132 h 132"/>
                <a:gd name="T14" fmla="*/ 0 w 26"/>
                <a:gd name="T15" fmla="*/ 106 h 132"/>
                <a:gd name="T16" fmla="*/ 26 w 26"/>
                <a:gd name="T17" fmla="*/ 10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32">
                  <a:moveTo>
                    <a:pt x="17" y="0"/>
                  </a:moveTo>
                  <a:lnTo>
                    <a:pt x="17" y="110"/>
                  </a:lnTo>
                  <a:lnTo>
                    <a:pt x="9" y="110"/>
                  </a:lnTo>
                  <a:lnTo>
                    <a:pt x="9" y="0"/>
                  </a:lnTo>
                  <a:lnTo>
                    <a:pt x="17" y="0"/>
                  </a:lnTo>
                  <a:close/>
                  <a:moveTo>
                    <a:pt x="26" y="106"/>
                  </a:moveTo>
                  <a:lnTo>
                    <a:pt x="13" y="132"/>
                  </a:lnTo>
                  <a:lnTo>
                    <a:pt x="0" y="106"/>
                  </a:lnTo>
                  <a:lnTo>
                    <a:pt x="26" y="106"/>
                  </a:ln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59" name="Freeform 52"/>
            <p:cNvSpPr/>
            <p:nvPr/>
          </p:nvSpPr>
          <p:spPr bwMode="auto">
            <a:xfrm>
              <a:off x="2610" y="2108"/>
              <a:ext cx="2377" cy="139"/>
            </a:xfrm>
            <a:custGeom>
              <a:avLst/>
              <a:gdLst>
                <a:gd name="T0" fmla="*/ 26680 w 26680"/>
                <a:gd name="T1" fmla="*/ 0 h 1568"/>
                <a:gd name="T2" fmla="*/ 26506 w 26680"/>
                <a:gd name="T3" fmla="*/ 784 h 1568"/>
                <a:gd name="T4" fmla="*/ 13515 w 26680"/>
                <a:gd name="T5" fmla="*/ 784 h 1568"/>
                <a:gd name="T6" fmla="*/ 13340 w 26680"/>
                <a:gd name="T7" fmla="*/ 1568 h 1568"/>
                <a:gd name="T8" fmla="*/ 13166 w 26680"/>
                <a:gd name="T9" fmla="*/ 784 h 1568"/>
                <a:gd name="T10" fmla="*/ 175 w 26680"/>
                <a:gd name="T11" fmla="*/ 784 h 1568"/>
                <a:gd name="T12" fmla="*/ 0 w 26680"/>
                <a:gd name="T13" fmla="*/ 0 h 1568"/>
                <a:gd name="T14" fmla="*/ 26680 w 26680"/>
                <a:gd name="T15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80" h="1568">
                  <a:moveTo>
                    <a:pt x="26680" y="0"/>
                  </a:moveTo>
                  <a:cubicBezTo>
                    <a:pt x="26680" y="433"/>
                    <a:pt x="26602" y="784"/>
                    <a:pt x="26506" y="784"/>
                  </a:cubicBezTo>
                  <a:lnTo>
                    <a:pt x="13515" y="784"/>
                  </a:lnTo>
                  <a:cubicBezTo>
                    <a:pt x="13419" y="784"/>
                    <a:pt x="13340" y="1135"/>
                    <a:pt x="13340" y="1568"/>
                  </a:cubicBezTo>
                  <a:cubicBezTo>
                    <a:pt x="13340" y="1135"/>
                    <a:pt x="13262" y="784"/>
                    <a:pt x="13166" y="784"/>
                  </a:cubicBezTo>
                  <a:lnTo>
                    <a:pt x="175" y="784"/>
                  </a:lnTo>
                  <a:cubicBezTo>
                    <a:pt x="79" y="784"/>
                    <a:pt x="0" y="433"/>
                    <a:pt x="0" y="0"/>
                  </a:cubicBezTo>
                  <a:lnTo>
                    <a:pt x="2668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2610" y="2108"/>
              <a:ext cx="2377" cy="139"/>
            </a:xfrm>
            <a:custGeom>
              <a:avLst/>
              <a:gdLst>
                <a:gd name="T0" fmla="*/ 26680 w 26680"/>
                <a:gd name="T1" fmla="*/ 0 h 1568"/>
                <a:gd name="T2" fmla="*/ 26506 w 26680"/>
                <a:gd name="T3" fmla="*/ 784 h 1568"/>
                <a:gd name="T4" fmla="*/ 13515 w 26680"/>
                <a:gd name="T5" fmla="*/ 784 h 1568"/>
                <a:gd name="T6" fmla="*/ 13340 w 26680"/>
                <a:gd name="T7" fmla="*/ 1568 h 1568"/>
                <a:gd name="T8" fmla="*/ 13166 w 26680"/>
                <a:gd name="T9" fmla="*/ 784 h 1568"/>
                <a:gd name="T10" fmla="*/ 175 w 26680"/>
                <a:gd name="T11" fmla="*/ 784 h 1568"/>
                <a:gd name="T12" fmla="*/ 0 w 26680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80" h="1568">
                  <a:moveTo>
                    <a:pt x="26680" y="0"/>
                  </a:moveTo>
                  <a:cubicBezTo>
                    <a:pt x="26680" y="433"/>
                    <a:pt x="26602" y="784"/>
                    <a:pt x="26506" y="784"/>
                  </a:cubicBezTo>
                  <a:lnTo>
                    <a:pt x="13515" y="784"/>
                  </a:lnTo>
                  <a:cubicBezTo>
                    <a:pt x="13419" y="784"/>
                    <a:pt x="13340" y="1135"/>
                    <a:pt x="13340" y="1568"/>
                  </a:cubicBezTo>
                  <a:cubicBezTo>
                    <a:pt x="13340" y="1135"/>
                    <a:pt x="13262" y="784"/>
                    <a:pt x="13166" y="784"/>
                  </a:cubicBezTo>
                  <a:lnTo>
                    <a:pt x="175" y="784"/>
                  </a:lnTo>
                  <a:cubicBezTo>
                    <a:pt x="79" y="784"/>
                    <a:pt x="0" y="433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2965" y="1149"/>
              <a:ext cx="1671" cy="266"/>
            </a:xfrm>
            <a:custGeom>
              <a:avLst/>
              <a:gdLst>
                <a:gd name="T0" fmla="*/ 0 w 18756"/>
                <a:gd name="T1" fmla="*/ 499 h 2992"/>
                <a:gd name="T2" fmla="*/ 499 w 18756"/>
                <a:gd name="T3" fmla="*/ 0 h 2992"/>
                <a:gd name="T4" fmla="*/ 18258 w 18756"/>
                <a:gd name="T5" fmla="*/ 0 h 2992"/>
                <a:gd name="T6" fmla="*/ 18756 w 18756"/>
                <a:gd name="T7" fmla="*/ 499 h 2992"/>
                <a:gd name="T8" fmla="*/ 18756 w 18756"/>
                <a:gd name="T9" fmla="*/ 2494 h 2992"/>
                <a:gd name="T10" fmla="*/ 18258 w 18756"/>
                <a:gd name="T11" fmla="*/ 2992 h 2992"/>
                <a:gd name="T12" fmla="*/ 499 w 18756"/>
                <a:gd name="T13" fmla="*/ 2992 h 2992"/>
                <a:gd name="T14" fmla="*/ 0 w 18756"/>
                <a:gd name="T15" fmla="*/ 2494 h 2992"/>
                <a:gd name="T16" fmla="*/ 0 w 18756"/>
                <a:gd name="T17" fmla="*/ 499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56" h="2992">
                  <a:moveTo>
                    <a:pt x="0" y="499"/>
                  </a:moveTo>
                  <a:cubicBezTo>
                    <a:pt x="0" y="224"/>
                    <a:pt x="224" y="0"/>
                    <a:pt x="499" y="0"/>
                  </a:cubicBezTo>
                  <a:lnTo>
                    <a:pt x="18258" y="0"/>
                  </a:lnTo>
                  <a:cubicBezTo>
                    <a:pt x="18533" y="0"/>
                    <a:pt x="18756" y="224"/>
                    <a:pt x="18756" y="499"/>
                  </a:cubicBezTo>
                  <a:lnTo>
                    <a:pt x="18756" y="2494"/>
                  </a:lnTo>
                  <a:cubicBezTo>
                    <a:pt x="18756" y="2769"/>
                    <a:pt x="18533" y="2992"/>
                    <a:pt x="18258" y="2992"/>
                  </a:cubicBezTo>
                  <a:lnTo>
                    <a:pt x="499" y="2992"/>
                  </a:lnTo>
                  <a:cubicBezTo>
                    <a:pt x="224" y="2992"/>
                    <a:pt x="0" y="2769"/>
                    <a:pt x="0" y="2494"/>
                  </a:cubicBezTo>
                  <a:lnTo>
                    <a:pt x="0" y="49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2965" y="1149"/>
              <a:ext cx="1671" cy="266"/>
            </a:xfrm>
            <a:custGeom>
              <a:avLst/>
              <a:gdLst>
                <a:gd name="T0" fmla="*/ 0 w 18756"/>
                <a:gd name="T1" fmla="*/ 499 h 2992"/>
                <a:gd name="T2" fmla="*/ 499 w 18756"/>
                <a:gd name="T3" fmla="*/ 0 h 2992"/>
                <a:gd name="T4" fmla="*/ 18258 w 18756"/>
                <a:gd name="T5" fmla="*/ 0 h 2992"/>
                <a:gd name="T6" fmla="*/ 18756 w 18756"/>
                <a:gd name="T7" fmla="*/ 499 h 2992"/>
                <a:gd name="T8" fmla="*/ 18756 w 18756"/>
                <a:gd name="T9" fmla="*/ 2494 h 2992"/>
                <a:gd name="T10" fmla="*/ 18258 w 18756"/>
                <a:gd name="T11" fmla="*/ 2992 h 2992"/>
                <a:gd name="T12" fmla="*/ 499 w 18756"/>
                <a:gd name="T13" fmla="*/ 2992 h 2992"/>
                <a:gd name="T14" fmla="*/ 0 w 18756"/>
                <a:gd name="T15" fmla="*/ 2494 h 2992"/>
                <a:gd name="T16" fmla="*/ 0 w 18756"/>
                <a:gd name="T17" fmla="*/ 499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56" h="2992">
                  <a:moveTo>
                    <a:pt x="0" y="499"/>
                  </a:moveTo>
                  <a:cubicBezTo>
                    <a:pt x="0" y="224"/>
                    <a:pt x="224" y="0"/>
                    <a:pt x="499" y="0"/>
                  </a:cubicBezTo>
                  <a:lnTo>
                    <a:pt x="18258" y="0"/>
                  </a:lnTo>
                  <a:cubicBezTo>
                    <a:pt x="18533" y="0"/>
                    <a:pt x="18756" y="224"/>
                    <a:pt x="18756" y="499"/>
                  </a:cubicBezTo>
                  <a:lnTo>
                    <a:pt x="18756" y="2494"/>
                  </a:lnTo>
                  <a:cubicBezTo>
                    <a:pt x="18756" y="2769"/>
                    <a:pt x="18533" y="2992"/>
                    <a:pt x="18258" y="2992"/>
                  </a:cubicBezTo>
                  <a:lnTo>
                    <a:pt x="499" y="2992"/>
                  </a:lnTo>
                  <a:cubicBezTo>
                    <a:pt x="224" y="2992"/>
                    <a:pt x="0" y="2769"/>
                    <a:pt x="0" y="2494"/>
                  </a:cubicBezTo>
                  <a:lnTo>
                    <a:pt x="0" y="499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63" name="Rectangle 56"/>
            <p:cNvSpPr>
              <a:spLocks noChangeArrowheads="1"/>
            </p:cNvSpPr>
            <p:nvPr/>
          </p:nvSpPr>
          <p:spPr bwMode="auto">
            <a:xfrm>
              <a:off x="3347" y="1212"/>
              <a:ext cx="110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s-PE" altLang="es-PE" sz="1500" b="1" i="0" u="none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CAMPO DE LOS RHUS </a:t>
              </a:r>
              <a:endParaRPr kumimoji="0" lang="es-PE" altLang="es-P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Freeform 58"/>
            <p:cNvSpPr/>
            <p:nvPr/>
          </p:nvSpPr>
          <p:spPr bwMode="auto">
            <a:xfrm>
              <a:off x="3247" y="2311"/>
              <a:ext cx="1188" cy="219"/>
            </a:xfrm>
            <a:custGeom>
              <a:avLst/>
              <a:gdLst>
                <a:gd name="T0" fmla="*/ 0 w 13328"/>
                <a:gd name="T1" fmla="*/ 294 h 1760"/>
                <a:gd name="T2" fmla="*/ 294 w 13328"/>
                <a:gd name="T3" fmla="*/ 0 h 1760"/>
                <a:gd name="T4" fmla="*/ 13035 w 13328"/>
                <a:gd name="T5" fmla="*/ 0 h 1760"/>
                <a:gd name="T6" fmla="*/ 13328 w 13328"/>
                <a:gd name="T7" fmla="*/ 294 h 1760"/>
                <a:gd name="T8" fmla="*/ 13328 w 13328"/>
                <a:gd name="T9" fmla="*/ 1467 h 1760"/>
                <a:gd name="T10" fmla="*/ 13035 w 13328"/>
                <a:gd name="T11" fmla="*/ 1760 h 1760"/>
                <a:gd name="T12" fmla="*/ 294 w 13328"/>
                <a:gd name="T13" fmla="*/ 1760 h 1760"/>
                <a:gd name="T14" fmla="*/ 0 w 13328"/>
                <a:gd name="T15" fmla="*/ 1467 h 1760"/>
                <a:gd name="T16" fmla="*/ 0 w 13328"/>
                <a:gd name="T17" fmla="*/ 294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28" h="1760">
                  <a:moveTo>
                    <a:pt x="0" y="294"/>
                  </a:moveTo>
                  <a:cubicBezTo>
                    <a:pt x="0" y="132"/>
                    <a:pt x="132" y="0"/>
                    <a:pt x="294" y="0"/>
                  </a:cubicBezTo>
                  <a:lnTo>
                    <a:pt x="13035" y="0"/>
                  </a:lnTo>
                  <a:cubicBezTo>
                    <a:pt x="13197" y="0"/>
                    <a:pt x="13328" y="132"/>
                    <a:pt x="13328" y="294"/>
                  </a:cubicBezTo>
                  <a:lnTo>
                    <a:pt x="13328" y="1467"/>
                  </a:lnTo>
                  <a:cubicBezTo>
                    <a:pt x="13328" y="1629"/>
                    <a:pt x="13197" y="1760"/>
                    <a:pt x="13035" y="1760"/>
                  </a:cubicBezTo>
                  <a:lnTo>
                    <a:pt x="294" y="1760"/>
                  </a:lnTo>
                  <a:cubicBezTo>
                    <a:pt x="132" y="1760"/>
                    <a:pt x="0" y="1629"/>
                    <a:pt x="0" y="1467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72" name="Freeform 59"/>
            <p:cNvSpPr/>
            <p:nvPr/>
          </p:nvSpPr>
          <p:spPr bwMode="auto">
            <a:xfrm>
              <a:off x="3247" y="2257"/>
              <a:ext cx="1188" cy="278"/>
            </a:xfrm>
            <a:custGeom>
              <a:avLst/>
              <a:gdLst>
                <a:gd name="T0" fmla="*/ 0 w 13328"/>
                <a:gd name="T1" fmla="*/ 294 h 1760"/>
                <a:gd name="T2" fmla="*/ 294 w 13328"/>
                <a:gd name="T3" fmla="*/ 0 h 1760"/>
                <a:gd name="T4" fmla="*/ 13035 w 13328"/>
                <a:gd name="T5" fmla="*/ 0 h 1760"/>
                <a:gd name="T6" fmla="*/ 13328 w 13328"/>
                <a:gd name="T7" fmla="*/ 294 h 1760"/>
                <a:gd name="T8" fmla="*/ 13328 w 13328"/>
                <a:gd name="T9" fmla="*/ 1467 h 1760"/>
                <a:gd name="T10" fmla="*/ 13035 w 13328"/>
                <a:gd name="T11" fmla="*/ 1760 h 1760"/>
                <a:gd name="T12" fmla="*/ 294 w 13328"/>
                <a:gd name="T13" fmla="*/ 1760 h 1760"/>
                <a:gd name="T14" fmla="*/ 0 w 13328"/>
                <a:gd name="T15" fmla="*/ 1467 h 1760"/>
                <a:gd name="T16" fmla="*/ 0 w 13328"/>
                <a:gd name="T17" fmla="*/ 294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28" h="1760">
                  <a:moveTo>
                    <a:pt x="0" y="294"/>
                  </a:moveTo>
                  <a:cubicBezTo>
                    <a:pt x="0" y="132"/>
                    <a:pt x="132" y="0"/>
                    <a:pt x="294" y="0"/>
                  </a:cubicBezTo>
                  <a:lnTo>
                    <a:pt x="13035" y="0"/>
                  </a:lnTo>
                  <a:cubicBezTo>
                    <a:pt x="13197" y="0"/>
                    <a:pt x="13328" y="132"/>
                    <a:pt x="13328" y="294"/>
                  </a:cubicBezTo>
                  <a:lnTo>
                    <a:pt x="13328" y="1467"/>
                  </a:lnTo>
                  <a:cubicBezTo>
                    <a:pt x="13328" y="1629"/>
                    <a:pt x="13197" y="1760"/>
                    <a:pt x="13035" y="1760"/>
                  </a:cubicBezTo>
                  <a:lnTo>
                    <a:pt x="294" y="1760"/>
                  </a:lnTo>
                  <a:cubicBezTo>
                    <a:pt x="132" y="1760"/>
                    <a:pt x="0" y="1629"/>
                    <a:pt x="0" y="1467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solidFill>
                <a:srgbClr val="FF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s-PE"/>
            </a:p>
          </p:txBody>
        </p:sp>
        <p:sp>
          <p:nvSpPr>
            <p:cNvPr id="74" name="Rectangle 60"/>
            <p:cNvSpPr>
              <a:spLocks noChangeArrowheads="1"/>
            </p:cNvSpPr>
            <p:nvPr/>
          </p:nvSpPr>
          <p:spPr bwMode="auto">
            <a:xfrm>
              <a:off x="3306" y="2261"/>
              <a:ext cx="10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s-PE" altLang="es-PE" sz="1500" b="1" dirty="0">
                  <a:solidFill>
                    <a:srgbClr val="0000FF"/>
                  </a:solidFill>
                  <a:latin typeface="Calibri" panose="020F0502020204030204" pitchFamily="34" charset="0"/>
                </a:rPr>
                <a:t>Desempeño</a:t>
              </a:r>
              <a:r>
                <a:rPr kumimoji="0" lang="es-PE" altLang="es-PE" sz="1500" b="1" i="0" u="none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Calibri" panose="020F0502020204030204" pitchFamily="34" charset="0"/>
                </a:rPr>
                <a:t> de los RHUS</a:t>
              </a:r>
              <a:endParaRPr kumimoji="0" lang="es-PE" altLang="es-P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75" name="Imagen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155" y="2806069"/>
            <a:ext cx="4130627" cy="216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34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PE" dirty="0">
                <a:latin typeface="Berlin Sans FB" panose="020E0602020502020306" pitchFamily="34" charset="0"/>
              </a:rPr>
              <a:t>¿Qué proponer?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Ponerse de acuerdo en: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41119" y="1510314"/>
            <a:ext cx="11498481" cy="5347686"/>
          </a:xfrm>
        </p:spPr>
        <p:txBody>
          <a:bodyPr>
            <a:noAutofit/>
          </a:bodyPr>
          <a:lstStyle/>
          <a:p>
            <a:r>
              <a:rPr lang="es-PE" sz="3600" dirty="0"/>
              <a:t>Conformar una red activa que responda al ¿</a:t>
            </a:r>
            <a:r>
              <a:rPr lang="es-PE" sz="3600" i="1" dirty="0"/>
              <a:t>Quo </a:t>
            </a:r>
            <a:r>
              <a:rPr lang="es-PE" sz="3600" i="1" dirty="0" err="1"/>
              <a:t>vadis</a:t>
            </a:r>
            <a:r>
              <a:rPr lang="es-PE" sz="3600" i="1" dirty="0"/>
              <a:t> </a:t>
            </a:r>
            <a:r>
              <a:rPr lang="es-PE" sz="3600" dirty="0"/>
              <a:t>Salud Pública? De inicios de siglo.</a:t>
            </a:r>
          </a:p>
          <a:p>
            <a:r>
              <a:rPr lang="es-PE" sz="3600" dirty="0"/>
              <a:t>Apalancar el punto de apoyo de la formación para mover el mundo de la salud.</a:t>
            </a:r>
          </a:p>
          <a:p>
            <a:r>
              <a:rPr lang="es-PE" sz="3600" dirty="0"/>
              <a:t>Consensuar algunos aspectos esenciales para evitar el DÉJÀ VU de tener que volver a empujar la piedra de la salud pública desde el barranco, una y otra vez, cómo Sísifo.</a:t>
            </a:r>
          </a:p>
          <a:p>
            <a:r>
              <a:rPr lang="es-PE" sz="3600" dirty="0"/>
              <a:t>INICIAR y echarse a andar…</a:t>
            </a:r>
            <a:endParaRPr lang="es-P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Para empezar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41119" y="1220754"/>
            <a:ext cx="11498481" cy="5347686"/>
          </a:xfrm>
        </p:spPr>
        <p:txBody>
          <a:bodyPr>
            <a:noAutofit/>
          </a:bodyPr>
          <a:lstStyle/>
          <a:p>
            <a:r>
              <a:rPr lang="es-PE" dirty="0"/>
              <a:t>Definir lo que es salud pública, como SABER, PRÁCTICA y REALIDAD SOCIAL.</a:t>
            </a:r>
          </a:p>
          <a:p>
            <a:r>
              <a:rPr lang="es-PE" dirty="0"/>
              <a:t>“E</a:t>
            </a:r>
            <a:r>
              <a:rPr lang="es-ES" dirty="0"/>
              <a:t>s un hecho social que transcurre en el ciclo vital de las personas y comunidades, en tanto despliegan un conjunto de acciones destinadas a cubrir necesidades individuales y colectivas cuya satisfacción determina la calidad de vida de las personas y las organizaciones sociales, para cuyo abordaje integral desarrolla un cuerpo teórico que concibe la salud como bienestar articulado al desarrollo humano equitativo y sostenible, analizando las condiciones de salud y la organización de los recursos destinados a responder a dichas condiciones, desde la perspectiva poblacional, territorial y de derechos; premunido de lo cual despliega una práctica profesional establecida y determinados movimientos sociales encaminados a solucionar los problemas de salud de las personas y modificar los determinantes sociales de la salud”.</a:t>
            </a:r>
            <a:endParaRPr lang="es-PE" dirty="0"/>
          </a:p>
          <a:p>
            <a:pPr lvl="1"/>
            <a:endParaRPr lang="es-PE" sz="2800" dirty="0"/>
          </a:p>
        </p:txBody>
      </p:sp>
    </p:spTree>
    <p:extLst>
      <p:ext uri="{BB962C8B-B14F-4D97-AF65-F5344CB8AC3E}">
        <p14:creationId xmlns:p14="http://schemas.microsoft.com/office/powerpoint/2010/main" val="148168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1967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Ejes temáticos</a:t>
            </a:r>
          </a:p>
        </p:txBody>
      </p:sp>
      <p:graphicFrame>
        <p:nvGraphicFramePr>
          <p:cNvPr id="16" name="Marcador de contenido 15">
            <a:extLst>
              <a:ext uri="{FF2B5EF4-FFF2-40B4-BE49-F238E27FC236}">
                <a16:creationId xmlns:a16="http://schemas.microsoft.com/office/drawing/2014/main" id="{45A6A580-C6F4-4AE5-B60A-577A7A3071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2736655"/>
              </p:ext>
            </p:extLst>
          </p:nvPr>
        </p:nvGraphicFramePr>
        <p:xfrm>
          <a:off x="838200" y="868101"/>
          <a:ext cx="10881360" cy="5807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BEAA0763-EDFA-4AF8-BD3C-A341537B1342}"/>
              </a:ext>
            </a:extLst>
          </p:cNvPr>
          <p:cNvSpPr/>
          <p:nvPr/>
        </p:nvSpPr>
        <p:spPr>
          <a:xfrm>
            <a:off x="9410219" y="1141718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1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66588C1F-7034-40B4-AF62-2818C8C3E6B8}"/>
              </a:ext>
            </a:extLst>
          </p:cNvPr>
          <p:cNvSpPr/>
          <p:nvPr/>
        </p:nvSpPr>
        <p:spPr>
          <a:xfrm>
            <a:off x="9423724" y="2081196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2, 11</a:t>
            </a: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E5FC327F-5B98-483D-9078-C4DED9AD5454}"/>
              </a:ext>
            </a:extLst>
          </p:cNvPr>
          <p:cNvSpPr/>
          <p:nvPr/>
        </p:nvSpPr>
        <p:spPr>
          <a:xfrm>
            <a:off x="9437227" y="2835479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3</a:t>
            </a: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4B493B6F-15C2-4965-92EE-70714144AAC4}"/>
              </a:ext>
            </a:extLst>
          </p:cNvPr>
          <p:cNvSpPr/>
          <p:nvPr/>
        </p:nvSpPr>
        <p:spPr>
          <a:xfrm>
            <a:off x="9425653" y="3599407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 4, 5, 6</a:t>
            </a: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B3D63860-5633-4CE2-898F-BBB6508DAAC4}"/>
              </a:ext>
            </a:extLst>
          </p:cNvPr>
          <p:cNvSpPr/>
          <p:nvPr/>
        </p:nvSpPr>
        <p:spPr>
          <a:xfrm>
            <a:off x="9448802" y="4340185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 7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04B0A2A9-5D70-42FF-8EA2-DE391DBBB27D}"/>
              </a:ext>
            </a:extLst>
          </p:cNvPr>
          <p:cNvSpPr/>
          <p:nvPr/>
        </p:nvSpPr>
        <p:spPr>
          <a:xfrm>
            <a:off x="9460377" y="5127262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8, 9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EDD2F4BB-04A5-448E-8043-034C389E9A09}"/>
              </a:ext>
            </a:extLst>
          </p:cNvPr>
          <p:cNvSpPr/>
          <p:nvPr/>
        </p:nvSpPr>
        <p:spPr>
          <a:xfrm>
            <a:off x="9437228" y="5891197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8</a:t>
            </a:r>
          </a:p>
        </p:txBody>
      </p:sp>
    </p:spTree>
    <p:extLst>
      <p:ext uri="{BB962C8B-B14F-4D97-AF65-F5344CB8AC3E}">
        <p14:creationId xmlns:p14="http://schemas.microsoft.com/office/powerpoint/2010/main" val="380507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Competencias transversales</a:t>
            </a:r>
          </a:p>
        </p:txBody>
      </p:sp>
      <p:graphicFrame>
        <p:nvGraphicFramePr>
          <p:cNvPr id="16" name="Marcador de contenido 15">
            <a:extLst>
              <a:ext uri="{FF2B5EF4-FFF2-40B4-BE49-F238E27FC236}">
                <a16:creationId xmlns:a16="http://schemas.microsoft.com/office/drawing/2014/main" id="{45A6A580-C6F4-4AE5-B60A-577A7A3071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3432260"/>
              </p:ext>
            </p:extLst>
          </p:nvPr>
        </p:nvGraphicFramePr>
        <p:xfrm>
          <a:off x="838200" y="1112520"/>
          <a:ext cx="1088136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BEAA0763-EDFA-4AF8-BD3C-A341537B1342}"/>
              </a:ext>
            </a:extLst>
          </p:cNvPr>
          <p:cNvSpPr/>
          <p:nvPr/>
        </p:nvSpPr>
        <p:spPr>
          <a:xfrm>
            <a:off x="9410219" y="1141718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66588C1F-7034-40B4-AF62-2818C8C3E6B8}"/>
              </a:ext>
            </a:extLst>
          </p:cNvPr>
          <p:cNvSpPr/>
          <p:nvPr/>
        </p:nvSpPr>
        <p:spPr>
          <a:xfrm>
            <a:off x="9423724" y="2081196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E5FC327F-5B98-483D-9078-C4DED9AD5454}"/>
              </a:ext>
            </a:extLst>
          </p:cNvPr>
          <p:cNvSpPr/>
          <p:nvPr/>
        </p:nvSpPr>
        <p:spPr>
          <a:xfrm>
            <a:off x="9437227" y="2835479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4B493B6F-15C2-4965-92EE-70714144AAC4}"/>
              </a:ext>
            </a:extLst>
          </p:cNvPr>
          <p:cNvSpPr/>
          <p:nvPr/>
        </p:nvSpPr>
        <p:spPr>
          <a:xfrm>
            <a:off x="9425653" y="3599407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B3D63860-5633-4CE2-898F-BBB6508DAAC4}"/>
              </a:ext>
            </a:extLst>
          </p:cNvPr>
          <p:cNvSpPr/>
          <p:nvPr/>
        </p:nvSpPr>
        <p:spPr>
          <a:xfrm>
            <a:off x="9448802" y="4340185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04B0A2A9-5D70-42FF-8EA2-DE391DBBB27D}"/>
              </a:ext>
            </a:extLst>
          </p:cNvPr>
          <p:cNvSpPr/>
          <p:nvPr/>
        </p:nvSpPr>
        <p:spPr>
          <a:xfrm>
            <a:off x="9460377" y="5127262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dirty="0"/>
              <a:t>FESP 10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EDD2F4BB-04A5-448E-8043-034C389E9A09}"/>
              </a:ext>
            </a:extLst>
          </p:cNvPr>
          <p:cNvSpPr/>
          <p:nvPr/>
        </p:nvSpPr>
        <p:spPr>
          <a:xfrm>
            <a:off x="9437228" y="5891197"/>
            <a:ext cx="2106592" cy="526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05382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1221" y="1002167"/>
            <a:ext cx="10515600" cy="2852737"/>
          </a:xfrm>
        </p:spPr>
        <p:txBody>
          <a:bodyPr anchor="ctr">
            <a:normAutofit/>
          </a:bodyPr>
          <a:lstStyle/>
          <a:p>
            <a:pPr algn="ctr"/>
            <a:r>
              <a:rPr lang="es-PE" dirty="0"/>
              <a:t>"Sin la imperfección, ni tú ni yo existiríamos". 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PE" sz="3200" dirty="0">
                <a:solidFill>
                  <a:srgbClr val="0000FF"/>
                </a:solidFill>
              </a:rPr>
              <a:t>“El universo de Stephen Hawking", Discovery </a:t>
            </a:r>
            <a:r>
              <a:rPr lang="es-PE" sz="3200" dirty="0" err="1">
                <a:solidFill>
                  <a:srgbClr val="0000FF"/>
                </a:solidFill>
              </a:rPr>
              <a:t>Channel</a:t>
            </a:r>
            <a:r>
              <a:rPr lang="es-PE" sz="3200" dirty="0">
                <a:solidFill>
                  <a:srgbClr val="0000FF"/>
                </a:solidFill>
              </a:rPr>
              <a:t>, 2010.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5018" t="36539" r="33395" b="16877"/>
          <a:stretch>
            <a:fillRect/>
          </a:stretch>
        </p:blipFill>
        <p:spPr>
          <a:xfrm>
            <a:off x="-1" y="-111760"/>
            <a:ext cx="12192001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58972" y="5950263"/>
            <a:ext cx="3599329" cy="1062598"/>
          </a:xfrm>
        </p:spPr>
        <p:txBody>
          <a:bodyPr anchor="ctr">
            <a:normAutofit fontScale="90000"/>
          </a:bodyPr>
          <a:lstStyle/>
          <a:p>
            <a:r>
              <a:rPr lang="es-PE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GRACIAS.</a:t>
            </a:r>
          </a:p>
        </p:txBody>
      </p:sp>
      <p:pic>
        <p:nvPicPr>
          <p:cNvPr id="5" name="Imagen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7" t="1627" r="15593" b="63042"/>
          <a:stretch>
            <a:fillRect/>
          </a:stretch>
        </p:blipFill>
        <p:spPr>
          <a:xfrm>
            <a:off x="516255" y="111760"/>
            <a:ext cx="3133090" cy="10490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Rectángulo 2"/>
          <p:cNvSpPr/>
          <p:nvPr/>
        </p:nvSpPr>
        <p:spPr>
          <a:xfrm>
            <a:off x="7672308" y="341734"/>
            <a:ext cx="4194996" cy="58907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s-ES" sz="2400" kern="1400" spc="25" dirty="0">
                <a:solidFill>
                  <a:srgbClr val="323E4F"/>
                </a:solidFill>
                <a:latin typeface="Calibri Light" panose="020F0302020204030204" charset="0"/>
                <a:ea typeface="Calibri" panose="020F0502020204030204" pitchFamily="34" charset="0"/>
                <a:cs typeface="Times New Roman" panose="02020603050405020304" pitchFamily="18" charset="0"/>
              </a:rPr>
              <a:t>Lizardo Alfonso Huamán Angulo</a:t>
            </a:r>
            <a:endParaRPr lang="es-PE" sz="2400" kern="1400" spc="25" dirty="0">
              <a:solidFill>
                <a:srgbClr val="323E4F"/>
              </a:solidFill>
              <a:latin typeface="Calibri Light" panose="020F030202020403020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178800" y="5307747"/>
            <a:ext cx="4013200" cy="12850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s-ES" b="1" cap="small" spc="25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Correo electrónico:  </a:t>
            </a:r>
            <a:r>
              <a:rPr lang="es-ES" i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4"/>
              </a:rPr>
              <a:t>lizardoaha@gmail.com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</a:t>
            </a:r>
            <a:endParaRPr lang="es-PE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</a:t>
            </a:r>
            <a:r>
              <a:rPr lang="es-ES" b="1" cap="small" spc="25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Celular:  </a:t>
            </a:r>
            <a:r>
              <a:rPr lang="es-ES" i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4"/>
              </a:rPr>
              <a:t>960320920</a:t>
            </a:r>
            <a:endParaRPr lang="es-PE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7099" t="10818" r="27901" b="12830"/>
          <a:stretch>
            <a:fillRect/>
          </a:stretch>
        </p:blipFill>
        <p:spPr>
          <a:xfrm>
            <a:off x="526211" y="914400"/>
            <a:ext cx="5486401" cy="523623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47547" t="23648" r="13396" b="10315"/>
          <a:stretch>
            <a:fillRect/>
          </a:stretch>
        </p:blipFill>
        <p:spPr>
          <a:xfrm>
            <a:off x="6904006" y="2122098"/>
            <a:ext cx="4761782" cy="45288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98" y="267419"/>
            <a:ext cx="3475799" cy="1995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45D1F96-15B3-49EB-8948-4D5813C14B67}"/>
              </a:ext>
            </a:extLst>
          </p:cNvPr>
          <p:cNvSpPr txBox="1"/>
          <p:nvPr/>
        </p:nvSpPr>
        <p:spPr>
          <a:xfrm>
            <a:off x="678611" y="245701"/>
            <a:ext cx="1858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/>
              <a:t>Sin embargo: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45D1F96-15B3-49EB-8948-4D5813C14B67}"/>
              </a:ext>
            </a:extLst>
          </p:cNvPr>
          <p:cNvSpPr txBox="1"/>
          <p:nvPr/>
        </p:nvSpPr>
        <p:spPr>
          <a:xfrm>
            <a:off x="1257731" y="443821"/>
            <a:ext cx="1858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/>
              <a:t>Sin embargo: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A0F145-CD69-4369-A350-2D266420B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39" y="1380173"/>
            <a:ext cx="4827209" cy="380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C4907AE-2B79-4793-8242-454FF3A551B4}"/>
              </a:ext>
            </a:extLst>
          </p:cNvPr>
          <p:cNvSpPr txBox="1"/>
          <p:nvPr/>
        </p:nvSpPr>
        <p:spPr>
          <a:xfrm>
            <a:off x="1082039" y="5208076"/>
            <a:ext cx="4827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dirty="0"/>
              <a:t>El efecto del cambio climático en el </a:t>
            </a:r>
            <a:r>
              <a:rPr lang="es-PE" b="1" dirty="0" err="1"/>
              <a:t>Pastoruri</a:t>
            </a:r>
            <a:endParaRPr lang="es-PE" b="1" dirty="0"/>
          </a:p>
        </p:txBody>
      </p:sp>
      <p:pic>
        <p:nvPicPr>
          <p:cNvPr id="1028" name="Picture 4" descr="Resultado de imagen para caos vehicular en av javier prado, de noche">
            <a:extLst>
              <a:ext uri="{FF2B5EF4-FFF2-40B4-BE49-F238E27FC236}">
                <a16:creationId xmlns:a16="http://schemas.microsoft.com/office/drawing/2014/main" id="{06B94FF2-D4E6-457B-80EC-DA796F047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252" y="245701"/>
            <a:ext cx="4218709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sultado de imagen para buses caen en el abismo, perú">
            <a:extLst>
              <a:ext uri="{FF2B5EF4-FFF2-40B4-BE49-F238E27FC236}">
                <a16:creationId xmlns:a16="http://schemas.microsoft.com/office/drawing/2014/main" id="{D33863D2-98A5-413A-A965-3CA0D26E9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252" y="2940643"/>
            <a:ext cx="4218709" cy="284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59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7" t="1627" r="15593" b="63042"/>
          <a:stretch>
            <a:fillRect/>
          </a:stretch>
        </p:blipFill>
        <p:spPr>
          <a:xfrm>
            <a:off x="0" y="111760"/>
            <a:ext cx="3133090" cy="10490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66545" y="1404094"/>
            <a:ext cx="9144000" cy="2387600"/>
          </a:xfrm>
        </p:spPr>
        <p:txBody>
          <a:bodyPr anchor="ctr">
            <a:noAutofit/>
          </a:bodyPr>
          <a:lstStyle/>
          <a:p>
            <a:r>
              <a:rPr lang="es-PE" sz="5400" dirty="0">
                <a:solidFill>
                  <a:srgbClr val="0000FF"/>
                </a:solidFill>
                <a:latin typeface="Berlin Sans FB" panose="020E0602020502020306" pitchFamily="34" charset="0"/>
              </a:rPr>
              <a:t>¿QUO VADIS o DÉJÀ VU de la SALUD PÚBLICA en el Perú?</a:t>
            </a:r>
            <a:br>
              <a:rPr lang="es-PE" sz="5400" dirty="0">
                <a:solidFill>
                  <a:srgbClr val="0000FF"/>
                </a:solidFill>
                <a:latin typeface="Berlin Sans FB" panose="020E0602020502020306" pitchFamily="34" charset="0"/>
              </a:rPr>
            </a:br>
            <a:endParaRPr lang="es-PE" sz="5400" dirty="0">
              <a:solidFill>
                <a:srgbClr val="0000FF"/>
              </a:solidFill>
              <a:latin typeface="Berlin Sans FB" panose="020E0602020502020306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PE" sz="2800" dirty="0">
                <a:solidFill>
                  <a:srgbClr val="FF0000"/>
                </a:solidFill>
                <a:latin typeface="Berlin Sans FB" panose="020E0602020502020306" pitchFamily="34" charset="0"/>
              </a:rPr>
              <a:t>Encuentros y desencuentros en la salud pública en el Perú</a:t>
            </a:r>
          </a:p>
        </p:txBody>
      </p:sp>
      <p:cxnSp>
        <p:nvCxnSpPr>
          <p:cNvPr id="8" name="Conector recto 7"/>
          <p:cNvCxnSpPr/>
          <p:nvPr/>
        </p:nvCxnSpPr>
        <p:spPr>
          <a:xfrm>
            <a:off x="1788459" y="3509963"/>
            <a:ext cx="8619564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ángulo 4"/>
          <p:cNvSpPr/>
          <p:nvPr/>
        </p:nvSpPr>
        <p:spPr>
          <a:xfrm>
            <a:off x="955343" y="5444515"/>
            <a:ext cx="10281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ES" sz="2800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Lizardo Alfonso Huamán Angulo</a:t>
            </a:r>
            <a:endParaRPr lang="es-PE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PE" sz="4800" u="sng" dirty="0">
                <a:latin typeface="Berlin Sans FB" panose="020E0602020502020306" pitchFamily="34" charset="0"/>
              </a:rPr>
              <a:t>ÍNDICE</a:t>
            </a:r>
            <a:endParaRPr lang="es-PE" u="sng" dirty="0">
              <a:latin typeface="Berlin Sans FB" panose="020E0602020502020306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447644" y="1858169"/>
            <a:ext cx="8906156" cy="4351338"/>
          </a:xfrm>
        </p:spPr>
        <p:txBody>
          <a:bodyPr>
            <a:normAutofit/>
          </a:bodyPr>
          <a:lstStyle/>
          <a:p>
            <a:r>
              <a:rPr lang="es-PE" sz="3200" dirty="0">
                <a:latin typeface="Berlin Sans FB" panose="020E0602020502020306" pitchFamily="34" charset="0"/>
              </a:rPr>
              <a:t>¿Cuáles son los resultados de formación en salud pública en las facultades de medicina el Perú?</a:t>
            </a:r>
          </a:p>
          <a:p>
            <a:r>
              <a:rPr lang="es-PE" sz="3200" dirty="0">
                <a:latin typeface="Berlin Sans FB" panose="020E0602020502020306" pitchFamily="34" charset="0"/>
              </a:rPr>
              <a:t>Centralidad de los procesos formativos en los resultados sanitarios.</a:t>
            </a:r>
          </a:p>
          <a:p>
            <a:r>
              <a:rPr lang="es-PE" sz="3200" dirty="0">
                <a:latin typeface="Berlin Sans FB" panose="020E0602020502020306" pitchFamily="34" charset="0"/>
              </a:rPr>
              <a:t>¿Qué proponer?</a:t>
            </a:r>
          </a:p>
          <a:p>
            <a:endParaRPr lang="es-PE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19" y="2359912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PE" dirty="0">
                <a:latin typeface="Berlin Sans FB" panose="020E0602020502020306" pitchFamily="34" charset="0"/>
              </a:rPr>
              <a:t>¿Cuáles son los resultados de formación en salud pública en las facultades de medicina el Perú?</a:t>
            </a:r>
            <a:endParaRPr lang="es-PE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s-PE" sz="3200" u="sng" dirty="0">
                <a:latin typeface="Berlin Sans FB" panose="020E0602020502020306" pitchFamily="34" charset="0"/>
              </a:rPr>
              <a:t>¿Cuál es la demanda de formación en Salud pública de parte de los estudiantes?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DD8F2E8-E4E0-4309-A179-8403E1812B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78" t="14194" r="23387" b="10681"/>
          <a:stretch/>
        </p:blipFill>
        <p:spPr>
          <a:xfrm>
            <a:off x="2625212" y="1179871"/>
            <a:ext cx="6636775" cy="5152103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7400352A-D49C-4542-A277-E56D1E291013}"/>
              </a:ext>
            </a:extLst>
          </p:cNvPr>
          <p:cNvSpPr/>
          <p:nvPr/>
        </p:nvSpPr>
        <p:spPr>
          <a:xfrm>
            <a:off x="2625212" y="5435599"/>
            <a:ext cx="6941576" cy="3352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E51F99-00D4-4BF1-961D-6AD9010E6B13}"/>
              </a:ext>
            </a:extLst>
          </p:cNvPr>
          <p:cNvSpPr txBox="1"/>
          <p:nvPr/>
        </p:nvSpPr>
        <p:spPr>
          <a:xfrm>
            <a:off x="211797" y="6252455"/>
            <a:ext cx="117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/>
          </a:p>
          <a:p>
            <a:r>
              <a:rPr lang="es-PE" sz="1200" i="1" dirty="0"/>
              <a:t>Fuente:  OPS.</a:t>
            </a:r>
            <a:r>
              <a:rPr lang="es-PE" sz="1100" dirty="0"/>
              <a:t>“E</a:t>
            </a:r>
            <a:r>
              <a:rPr lang="es-ES" sz="1100" dirty="0"/>
              <a:t> s t u d i o  m u l t i c é n t r i c o: “Factores que influyen en la elección de carrera en Atención Primaria en estudiantes de último año de medicina o en servicio social en Centroamérica, 2019</a:t>
            </a:r>
            <a:endParaRPr lang="es-PE" sz="1200" dirty="0"/>
          </a:p>
        </p:txBody>
      </p:sp>
    </p:spTree>
    <p:extLst>
      <p:ext uri="{BB962C8B-B14F-4D97-AF65-F5344CB8AC3E}">
        <p14:creationId xmlns:p14="http://schemas.microsoft.com/office/powerpoint/2010/main" val="338831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es-PE" u="sng" dirty="0">
                <a:latin typeface="Berlin Sans FB" panose="020E0602020502020306" pitchFamily="34" charset="0"/>
              </a:rPr>
              <a:t>ENAM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CB048AA-81B4-4D07-9FF7-0EB75F91029E}"/>
              </a:ext>
            </a:extLst>
          </p:cNvPr>
          <p:cNvSpPr txBox="1"/>
          <p:nvPr/>
        </p:nvSpPr>
        <p:spPr>
          <a:xfrm>
            <a:off x="464870" y="5933269"/>
            <a:ext cx="1315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PE" sz="1200" i="1" dirty="0"/>
          </a:p>
          <a:p>
            <a:r>
              <a:rPr lang="es-PE" sz="1200" i="1" dirty="0"/>
              <a:t>Fuente:  ASPEFAM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DDCA41-FEDC-4603-8CCF-3B77FAB226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67" t="15556" r="25750" b="29333"/>
          <a:stretch/>
        </p:blipFill>
        <p:spPr>
          <a:xfrm>
            <a:off x="2492983" y="1220246"/>
            <a:ext cx="7551325" cy="4818341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3D06E99E-43AE-4120-B9DD-788E7E79EACE}"/>
              </a:ext>
            </a:extLst>
          </p:cNvPr>
          <p:cNvSpPr/>
          <p:nvPr/>
        </p:nvSpPr>
        <p:spPr>
          <a:xfrm>
            <a:off x="2492983" y="3428999"/>
            <a:ext cx="7551325" cy="411481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highlight>
                <a:srgbClr val="0000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9145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314</TotalTime>
  <Words>917</Words>
  <Application>Microsoft Office PowerPoint</Application>
  <PresentationFormat>Panorámica</PresentationFormat>
  <Paragraphs>190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SimSun</vt:lpstr>
      <vt:lpstr>Arial</vt:lpstr>
      <vt:lpstr>Arial (Cuerpo)</vt:lpstr>
      <vt:lpstr>Berlin Sans FB</vt:lpstr>
      <vt:lpstr>Calibri</vt:lpstr>
      <vt:lpstr>Calibri Light</vt:lpstr>
      <vt:lpstr>Times New Roman</vt:lpstr>
      <vt:lpstr>Office Theme</vt:lpstr>
      <vt:lpstr>Presentación de PowerPoint</vt:lpstr>
      <vt:lpstr>En ALC el año 1990 el 48% de las personas padecían de enfermedades crónicas no transmisibles, el año 2018 el 76%. Se morían  por estas causas el 57%, hoy ello representa el 76%. Desde el paciente: experiencias con la atención primaria de salud en América Latina y el Caribe-BID 2018”   En el Perú ha ocurrido el mismo fenómeno. Lideran las causas de muerte y discapacidad los problemas neuro-psiquiátricos, lesiones no intencionadas (accidentes de tránsito), enfermedades cardiovasculares y cáncer.  “Análisis de las causas de la mortalidad en el Perú (1986 - 2015)“. MINSA, 2018 Estudio de Carga de Enfermedad, MINSA, 2012” </vt:lpstr>
      <vt:lpstr>Presentación de PowerPoint</vt:lpstr>
      <vt:lpstr>Presentación de PowerPoint</vt:lpstr>
      <vt:lpstr>¿QUO VADIS o DÉJÀ VU de la SALUD PÚBLICA en el Perú? </vt:lpstr>
      <vt:lpstr>ÍNDICE</vt:lpstr>
      <vt:lpstr>¿Cuáles son los resultados de formación en salud pública en las facultades de medicina el Perú?</vt:lpstr>
      <vt:lpstr>¿Cuál es la demanda de formación en Salud pública de parte de los estudiantes?</vt:lpstr>
      <vt:lpstr>ENAM</vt:lpstr>
      <vt:lpstr>Resultados del ENAM</vt:lpstr>
      <vt:lpstr>Resultados del ENAM</vt:lpstr>
      <vt:lpstr>Resultados de las políticas públicas en el Perú</vt:lpstr>
      <vt:lpstr>Resultados de las políticas públicas en el Perú</vt:lpstr>
      <vt:lpstr>Resultados de las políticas públicas en el Perú</vt:lpstr>
      <vt:lpstr>Resultados de las políticas públicas en el Perú</vt:lpstr>
      <vt:lpstr>Presentación de PowerPoint</vt:lpstr>
      <vt:lpstr>Centralidad de los procesos formativos en los resultados sanitarios </vt:lpstr>
      <vt:lpstr>Población, Salud, Educación y RHUS</vt:lpstr>
      <vt:lpstr>Presentación de PowerPoint</vt:lpstr>
      <vt:lpstr>Presentación de PowerPoint</vt:lpstr>
      <vt:lpstr>¿Qué proponer?</vt:lpstr>
      <vt:lpstr>Ponerse de acuerdo en:</vt:lpstr>
      <vt:lpstr>Para empezar</vt:lpstr>
      <vt:lpstr>Ejes temáticos</vt:lpstr>
      <vt:lpstr>Competencias transversales</vt:lpstr>
      <vt:lpstr>"Sin la imperfección, ni tú ni yo existiríamos". </vt:lpstr>
      <vt:lpstr>GRACIAS.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lizardo huaman</dc:creator>
  <cp:lastModifiedBy>HP</cp:lastModifiedBy>
  <cp:revision>131</cp:revision>
  <dcterms:created xsi:type="dcterms:W3CDTF">2019-02-28T17:48:00Z</dcterms:created>
  <dcterms:modified xsi:type="dcterms:W3CDTF">2019-11-21T21:31:23Z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1033-11.2.0.8340</vt:lpwstr>
  </property>
</Properties>
</file>