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notesMasterIdLst>
    <p:notesMasterId r:id="rId14"/>
  </p:notesMasterIdLst>
  <p:sldIdLst>
    <p:sldId id="264" r:id="rId2"/>
    <p:sldId id="271" r:id="rId3"/>
    <p:sldId id="268" r:id="rId4"/>
    <p:sldId id="266" r:id="rId5"/>
    <p:sldId id="267" r:id="rId6"/>
    <p:sldId id="265" r:id="rId7"/>
    <p:sldId id="269" r:id="rId8"/>
    <p:sldId id="270" r:id="rId9"/>
    <p:sldId id="274" r:id="rId10"/>
    <p:sldId id="277" r:id="rId11"/>
    <p:sldId id="276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-120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642DB-99B9-4D21-9659-E20F46BE7F2C}" type="datetimeFigureOut">
              <a:rPr lang="pt-BR" smtClean="0"/>
              <a:t>20/11/19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2232A-F999-43AA-A672-4E88952F7A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650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9253F-3B68-447C-8DC4-9A4FCB232DA1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814BC-192D-42EF-8D92-03F0FCEB9614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5B80-F2D2-4520-A022-03BC581C94EA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F44-5A1D-4215-B974-F4BC6819F8A8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6BD-0855-487B-9060-ABD87EB4B543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E05EB-DC95-4F1B-891B-A69C92C0CBBE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A410A-C01D-4126-A515-B317DB4F9C03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05807-5F27-4AAB-A385-6F475D860993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B48AB-FB16-4B65-A351-A5D780669F76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67D7-085C-4431-90E0-B9F06CF9C844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5FC4C-289F-4A93-B330-A818A6DA044A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9C55E-7C63-4B7B-9192-973EB31705EE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AEE7-ECE0-422F-95C9-710586B60AE9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0F4A4-72A1-4E1E-836E-C17D4433B65E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D737C-A5B1-4313-BB14-247A869E48D2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5361-2DFB-415C-8949-BB262B9853DD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3B11E-BD06-45E2-A77C-EA1D517F348E}" type="datetime1">
              <a:rPr lang="en-US" smtClean="0"/>
              <a:t>20/11/19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/>
              <a:t>Pedro Reginaldo Prata, MD, MPH, PhD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Rodapé 1">
            <a:extLst>
              <a:ext uri="{FF2B5EF4-FFF2-40B4-BE49-F238E27FC236}">
                <a16:creationId xmlns="" xmlns:a16="http://schemas.microsoft.com/office/drawing/2014/main" id="{D831E104-02C6-42D1-88F1-CEE724134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7638" y="6030845"/>
            <a:ext cx="7619999" cy="365125"/>
          </a:xfrm>
        </p:spPr>
        <p:txBody>
          <a:bodyPr/>
          <a:lstStyle/>
          <a:p>
            <a:r>
              <a:rPr lang="en-US" sz="1100" b="1" dirty="0">
                <a:solidFill>
                  <a:srgbClr val="FF0000"/>
                </a:solidFill>
              </a:rPr>
              <a:t>1</a:t>
            </a:r>
            <a:endParaRPr lang="en-US" sz="1100" b="1" dirty="0">
              <a:solidFill>
                <a:srgbClr val="FF0000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="" xmlns:a16="http://schemas.microsoft.com/office/drawing/2014/main" id="{7433DE9D-8CF3-441F-B957-8AC402B2DEA9}"/>
              </a:ext>
            </a:extLst>
          </p:cNvPr>
          <p:cNvSpPr/>
          <p:nvPr/>
        </p:nvSpPr>
        <p:spPr>
          <a:xfrm>
            <a:off x="1683027" y="2828836"/>
            <a:ext cx="9992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2188" y="703251"/>
            <a:ext cx="94565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66F54"/>
                </a:solidFill>
              </a:rPr>
              <a:t>LA ENSEÑAZA Y LA INVESTIGACIÓN EN SALUD PÚBLICA 				EN LA UNIVERSIDAD PERUANA: </a:t>
            </a:r>
          </a:p>
          <a:p>
            <a:r>
              <a:rPr lang="en-US" sz="2800" b="1" dirty="0" smtClean="0">
                <a:solidFill>
                  <a:srgbClr val="766F54"/>
                </a:solidFill>
              </a:rPr>
              <a:t>DEFINIENDO ESTRATEGIAS PARA SU FORTALECIMIENTO.</a:t>
            </a:r>
            <a:endParaRPr lang="en-US" sz="2800" b="1" dirty="0">
              <a:solidFill>
                <a:srgbClr val="766F5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2189" y="2917964"/>
            <a:ext cx="93096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accent1"/>
                </a:solidFill>
              </a:rPr>
              <a:t>Tendencias</a:t>
            </a:r>
            <a:r>
              <a:rPr lang="en-US" sz="2800" b="1" dirty="0" smtClean="0">
                <a:solidFill>
                  <a:schemeClr val="accent1"/>
                </a:solidFill>
              </a:rPr>
              <a:t>, </a:t>
            </a:r>
            <a:r>
              <a:rPr lang="en-US" sz="2800" b="1" dirty="0" err="1" smtClean="0">
                <a:solidFill>
                  <a:schemeClr val="accent1"/>
                </a:solidFill>
              </a:rPr>
              <a:t>desafíos</a:t>
            </a:r>
            <a:r>
              <a:rPr lang="en-US" sz="2800" b="1" dirty="0" smtClean="0">
                <a:solidFill>
                  <a:schemeClr val="accent1"/>
                </a:solidFill>
              </a:rPr>
              <a:t> y </a:t>
            </a:r>
            <a:r>
              <a:rPr lang="en-US" sz="2800" b="1" dirty="0" err="1" smtClean="0">
                <a:solidFill>
                  <a:schemeClr val="accent1"/>
                </a:solidFill>
              </a:rPr>
              <a:t>perspectivas</a:t>
            </a:r>
            <a:r>
              <a:rPr lang="en-US" sz="2800" b="1" dirty="0" smtClean="0">
                <a:solidFill>
                  <a:schemeClr val="accent1"/>
                </a:solidFill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</a:rPr>
              <a:t>para</a:t>
            </a:r>
            <a:r>
              <a:rPr lang="en-US" sz="2800" b="1" dirty="0" smtClean="0">
                <a:solidFill>
                  <a:schemeClr val="accent1"/>
                </a:solidFill>
              </a:rPr>
              <a:t> la </a:t>
            </a:r>
            <a:r>
              <a:rPr lang="en-US" sz="2800" b="1" dirty="0" err="1" smtClean="0">
                <a:solidFill>
                  <a:srgbClr val="A53010"/>
                </a:solidFill>
              </a:rPr>
              <a:t>enseñaza</a:t>
            </a:r>
            <a:r>
              <a:rPr lang="en-US" sz="2800" b="1" dirty="0" smtClean="0">
                <a:solidFill>
                  <a:schemeClr val="accent1"/>
                </a:solidFill>
              </a:rPr>
              <a:t> de la </a:t>
            </a:r>
            <a:r>
              <a:rPr lang="en-US" sz="2800" b="1" dirty="0" err="1" smtClean="0">
                <a:solidFill>
                  <a:schemeClr val="accent1"/>
                </a:solidFill>
              </a:rPr>
              <a:t>salud</a:t>
            </a:r>
            <a:r>
              <a:rPr lang="en-US" sz="2800" b="1" dirty="0" smtClean="0">
                <a:solidFill>
                  <a:schemeClr val="accent1"/>
                </a:solidFill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</a:rPr>
              <a:t>pública</a:t>
            </a:r>
            <a:r>
              <a:rPr lang="en-US" sz="2800" b="1" dirty="0" smtClean="0">
                <a:solidFill>
                  <a:schemeClr val="accent1"/>
                </a:solidFill>
              </a:rPr>
              <a:t> en </a:t>
            </a:r>
            <a:r>
              <a:rPr lang="en-US" sz="2800" b="1" dirty="0" err="1" smtClean="0">
                <a:solidFill>
                  <a:schemeClr val="accent1"/>
                </a:solidFill>
              </a:rPr>
              <a:t>América</a:t>
            </a:r>
            <a:r>
              <a:rPr lang="en-US" sz="2800" b="1" dirty="0" smtClean="0">
                <a:solidFill>
                  <a:schemeClr val="accent1"/>
                </a:solidFill>
              </a:rPr>
              <a:t> Latina</a:t>
            </a:r>
            <a:endParaRPr lang="en-US" sz="2800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5397" y="5153668"/>
            <a:ext cx="7850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A53010"/>
                </a:solidFill>
              </a:rPr>
              <a:t>Eduardo de Azeredo Costa, DM, </a:t>
            </a:r>
            <a:r>
              <a:rPr lang="en-US" sz="2000" b="1" dirty="0" smtClean="0">
                <a:solidFill>
                  <a:srgbClr val="A53010"/>
                </a:solidFill>
              </a:rPr>
              <a:t>MSP, PhD </a:t>
            </a:r>
            <a:r>
              <a:rPr lang="en-US" sz="2000" b="1" dirty="0" smtClean="0">
                <a:solidFill>
                  <a:srgbClr val="A53010"/>
                </a:solidFill>
              </a:rPr>
              <a:t>– ACI/ENSP/</a:t>
            </a:r>
            <a:r>
              <a:rPr lang="en-US" sz="2000" b="1" dirty="0" err="1" smtClean="0">
                <a:solidFill>
                  <a:srgbClr val="A53010"/>
                </a:solidFill>
              </a:rPr>
              <a:t>Fiocruz</a:t>
            </a:r>
            <a:endParaRPr lang="en-US" sz="2000" b="1" dirty="0" smtClean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89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08AF68E-E29E-3843-BCC7-9985F2A56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178" y="582125"/>
            <a:ext cx="8911687" cy="908345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FUERZAS EN OPPOSICION AO DESAROLLO NACIONAL SOSTENIBLE EN LATINO-AMERICA</a:t>
            </a:r>
            <a:endParaRPr lang="pt-BR" sz="2400" b="1" dirty="0">
              <a:solidFill>
                <a:schemeClr val="tx2"/>
              </a:solidFill>
            </a:endParaRP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824887D5-B853-1947-B81C-054B0C2E0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4469" y="1878635"/>
            <a:ext cx="10353762" cy="3695136"/>
          </a:xfrm>
        </p:spPr>
        <p:txBody>
          <a:bodyPr>
            <a:normAutofit fontScale="92500" lnSpcReduction="20000"/>
          </a:bodyPr>
          <a:lstStyle/>
          <a:p>
            <a:r>
              <a:rPr lang="pt-BR" sz="2400" dirty="0" err="1">
                <a:solidFill>
                  <a:schemeClr val="accent1"/>
                </a:solidFill>
              </a:rPr>
              <a:t>CORPORACIONES</a:t>
            </a:r>
            <a:r>
              <a:rPr lang="pt-BR" sz="2400" dirty="0">
                <a:solidFill>
                  <a:schemeClr val="accent1"/>
                </a:solidFill>
              </a:rPr>
              <a:t> </a:t>
            </a:r>
            <a:r>
              <a:rPr lang="pt-BR" sz="2400" dirty="0" err="1">
                <a:solidFill>
                  <a:schemeClr val="accent1"/>
                </a:solidFill>
              </a:rPr>
              <a:t>INTERNACIONALES</a:t>
            </a:r>
            <a:r>
              <a:rPr lang="pt-BR" sz="2400" dirty="0">
                <a:solidFill>
                  <a:schemeClr val="accent1"/>
                </a:solidFill>
              </a:rPr>
              <a:t> CON </a:t>
            </a:r>
            <a:r>
              <a:rPr lang="pt-BR" sz="2400" dirty="0" err="1">
                <a:solidFill>
                  <a:schemeClr val="accent1"/>
                </a:solidFill>
              </a:rPr>
              <a:t>ATUACIÓN</a:t>
            </a:r>
            <a:r>
              <a:rPr lang="pt-BR" sz="2400" dirty="0">
                <a:solidFill>
                  <a:schemeClr val="accent1"/>
                </a:solidFill>
              </a:rPr>
              <a:t> CORRUPTORAS SOBRE </a:t>
            </a:r>
            <a:r>
              <a:rPr lang="pt-BR" sz="2400" dirty="0" err="1">
                <a:solidFill>
                  <a:schemeClr val="accent1"/>
                </a:solidFill>
              </a:rPr>
              <a:t>GOBIERNOS</a:t>
            </a:r>
            <a:r>
              <a:rPr lang="pt-BR" sz="2400" dirty="0">
                <a:solidFill>
                  <a:schemeClr val="accent1"/>
                </a:solidFill>
              </a:rPr>
              <a:t>, PARLAMENTARES, JUIZES Y REPRESENTANTES DE LA </a:t>
            </a:r>
            <a:r>
              <a:rPr lang="pt-BR" sz="2400" dirty="0" err="1">
                <a:solidFill>
                  <a:schemeClr val="accent1"/>
                </a:solidFill>
              </a:rPr>
              <a:t>SOCIEDAD</a:t>
            </a:r>
            <a:r>
              <a:rPr lang="pt-BR" sz="2400" dirty="0">
                <a:solidFill>
                  <a:schemeClr val="accent1"/>
                </a:solidFill>
              </a:rPr>
              <a:t> CIVIL.</a:t>
            </a:r>
          </a:p>
          <a:p>
            <a:r>
              <a:rPr lang="pt-BR" sz="2400" dirty="0">
                <a:solidFill>
                  <a:schemeClr val="accent1"/>
                </a:solidFill>
              </a:rPr>
              <a:t>MIDIA PRIVADA OLIGOPOLISTA ALIADA DE LOS </a:t>
            </a:r>
            <a:r>
              <a:rPr lang="pt-BR" sz="2400" dirty="0" smtClean="0">
                <a:solidFill>
                  <a:schemeClr val="accent1"/>
                </a:solidFill>
              </a:rPr>
              <a:t>OLIGOPOLIOS ECONÓMICOS MUNDIALES QUE VOCALIZAN LAS DEMANDAS DE </a:t>
            </a:r>
            <a:r>
              <a:rPr lang="pt-BR" sz="2400" dirty="0">
                <a:solidFill>
                  <a:schemeClr val="accent1"/>
                </a:solidFill>
              </a:rPr>
              <a:t>LAS ELITES Y</a:t>
            </a:r>
            <a:r>
              <a:rPr lang="pt-BR" sz="2400" dirty="0" smtClean="0">
                <a:solidFill>
                  <a:schemeClr val="accent1"/>
                </a:solidFill>
              </a:rPr>
              <a:t> SUPRIMEN </a:t>
            </a:r>
            <a:r>
              <a:rPr lang="pt-BR" sz="2400" dirty="0">
                <a:solidFill>
                  <a:schemeClr val="accent1"/>
                </a:solidFill>
              </a:rPr>
              <a:t>LAS DEMANDAS POPULARES. </a:t>
            </a:r>
          </a:p>
          <a:p>
            <a:r>
              <a:rPr lang="pt-BR" sz="2400" dirty="0">
                <a:solidFill>
                  <a:schemeClr val="accent1"/>
                </a:solidFill>
              </a:rPr>
              <a:t>SISTEMA </a:t>
            </a:r>
            <a:r>
              <a:rPr lang="pt-BR" sz="2400" dirty="0" smtClean="0">
                <a:solidFill>
                  <a:schemeClr val="accent1"/>
                </a:solidFill>
              </a:rPr>
              <a:t>BANCARIO </a:t>
            </a:r>
            <a:r>
              <a:rPr lang="pt-BR" sz="2400" dirty="0">
                <a:solidFill>
                  <a:schemeClr val="accent1"/>
                </a:solidFill>
              </a:rPr>
              <a:t>INTERNACIONAL QUE IMPONE  </a:t>
            </a:r>
            <a:r>
              <a:rPr lang="pt-BR" sz="2400" dirty="0" smtClean="0">
                <a:solidFill>
                  <a:schemeClr val="accent1"/>
                </a:solidFill>
              </a:rPr>
              <a:t>INTERES Y AJUSTES FISCALES </a:t>
            </a:r>
            <a:r>
              <a:rPr lang="pt-BR" sz="2400" dirty="0">
                <a:solidFill>
                  <a:schemeClr val="accent1"/>
                </a:solidFill>
              </a:rPr>
              <a:t>PREDATORIOS A LAS ECONOMIAS </a:t>
            </a:r>
            <a:r>
              <a:rPr lang="pt-BR" sz="2400" dirty="0" smtClean="0">
                <a:solidFill>
                  <a:schemeClr val="accent1"/>
                </a:solidFill>
              </a:rPr>
              <a:t>NACIONALES.</a:t>
            </a:r>
            <a:endParaRPr lang="pt-BR" sz="2400" dirty="0">
              <a:solidFill>
                <a:schemeClr val="accent1"/>
              </a:solidFill>
            </a:endParaRPr>
          </a:p>
          <a:p>
            <a:r>
              <a:rPr lang="pt-BR" sz="2400" dirty="0">
                <a:solidFill>
                  <a:schemeClr val="accent1"/>
                </a:solidFill>
              </a:rPr>
              <a:t>IDEOLOGIA DE LAS ELITES NACIONALES BASEADA EN LA RAPINAGE, APATRIDAS Y SUBSERVIENTES</a:t>
            </a:r>
            <a:r>
              <a:rPr lang="pt-BR" sz="24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pt-BR" sz="2400" dirty="0" smtClean="0">
                <a:solidFill>
                  <a:schemeClr val="accent1"/>
                </a:solidFill>
              </a:rPr>
              <a:t>EL RACISMO </a:t>
            </a:r>
            <a:r>
              <a:rPr lang="pt-BR" sz="2400" dirty="0" err="1" smtClean="0">
                <a:solidFill>
                  <a:schemeClr val="accent1"/>
                </a:solidFill>
              </a:rPr>
              <a:t>Y</a:t>
            </a:r>
            <a:r>
              <a:rPr lang="pt-BR" sz="2400" dirty="0" smtClean="0">
                <a:solidFill>
                  <a:schemeClr val="accent1"/>
                </a:solidFill>
              </a:rPr>
              <a:t> LA HEGEMONIA CULTURAL BLANCA.</a:t>
            </a:r>
            <a:endParaRPr lang="pt-BR" sz="2400" dirty="0">
              <a:solidFill>
                <a:schemeClr val="accent1"/>
              </a:solidFill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65049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4216332-AFC3-0343-BB18-1EC15096F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8601" y="696076"/>
            <a:ext cx="8760015" cy="657944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rgbClr val="766F54"/>
                </a:solidFill>
              </a:rPr>
              <a:t>PERFIL </a:t>
            </a:r>
            <a:r>
              <a:rPr lang="pt-BR" sz="2400" b="1" dirty="0" smtClean="0">
                <a:solidFill>
                  <a:srgbClr val="766F54"/>
                </a:solidFill>
              </a:rPr>
              <a:t>DE LOS </a:t>
            </a:r>
            <a:r>
              <a:rPr lang="en-US" sz="2400" b="1" dirty="0" smtClean="0">
                <a:solidFill>
                  <a:srgbClr val="766F54"/>
                </a:solidFill>
              </a:rPr>
              <a:t>SALUBRISTAS</a:t>
            </a:r>
            <a:r>
              <a:rPr lang="pt-BR" sz="2400" b="1" dirty="0" smtClean="0">
                <a:solidFill>
                  <a:srgbClr val="766F54"/>
                </a:solidFill>
              </a:rPr>
              <a:t> ANTE </a:t>
            </a:r>
            <a:r>
              <a:rPr lang="pt-BR" sz="2400" b="1" dirty="0">
                <a:solidFill>
                  <a:srgbClr val="766F54"/>
                </a:solidFill>
              </a:rPr>
              <a:t>LOS DESAFIOS </a:t>
            </a:r>
            <a:r>
              <a:rPr lang="pt-BR" sz="2400" b="1" dirty="0" smtClean="0">
                <a:solidFill>
                  <a:srgbClr val="766F54"/>
                </a:solidFill>
              </a:rPr>
              <a:t>ACTUALES</a:t>
            </a:r>
            <a:endParaRPr lang="pt-BR" sz="2400" b="1" dirty="0">
              <a:solidFill>
                <a:srgbClr val="766F54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B753C9D4-EFD3-2740-8207-E4E31F584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821" y="1678301"/>
            <a:ext cx="10353762" cy="4601674"/>
          </a:xfrm>
        </p:spPr>
        <p:txBody>
          <a:bodyPr>
            <a:normAutofit/>
          </a:bodyPr>
          <a:lstStyle/>
          <a:p>
            <a:r>
              <a:rPr lang="pt-BR" sz="2000" dirty="0" smtClean="0">
                <a:solidFill>
                  <a:schemeClr val="accent1"/>
                </a:solidFill>
              </a:rPr>
              <a:t>El </a:t>
            </a:r>
            <a:r>
              <a:rPr lang="pt-BR" sz="2000" dirty="0" err="1" smtClean="0">
                <a:solidFill>
                  <a:schemeClr val="accent1"/>
                </a:solidFill>
              </a:rPr>
              <a:t>Nuevo</a:t>
            </a:r>
            <a:r>
              <a:rPr lang="pt-BR" sz="2000" dirty="0" smtClean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Salubrista</a:t>
            </a:r>
            <a:r>
              <a:rPr lang="pt-BR" sz="2000" dirty="0">
                <a:solidFill>
                  <a:schemeClr val="accent1"/>
                </a:solidFill>
              </a:rPr>
              <a:t> no és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diplomata de la </a:t>
            </a:r>
            <a:r>
              <a:rPr lang="pt-BR" sz="2000" dirty="0" err="1">
                <a:solidFill>
                  <a:schemeClr val="accent1"/>
                </a:solidFill>
              </a:rPr>
              <a:t>salud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en</a:t>
            </a:r>
            <a:r>
              <a:rPr lang="pt-BR" sz="2000" dirty="0">
                <a:solidFill>
                  <a:schemeClr val="accent1"/>
                </a:solidFill>
              </a:rPr>
              <a:t> su </a:t>
            </a:r>
            <a:r>
              <a:rPr lang="pt-BR" sz="2000" dirty="0" err="1">
                <a:solidFill>
                  <a:schemeClr val="accent1"/>
                </a:solidFill>
              </a:rPr>
              <a:t>atuacción</a:t>
            </a:r>
            <a:r>
              <a:rPr lang="pt-BR" sz="2000" dirty="0">
                <a:solidFill>
                  <a:schemeClr val="accent1"/>
                </a:solidFill>
              </a:rPr>
              <a:t> internacional: pero si,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dirigente nacional </a:t>
            </a:r>
            <a:r>
              <a:rPr lang="pt-BR" sz="2000" dirty="0" err="1">
                <a:solidFill>
                  <a:schemeClr val="accent1"/>
                </a:solidFill>
              </a:rPr>
              <a:t>en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el</a:t>
            </a:r>
            <a:r>
              <a:rPr lang="pt-BR" sz="2000" dirty="0">
                <a:solidFill>
                  <a:schemeClr val="accent1"/>
                </a:solidFill>
              </a:rPr>
              <a:t> sentido </a:t>
            </a:r>
            <a:r>
              <a:rPr lang="pt-BR" sz="2000" dirty="0" err="1">
                <a:solidFill>
                  <a:schemeClr val="accent1"/>
                </a:solidFill>
              </a:rPr>
              <a:t>gramsciano</a:t>
            </a:r>
            <a:r>
              <a:rPr lang="pt-BR" sz="2000" dirty="0">
                <a:solidFill>
                  <a:schemeClr val="accent1"/>
                </a:solidFill>
              </a:rPr>
              <a:t>,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condutor de la historia de la lucha por </a:t>
            </a:r>
            <a:r>
              <a:rPr lang="pt-BR" sz="2000" dirty="0" err="1">
                <a:solidFill>
                  <a:schemeClr val="accent1"/>
                </a:solidFill>
              </a:rPr>
              <a:t>mejores</a:t>
            </a:r>
            <a:r>
              <a:rPr lang="pt-BR" sz="2000" dirty="0">
                <a:solidFill>
                  <a:schemeClr val="accent1"/>
                </a:solidFill>
              </a:rPr>
              <a:t> condiciones de vida de su </a:t>
            </a:r>
            <a:r>
              <a:rPr lang="pt-BR" sz="2000" dirty="0" err="1">
                <a:solidFill>
                  <a:schemeClr val="accent1"/>
                </a:solidFill>
              </a:rPr>
              <a:t>pueblo</a:t>
            </a:r>
            <a:r>
              <a:rPr lang="pt-BR" sz="2000" dirty="0">
                <a:solidFill>
                  <a:schemeClr val="accent1"/>
                </a:solidFill>
              </a:rPr>
              <a:t>. </a:t>
            </a:r>
          </a:p>
          <a:p>
            <a:r>
              <a:rPr lang="pt-BR" sz="2000" dirty="0">
                <a:solidFill>
                  <a:schemeClr val="accent1"/>
                </a:solidFill>
              </a:rPr>
              <a:t>El Nuevo </a:t>
            </a:r>
            <a:r>
              <a:rPr lang="pt-BR" sz="2000" dirty="0" err="1">
                <a:solidFill>
                  <a:schemeClr val="accent1"/>
                </a:solidFill>
              </a:rPr>
              <a:t>Salubrista</a:t>
            </a:r>
            <a:r>
              <a:rPr lang="pt-BR" sz="2000" dirty="0">
                <a:solidFill>
                  <a:schemeClr val="accent1"/>
                </a:solidFill>
              </a:rPr>
              <a:t> no </a:t>
            </a:r>
            <a:r>
              <a:rPr lang="pt-BR" sz="2000" dirty="0" err="1">
                <a:solidFill>
                  <a:schemeClr val="accent1"/>
                </a:solidFill>
              </a:rPr>
              <a:t>puede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 smtClean="0">
                <a:solidFill>
                  <a:schemeClr val="accent1"/>
                </a:solidFill>
              </a:rPr>
              <a:t>actuar</a:t>
            </a:r>
            <a:r>
              <a:rPr lang="pt-BR" sz="2000" dirty="0" smtClean="0">
                <a:solidFill>
                  <a:schemeClr val="accent1"/>
                </a:solidFill>
              </a:rPr>
              <a:t> como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miembro</a:t>
            </a:r>
            <a:r>
              <a:rPr lang="pt-BR" sz="2000" dirty="0">
                <a:solidFill>
                  <a:schemeClr val="accent1"/>
                </a:solidFill>
              </a:rPr>
              <a:t> de una </a:t>
            </a:r>
            <a:r>
              <a:rPr lang="pt-BR" sz="2000" dirty="0" err="1" smtClean="0">
                <a:solidFill>
                  <a:schemeClr val="accent1"/>
                </a:solidFill>
              </a:rPr>
              <a:t>corporación</a:t>
            </a:r>
            <a:r>
              <a:rPr lang="pt-BR" sz="2000" dirty="0">
                <a:solidFill>
                  <a:schemeClr val="accent1"/>
                </a:solidFill>
              </a:rPr>
              <a:t>, </a:t>
            </a:r>
            <a:r>
              <a:rPr lang="pt-BR" sz="2000" dirty="0" err="1">
                <a:solidFill>
                  <a:schemeClr val="accent1"/>
                </a:solidFill>
              </a:rPr>
              <a:t>qualquiera</a:t>
            </a:r>
            <a:r>
              <a:rPr lang="pt-BR" sz="2000" dirty="0">
                <a:solidFill>
                  <a:schemeClr val="accent1"/>
                </a:solidFill>
              </a:rPr>
              <a:t> que </a:t>
            </a:r>
            <a:r>
              <a:rPr lang="pt-BR" sz="2000" dirty="0" err="1">
                <a:solidFill>
                  <a:schemeClr val="accent1"/>
                </a:solidFill>
              </a:rPr>
              <a:t>sea</a:t>
            </a:r>
            <a:r>
              <a:rPr lang="pt-BR" sz="2000" dirty="0">
                <a:solidFill>
                  <a:schemeClr val="accent1"/>
                </a:solidFill>
              </a:rPr>
              <a:t>. Al </a:t>
            </a:r>
            <a:r>
              <a:rPr lang="pt-BR" sz="2000" dirty="0" err="1">
                <a:solidFill>
                  <a:schemeClr val="accent1"/>
                </a:solidFill>
              </a:rPr>
              <a:t>nivel</a:t>
            </a:r>
            <a:r>
              <a:rPr lang="pt-BR" sz="2000" dirty="0">
                <a:solidFill>
                  <a:schemeClr val="accent1"/>
                </a:solidFill>
              </a:rPr>
              <a:t> nacional es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tecnico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abierto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al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nuevo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conocimiento</a:t>
            </a:r>
            <a:r>
              <a:rPr lang="pt-BR" sz="2000" dirty="0">
                <a:solidFill>
                  <a:schemeClr val="accent1"/>
                </a:solidFill>
              </a:rPr>
              <a:t> y tan </a:t>
            </a:r>
            <a:r>
              <a:rPr lang="pt-BR" sz="2000" dirty="0" err="1">
                <a:solidFill>
                  <a:schemeClr val="accent1"/>
                </a:solidFill>
              </a:rPr>
              <a:t>sensible</a:t>
            </a:r>
            <a:r>
              <a:rPr lang="pt-BR" sz="2000" dirty="0">
                <a:solidFill>
                  <a:schemeClr val="accent1"/>
                </a:solidFill>
              </a:rPr>
              <a:t> a los </a:t>
            </a:r>
            <a:r>
              <a:rPr lang="pt-BR" sz="2000" dirty="0" err="1">
                <a:solidFill>
                  <a:schemeClr val="accent1"/>
                </a:solidFill>
              </a:rPr>
              <a:t>cambios</a:t>
            </a:r>
            <a:r>
              <a:rPr lang="pt-BR" sz="2000" dirty="0">
                <a:solidFill>
                  <a:schemeClr val="accent1"/>
                </a:solidFill>
              </a:rPr>
              <a:t> científicos y </a:t>
            </a:r>
            <a:r>
              <a:rPr lang="pt-BR" sz="2000" dirty="0" err="1">
                <a:solidFill>
                  <a:schemeClr val="accent1"/>
                </a:solidFill>
              </a:rPr>
              <a:t>conjunturales</a:t>
            </a:r>
            <a:r>
              <a:rPr lang="pt-BR" sz="2000" dirty="0">
                <a:solidFill>
                  <a:schemeClr val="accent1"/>
                </a:solidFill>
              </a:rPr>
              <a:t>, como </a:t>
            </a:r>
            <a:r>
              <a:rPr lang="pt-BR" sz="2000" dirty="0" err="1">
                <a:solidFill>
                  <a:schemeClr val="accent1"/>
                </a:solidFill>
              </a:rPr>
              <a:t>sensible</a:t>
            </a:r>
            <a:r>
              <a:rPr lang="pt-BR" sz="2000" dirty="0">
                <a:solidFill>
                  <a:schemeClr val="accent1"/>
                </a:solidFill>
              </a:rPr>
              <a:t> a los </a:t>
            </a:r>
            <a:r>
              <a:rPr lang="pt-BR" sz="2000" dirty="0" err="1">
                <a:solidFill>
                  <a:schemeClr val="accent1"/>
                </a:solidFill>
              </a:rPr>
              <a:t>anseos</a:t>
            </a:r>
            <a:r>
              <a:rPr lang="pt-BR" sz="2000" dirty="0">
                <a:solidFill>
                  <a:schemeClr val="accent1"/>
                </a:solidFill>
              </a:rPr>
              <a:t> de los grupos mas </a:t>
            </a:r>
            <a:r>
              <a:rPr lang="pt-BR" sz="2000" dirty="0" err="1">
                <a:solidFill>
                  <a:schemeClr val="accent1"/>
                </a:solidFill>
              </a:rPr>
              <a:t>fragiles</a:t>
            </a:r>
            <a:r>
              <a:rPr lang="pt-BR" sz="2000" dirty="0">
                <a:solidFill>
                  <a:schemeClr val="accent1"/>
                </a:solidFill>
              </a:rPr>
              <a:t> de la </a:t>
            </a:r>
            <a:r>
              <a:rPr lang="pt-BR" sz="2000" dirty="0" err="1">
                <a:solidFill>
                  <a:schemeClr val="accent1"/>
                </a:solidFill>
              </a:rPr>
              <a:t>sociedad</a:t>
            </a:r>
            <a:r>
              <a:rPr lang="pt-BR" sz="2000" dirty="0">
                <a:solidFill>
                  <a:schemeClr val="accent1"/>
                </a:solidFill>
              </a:rPr>
              <a:t>.</a:t>
            </a:r>
          </a:p>
          <a:p>
            <a:r>
              <a:rPr lang="pt-BR" sz="2000" dirty="0">
                <a:solidFill>
                  <a:schemeClr val="accent1"/>
                </a:solidFill>
              </a:rPr>
              <a:t>El Nuevo </a:t>
            </a:r>
            <a:r>
              <a:rPr lang="pt-BR" sz="2000" dirty="0" err="1">
                <a:solidFill>
                  <a:schemeClr val="accent1"/>
                </a:solidFill>
              </a:rPr>
              <a:t>Salubrista</a:t>
            </a:r>
            <a:r>
              <a:rPr lang="pt-BR" sz="2000" dirty="0">
                <a:solidFill>
                  <a:schemeClr val="accent1"/>
                </a:solidFill>
              </a:rPr>
              <a:t> a </a:t>
            </a:r>
            <a:r>
              <a:rPr lang="pt-BR" sz="2000" dirty="0" err="1">
                <a:solidFill>
                  <a:schemeClr val="accent1"/>
                </a:solidFill>
              </a:rPr>
              <a:t>nivel</a:t>
            </a:r>
            <a:r>
              <a:rPr lang="pt-BR" sz="2000" dirty="0">
                <a:solidFill>
                  <a:schemeClr val="accent1"/>
                </a:solidFill>
              </a:rPr>
              <a:t> local, inclusive </a:t>
            </a:r>
            <a:r>
              <a:rPr lang="pt-BR" sz="2000" dirty="0" err="1">
                <a:solidFill>
                  <a:schemeClr val="accent1"/>
                </a:solidFill>
              </a:rPr>
              <a:t>en</a:t>
            </a:r>
            <a:r>
              <a:rPr lang="pt-BR" sz="2000" dirty="0">
                <a:solidFill>
                  <a:schemeClr val="accent1"/>
                </a:solidFill>
              </a:rPr>
              <a:t> las </a:t>
            </a:r>
            <a:r>
              <a:rPr lang="pt-BR" sz="2000" dirty="0" err="1">
                <a:solidFill>
                  <a:schemeClr val="accent1"/>
                </a:solidFill>
              </a:rPr>
              <a:t>atividads</a:t>
            </a:r>
            <a:r>
              <a:rPr lang="pt-BR" sz="2000" dirty="0">
                <a:solidFill>
                  <a:schemeClr val="accent1"/>
                </a:solidFill>
              </a:rPr>
              <a:t> de la APS, es </a:t>
            </a:r>
            <a:r>
              <a:rPr lang="pt-BR" sz="2000" dirty="0" err="1">
                <a:solidFill>
                  <a:schemeClr val="accent1"/>
                </a:solidFill>
              </a:rPr>
              <a:t>un</a:t>
            </a:r>
            <a:r>
              <a:rPr lang="pt-BR" sz="2000" dirty="0">
                <a:solidFill>
                  <a:schemeClr val="accent1"/>
                </a:solidFill>
              </a:rPr>
              <a:t> ativista social portador de una </a:t>
            </a:r>
            <a:r>
              <a:rPr lang="pt-BR" sz="2000" dirty="0" smtClean="0">
                <a:solidFill>
                  <a:schemeClr val="accent1"/>
                </a:solidFill>
              </a:rPr>
              <a:t>pedagogia </a:t>
            </a:r>
            <a:r>
              <a:rPr lang="pt-BR" sz="2000" dirty="0">
                <a:solidFill>
                  <a:schemeClr val="accent1"/>
                </a:solidFill>
              </a:rPr>
              <a:t>para </a:t>
            </a:r>
            <a:r>
              <a:rPr lang="pt-BR" sz="2000" dirty="0" err="1">
                <a:solidFill>
                  <a:schemeClr val="accent1"/>
                </a:solidFill>
              </a:rPr>
              <a:t>el</a:t>
            </a:r>
            <a:r>
              <a:rPr lang="pt-BR" sz="2000" dirty="0">
                <a:solidFill>
                  <a:schemeClr val="accent1"/>
                </a:solidFill>
              </a:rPr>
              <a:t> oprimido </a:t>
            </a:r>
            <a:r>
              <a:rPr lang="pt-BR" sz="2000" dirty="0" err="1">
                <a:solidFill>
                  <a:schemeClr val="accent1"/>
                </a:solidFill>
              </a:rPr>
              <a:t>en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latino-america</a:t>
            </a:r>
            <a:r>
              <a:rPr lang="pt-BR" sz="2000" dirty="0">
                <a:solidFill>
                  <a:schemeClr val="accent1"/>
                </a:solidFill>
              </a:rPr>
              <a:t>, </a:t>
            </a:r>
            <a:r>
              <a:rPr lang="pt-BR" sz="2000" dirty="0" err="1">
                <a:solidFill>
                  <a:schemeClr val="accent1"/>
                </a:solidFill>
              </a:rPr>
              <a:t>cuyo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enbasamiento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tecnico</a:t>
            </a:r>
            <a:r>
              <a:rPr lang="pt-BR" sz="2000" dirty="0">
                <a:solidFill>
                  <a:schemeClr val="accent1"/>
                </a:solidFill>
              </a:rPr>
              <a:t> a </a:t>
            </a:r>
            <a:r>
              <a:rPr lang="pt-BR" sz="2000" dirty="0" err="1">
                <a:solidFill>
                  <a:schemeClr val="accent1"/>
                </a:solidFill>
              </a:rPr>
              <a:t>el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confiere</a:t>
            </a:r>
            <a:r>
              <a:rPr lang="pt-BR" sz="2000" dirty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credibilidad</a:t>
            </a:r>
            <a:r>
              <a:rPr lang="pt-BR" sz="2000" dirty="0">
                <a:solidFill>
                  <a:schemeClr val="accent1"/>
                </a:solidFill>
              </a:rPr>
              <a:t> junto a la </a:t>
            </a:r>
            <a:r>
              <a:rPr lang="pt-BR" sz="2000" dirty="0" err="1">
                <a:solidFill>
                  <a:schemeClr val="accent1"/>
                </a:solidFill>
              </a:rPr>
              <a:t>comunidad</a:t>
            </a:r>
            <a:r>
              <a:rPr lang="pt-BR" sz="2000" dirty="0">
                <a:solidFill>
                  <a:schemeClr val="accent1"/>
                </a:solidFill>
              </a:rPr>
              <a:t> y que con su espirito de </a:t>
            </a:r>
            <a:r>
              <a:rPr lang="pt-BR" sz="2000" dirty="0" err="1">
                <a:solidFill>
                  <a:schemeClr val="accent1"/>
                </a:solidFill>
              </a:rPr>
              <a:t>solidariedad</a:t>
            </a:r>
            <a:r>
              <a:rPr lang="pt-BR" sz="2000" dirty="0">
                <a:solidFill>
                  <a:schemeClr val="accent1"/>
                </a:solidFill>
              </a:rPr>
              <a:t> se integra como </a:t>
            </a:r>
            <a:r>
              <a:rPr lang="pt-BR" sz="2000" dirty="0" err="1">
                <a:solidFill>
                  <a:schemeClr val="accent1"/>
                </a:solidFill>
              </a:rPr>
              <a:t>miembro</a:t>
            </a:r>
            <a:r>
              <a:rPr lang="pt-BR" sz="2000" dirty="0">
                <a:solidFill>
                  <a:schemeClr val="accent1"/>
                </a:solidFill>
              </a:rPr>
              <a:t>, </a:t>
            </a:r>
            <a:r>
              <a:rPr lang="pt-BR" sz="2000" dirty="0" err="1" smtClean="0">
                <a:solidFill>
                  <a:schemeClr val="accent1"/>
                </a:solidFill>
              </a:rPr>
              <a:t>el</a:t>
            </a:r>
            <a:r>
              <a:rPr lang="pt-BR" sz="2000" dirty="0" smtClean="0">
                <a:solidFill>
                  <a:schemeClr val="accent1"/>
                </a:solidFill>
              </a:rPr>
              <a:t> </a:t>
            </a:r>
            <a:r>
              <a:rPr lang="pt-BR" sz="2000" dirty="0" err="1">
                <a:solidFill>
                  <a:schemeClr val="accent1"/>
                </a:solidFill>
              </a:rPr>
              <a:t>mismo</a:t>
            </a:r>
            <a:r>
              <a:rPr lang="pt-BR" sz="2000" dirty="0">
                <a:solidFill>
                  <a:schemeClr val="accent1"/>
                </a:solidFill>
              </a:rPr>
              <a:t>, </a:t>
            </a:r>
            <a:r>
              <a:rPr lang="pt-BR" sz="2000" dirty="0" err="1">
                <a:solidFill>
                  <a:schemeClr val="accent1"/>
                </a:solidFill>
              </a:rPr>
              <a:t>en</a:t>
            </a:r>
            <a:r>
              <a:rPr lang="pt-BR" sz="2000" dirty="0">
                <a:solidFill>
                  <a:schemeClr val="accent1"/>
                </a:solidFill>
              </a:rPr>
              <a:t> la </a:t>
            </a:r>
            <a:r>
              <a:rPr lang="pt-BR" sz="2000" dirty="0" err="1">
                <a:solidFill>
                  <a:schemeClr val="accent1"/>
                </a:solidFill>
              </a:rPr>
              <a:t>comunidad</a:t>
            </a:r>
            <a:r>
              <a:rPr lang="pt-BR" sz="2000" dirty="0">
                <a:solidFill>
                  <a:schemeClr val="accent1"/>
                </a:solidFill>
              </a:rPr>
              <a:t> de </a:t>
            </a:r>
            <a:r>
              <a:rPr lang="pt-BR" sz="2000" dirty="0" err="1">
                <a:solidFill>
                  <a:schemeClr val="accent1"/>
                </a:solidFill>
              </a:rPr>
              <a:t>atuación</a:t>
            </a:r>
            <a:r>
              <a:rPr lang="pt-BR" sz="2000" dirty="0">
                <a:solidFill>
                  <a:schemeClr val="accent1"/>
                </a:solidFill>
              </a:rPr>
              <a:t>.  </a:t>
            </a:r>
          </a:p>
          <a:p>
            <a:endParaRPr lang="pt-B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362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b="1" dirty="0" smtClean="0">
                <a:solidFill>
                  <a:srgbClr val="A53010"/>
                </a:solidFill>
              </a:rPr>
              <a:t>12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0614" y="829205"/>
            <a:ext cx="863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766F54"/>
                </a:solidFill>
              </a:rPr>
              <a:t>REFERENCIAS</a:t>
            </a:r>
            <a:endParaRPr lang="en-US" sz="2400" b="1" dirty="0">
              <a:solidFill>
                <a:srgbClr val="766F5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4494" y="1563945"/>
            <a:ext cx="82495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DEWEY, J. – </a:t>
            </a:r>
            <a:r>
              <a:rPr lang="en-US" dirty="0" err="1" smtClean="0">
                <a:solidFill>
                  <a:schemeClr val="accent1"/>
                </a:solidFill>
              </a:rPr>
              <a:t>C</a:t>
            </a:r>
            <a:r>
              <a:rPr lang="en-US" dirty="0" err="1" smtClean="0">
                <a:solidFill>
                  <a:schemeClr val="accent1"/>
                </a:solidFill>
              </a:rPr>
              <a:t>ómo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pensámos</a:t>
            </a:r>
            <a:r>
              <a:rPr lang="en-US" dirty="0" smtClean="0">
                <a:solidFill>
                  <a:schemeClr val="accent1"/>
                </a:solidFill>
              </a:rPr>
              <a:t>. Buenos Aires: </a:t>
            </a:r>
            <a:r>
              <a:rPr lang="en-US" dirty="0" err="1" smtClean="0">
                <a:solidFill>
                  <a:schemeClr val="accent1"/>
                </a:solidFill>
              </a:rPr>
              <a:t>Paidós</a:t>
            </a:r>
            <a:r>
              <a:rPr lang="en-US" dirty="0" smtClean="0">
                <a:solidFill>
                  <a:schemeClr val="accent1"/>
                </a:solidFill>
              </a:rPr>
              <a:t>, 1989.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FREIRE, P. e FAUNDEZ, A. – </a:t>
            </a:r>
            <a:r>
              <a:rPr lang="en-US" dirty="0" err="1" smtClean="0">
                <a:solidFill>
                  <a:schemeClr val="accent1"/>
                </a:solidFill>
              </a:rPr>
              <a:t>Por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uma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pedagogia</a:t>
            </a:r>
            <a:r>
              <a:rPr lang="en-US" dirty="0" smtClean="0">
                <a:solidFill>
                  <a:schemeClr val="accent1"/>
                </a:solidFill>
              </a:rPr>
              <a:t> da </a:t>
            </a:r>
            <a:r>
              <a:rPr lang="en-US" dirty="0" err="1" smtClean="0">
                <a:solidFill>
                  <a:schemeClr val="accent1"/>
                </a:solidFill>
              </a:rPr>
              <a:t>pergunta</a:t>
            </a:r>
            <a:r>
              <a:rPr lang="en-US" dirty="0" smtClean="0">
                <a:solidFill>
                  <a:schemeClr val="accent1"/>
                </a:solidFill>
              </a:rPr>
              <a:t>. Rio de 	Janeiro: Paz e Terra, 1985.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SOUZA, R. e COSTA, P.(org.) – </a:t>
            </a:r>
            <a:r>
              <a:rPr lang="en-US" dirty="0" err="1" smtClean="0">
                <a:solidFill>
                  <a:schemeClr val="accent1"/>
                </a:solidFill>
              </a:rPr>
              <a:t>Redescola</a:t>
            </a:r>
            <a:r>
              <a:rPr lang="en-US" dirty="0" smtClean="0">
                <a:solidFill>
                  <a:schemeClr val="accent1"/>
                </a:solidFill>
              </a:rPr>
              <a:t> e a nova </a:t>
            </a:r>
            <a:r>
              <a:rPr lang="en-US" dirty="0" err="1" smtClean="0">
                <a:solidFill>
                  <a:schemeClr val="accent1"/>
                </a:solidFill>
              </a:rPr>
              <a:t>formação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em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saúde</a:t>
            </a:r>
            <a:r>
              <a:rPr lang="en-US" dirty="0" smtClean="0">
                <a:solidFill>
                  <a:schemeClr val="accent1"/>
                </a:solidFill>
              </a:rPr>
              <a:t> 	</a:t>
            </a:r>
            <a:r>
              <a:rPr lang="en-US" dirty="0" err="1" smtClean="0">
                <a:solidFill>
                  <a:schemeClr val="accent1"/>
                </a:solidFill>
              </a:rPr>
              <a:t>pública</a:t>
            </a:r>
            <a:r>
              <a:rPr lang="en-US" dirty="0" smtClean="0">
                <a:solidFill>
                  <a:schemeClr val="accent1"/>
                </a:solidFill>
              </a:rPr>
              <a:t>. Rio de Janeiro: ENSP, 2018.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COSTA, E. A. e BUSS, P. – Agenda Global 2030: </a:t>
            </a:r>
            <a:r>
              <a:rPr lang="en-US" dirty="0" err="1" smtClean="0">
                <a:solidFill>
                  <a:schemeClr val="accent1"/>
                </a:solidFill>
              </a:rPr>
              <a:t>Consideraciones</a:t>
            </a:r>
            <a:r>
              <a:rPr lang="en-US" dirty="0" smtClean="0">
                <a:solidFill>
                  <a:schemeClr val="accent1"/>
                </a:solidFill>
              </a:rPr>
              <a:t> y 	</a:t>
            </a:r>
            <a:r>
              <a:rPr lang="en-US" dirty="0" err="1" smtClean="0">
                <a:solidFill>
                  <a:schemeClr val="accent1"/>
                </a:solidFill>
              </a:rPr>
              <a:t>Desaf</a:t>
            </a:r>
            <a:r>
              <a:rPr lang="en-US" dirty="0" err="1" smtClean="0">
                <a:solidFill>
                  <a:schemeClr val="accent1"/>
                </a:solidFill>
              </a:rPr>
              <a:t>íos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para</a:t>
            </a:r>
            <a:r>
              <a:rPr lang="en-US" dirty="0" smtClean="0">
                <a:solidFill>
                  <a:schemeClr val="accent1"/>
                </a:solidFill>
              </a:rPr>
              <a:t> la </a:t>
            </a:r>
            <a:r>
              <a:rPr lang="en-US" dirty="0" err="1" smtClean="0">
                <a:solidFill>
                  <a:schemeClr val="accent1"/>
                </a:solidFill>
              </a:rPr>
              <a:t>Formación</a:t>
            </a:r>
            <a:r>
              <a:rPr lang="en-US" dirty="0" smtClean="0">
                <a:solidFill>
                  <a:schemeClr val="accent1"/>
                </a:solidFill>
              </a:rPr>
              <a:t> de </a:t>
            </a:r>
            <a:r>
              <a:rPr lang="en-US" dirty="0" err="1" smtClean="0">
                <a:solidFill>
                  <a:schemeClr val="accent1"/>
                </a:solidFill>
              </a:rPr>
              <a:t>Salubristas</a:t>
            </a:r>
            <a:r>
              <a:rPr lang="en-US" dirty="0" smtClean="0">
                <a:solidFill>
                  <a:schemeClr val="accent1"/>
                </a:solidFill>
              </a:rPr>
              <a:t>. </a:t>
            </a:r>
            <a:r>
              <a:rPr lang="en-US" dirty="0" err="1" smtClean="0">
                <a:solidFill>
                  <a:schemeClr val="accent1"/>
                </a:solidFill>
              </a:rPr>
              <a:t>Colóquio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Brasil</a:t>
            </a:r>
            <a:r>
              <a:rPr lang="en-US" dirty="0" smtClean="0">
                <a:solidFill>
                  <a:schemeClr val="accent1"/>
                </a:solidFill>
              </a:rPr>
              <a:t>-Cuba. La 	Habana, 2018.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9106" y="5174660"/>
            <a:ext cx="365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MUCHAS GRACIAS!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06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>
                <a:solidFill>
                  <a:srgbClr val="A53010"/>
                </a:solidFill>
              </a:rPr>
              <a:t>2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1198" y="671762"/>
            <a:ext cx="883733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OBJECTIVOS DEL SECTOR SALUD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sz="2400" dirty="0" smtClean="0">
                <a:solidFill>
                  <a:srgbClr val="A53010"/>
                </a:solidFill>
              </a:rPr>
              <a:t>TELOS 1 - </a:t>
            </a:r>
            <a:r>
              <a:rPr lang="en-US" sz="2400" dirty="0" err="1" smtClean="0">
                <a:solidFill>
                  <a:srgbClr val="A53010"/>
                </a:solidFill>
              </a:rPr>
              <a:t>Prolongamiento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smtClean="0">
                <a:solidFill>
                  <a:srgbClr val="A53010"/>
                </a:solidFill>
              </a:rPr>
              <a:t>de la </a:t>
            </a:r>
            <a:r>
              <a:rPr lang="en-US" sz="2400" dirty="0" err="1" smtClean="0">
                <a:solidFill>
                  <a:srgbClr val="A53010"/>
                </a:solidFill>
              </a:rPr>
              <a:t>vida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disminuición</a:t>
            </a:r>
            <a:r>
              <a:rPr lang="en-US" sz="2400" dirty="0" smtClean="0">
                <a:solidFill>
                  <a:srgbClr val="A53010"/>
                </a:solidFill>
              </a:rPr>
              <a:t> del 			</a:t>
            </a:r>
            <a:r>
              <a:rPr lang="en-US" sz="2400" dirty="0" err="1" smtClean="0">
                <a:solidFill>
                  <a:srgbClr val="A53010"/>
                </a:solidFill>
              </a:rPr>
              <a:t>sufrimiento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humano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TELOS 2 – </a:t>
            </a:r>
            <a:r>
              <a:rPr lang="en-US" sz="2400" dirty="0" err="1" smtClean="0">
                <a:solidFill>
                  <a:srgbClr val="A53010"/>
                </a:solidFill>
              </a:rPr>
              <a:t>Preparación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enfrentar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riesgos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superar</a:t>
            </a:r>
            <a:r>
              <a:rPr lang="en-US" sz="2400" dirty="0" smtClean="0">
                <a:solidFill>
                  <a:srgbClr val="A53010"/>
                </a:solidFill>
              </a:rPr>
              <a:t> 			</a:t>
            </a:r>
            <a:r>
              <a:rPr lang="en-US" sz="2400" dirty="0" err="1" smtClean="0">
                <a:solidFill>
                  <a:srgbClr val="A53010"/>
                </a:solidFill>
              </a:rPr>
              <a:t>obstáculos</a:t>
            </a:r>
            <a:r>
              <a:rPr lang="en-US" sz="2400" dirty="0" smtClean="0">
                <a:solidFill>
                  <a:srgbClr val="A53010"/>
                </a:solidFill>
              </a:rPr>
              <a:t> a la </a:t>
            </a:r>
            <a:r>
              <a:rPr lang="en-US" sz="2400" dirty="0" err="1" smtClean="0">
                <a:solidFill>
                  <a:srgbClr val="A53010"/>
                </a:solidFill>
              </a:rPr>
              <a:t>realización</a:t>
            </a:r>
            <a:r>
              <a:rPr lang="en-US" sz="2400" dirty="0" smtClean="0">
                <a:solidFill>
                  <a:srgbClr val="A53010"/>
                </a:solidFill>
              </a:rPr>
              <a:t> plena de la </a:t>
            </a:r>
            <a:r>
              <a:rPr lang="en-US" sz="2400" dirty="0" err="1" smtClean="0">
                <a:solidFill>
                  <a:srgbClr val="A53010"/>
                </a:solidFill>
              </a:rPr>
              <a:t>ciudadania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TELOS 3 – </a:t>
            </a:r>
            <a:r>
              <a:rPr lang="en-US" sz="2400" dirty="0" err="1">
                <a:solidFill>
                  <a:srgbClr val="A53010"/>
                </a:solidFill>
              </a:rPr>
              <a:t>C</a:t>
            </a:r>
            <a:r>
              <a:rPr lang="en-US" sz="2400" dirty="0" err="1" smtClean="0">
                <a:solidFill>
                  <a:srgbClr val="A53010"/>
                </a:solidFill>
              </a:rPr>
              <a:t>ontribuir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el </a:t>
            </a:r>
            <a:r>
              <a:rPr lang="en-US" sz="2400" dirty="0" err="1" smtClean="0">
                <a:solidFill>
                  <a:srgbClr val="A53010"/>
                </a:solidFill>
              </a:rPr>
              <a:t>desarollo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econômico</a:t>
            </a:r>
            <a:r>
              <a:rPr lang="en-US" sz="2400" dirty="0" smtClean="0">
                <a:solidFill>
                  <a:srgbClr val="A53010"/>
                </a:solidFill>
              </a:rPr>
              <a:t> y social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de </a:t>
            </a:r>
            <a:r>
              <a:rPr lang="en-US" sz="2400" dirty="0" err="1" smtClean="0">
                <a:solidFill>
                  <a:srgbClr val="A53010"/>
                </a:solidFill>
              </a:rPr>
              <a:t>las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comunidads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naciones</a:t>
            </a:r>
            <a:r>
              <a:rPr lang="en-US" sz="2400" dirty="0" smtClean="0">
                <a:solidFill>
                  <a:srgbClr val="A53010"/>
                </a:solidFill>
              </a:rPr>
              <a:t>. </a:t>
            </a:r>
            <a:endParaRPr lang="en-US" sz="2400" dirty="0">
              <a:solidFill>
                <a:srgbClr val="A5301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937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3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267" y="671761"/>
            <a:ext cx="970004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A53010"/>
                </a:solidFill>
              </a:rPr>
              <a:t>1 - ?</a:t>
            </a:r>
            <a:r>
              <a:rPr lang="en-US" sz="2400" dirty="0" err="1" smtClean="0">
                <a:solidFill>
                  <a:srgbClr val="A53010"/>
                </a:solidFill>
              </a:rPr>
              <a:t>Cual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es</a:t>
            </a:r>
            <a:r>
              <a:rPr lang="en-US" sz="2400" dirty="0" smtClean="0">
                <a:solidFill>
                  <a:srgbClr val="A53010"/>
                </a:solidFill>
              </a:rPr>
              <a:t> el scenario en </a:t>
            </a:r>
            <a:r>
              <a:rPr lang="en-US" sz="2400" dirty="0" err="1" smtClean="0">
                <a:solidFill>
                  <a:srgbClr val="A53010"/>
                </a:solidFill>
              </a:rPr>
              <a:t>que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iran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trabajar</a:t>
            </a:r>
            <a:r>
              <a:rPr lang="en-US" sz="2400" dirty="0" smtClean="0">
                <a:solidFill>
                  <a:srgbClr val="A53010"/>
                </a:solidFill>
              </a:rPr>
              <a:t> los </a:t>
            </a:r>
            <a:r>
              <a:rPr lang="en-US" sz="2400" dirty="0" err="1" smtClean="0">
                <a:solidFill>
                  <a:srgbClr val="A53010"/>
                </a:solidFill>
              </a:rPr>
              <a:t>salubristas</a:t>
            </a:r>
            <a:endParaRPr lang="en-US" sz="2400" dirty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de la America Latina?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2 - ?</a:t>
            </a:r>
            <a:r>
              <a:rPr lang="en-US" sz="2400" dirty="0" err="1" smtClean="0">
                <a:solidFill>
                  <a:srgbClr val="A53010"/>
                </a:solidFill>
              </a:rPr>
              <a:t>Cual</a:t>
            </a:r>
            <a:r>
              <a:rPr lang="en-US" sz="2400" dirty="0" smtClean="0">
                <a:solidFill>
                  <a:srgbClr val="A53010"/>
                </a:solidFill>
              </a:rPr>
              <a:t> la </a:t>
            </a:r>
            <a:r>
              <a:rPr lang="en-US" sz="2400" dirty="0" err="1" smtClean="0">
                <a:solidFill>
                  <a:srgbClr val="A53010"/>
                </a:solidFill>
              </a:rPr>
              <a:t>temática</a:t>
            </a:r>
            <a:r>
              <a:rPr lang="en-US" sz="2400" dirty="0">
                <a:solidFill>
                  <a:srgbClr val="A53010"/>
                </a:solidFill>
              </a:rPr>
              <a:t>,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questiones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habilidads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deben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ser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</a:p>
          <a:p>
            <a:r>
              <a:rPr lang="en-US" sz="2400" dirty="0" smtClean="0">
                <a:solidFill>
                  <a:srgbClr val="A53010"/>
                </a:solidFill>
              </a:rPr>
              <a:t>	</a:t>
            </a:r>
            <a:r>
              <a:rPr lang="en-US" sz="2400" dirty="0" err="1" smtClean="0">
                <a:solidFill>
                  <a:srgbClr val="A53010"/>
                </a:solidFill>
              </a:rPr>
              <a:t>desarrolladas</a:t>
            </a:r>
            <a:r>
              <a:rPr lang="en-US" sz="2400" dirty="0" smtClean="0">
                <a:solidFill>
                  <a:srgbClr val="A53010"/>
                </a:solidFill>
              </a:rPr>
              <a:t> en </a:t>
            </a:r>
            <a:r>
              <a:rPr lang="en-US" sz="2400" dirty="0" err="1" smtClean="0">
                <a:solidFill>
                  <a:srgbClr val="A53010"/>
                </a:solidFill>
              </a:rPr>
              <a:t>su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formación</a:t>
            </a:r>
            <a:r>
              <a:rPr lang="en-US" sz="2400" dirty="0" smtClean="0">
                <a:solidFill>
                  <a:srgbClr val="A53010"/>
                </a:solidFill>
              </a:rPr>
              <a:t>?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3 - ?</a:t>
            </a:r>
            <a:r>
              <a:rPr lang="en-US" sz="2400" dirty="0" err="1" smtClean="0">
                <a:solidFill>
                  <a:srgbClr val="A53010"/>
                </a:solidFill>
              </a:rPr>
              <a:t>Quien</a:t>
            </a:r>
            <a:r>
              <a:rPr lang="en-US" sz="2400" dirty="0" smtClean="0">
                <a:solidFill>
                  <a:srgbClr val="A53010"/>
                </a:solidFill>
              </a:rPr>
              <a:t> son los </a:t>
            </a:r>
            <a:r>
              <a:rPr lang="en-US" sz="2400" dirty="0" err="1" smtClean="0">
                <a:solidFill>
                  <a:srgbClr val="A53010"/>
                </a:solidFill>
              </a:rPr>
              <a:t>discentes</a:t>
            </a:r>
            <a:r>
              <a:rPr lang="en-US" sz="2400" dirty="0" smtClean="0">
                <a:solidFill>
                  <a:srgbClr val="A53010"/>
                </a:solidFill>
              </a:rPr>
              <a:t> en </a:t>
            </a:r>
            <a:r>
              <a:rPr lang="en-US" sz="2400" dirty="0" err="1" smtClean="0">
                <a:solidFill>
                  <a:srgbClr val="A53010"/>
                </a:solidFill>
              </a:rPr>
              <a:t>formación</a:t>
            </a:r>
            <a:r>
              <a:rPr lang="en-US" sz="2400" dirty="0" smtClean="0">
                <a:solidFill>
                  <a:srgbClr val="A53010"/>
                </a:solidFill>
              </a:rPr>
              <a:t>, lo </a:t>
            </a:r>
            <a:r>
              <a:rPr lang="en-US" sz="2400" dirty="0" err="1" smtClean="0">
                <a:solidFill>
                  <a:srgbClr val="A53010"/>
                </a:solidFill>
              </a:rPr>
              <a:t>que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traen</a:t>
            </a:r>
            <a:r>
              <a:rPr lang="en-US" sz="2400" dirty="0" smtClean="0">
                <a:solidFill>
                  <a:srgbClr val="A53010"/>
                </a:solidFill>
              </a:rPr>
              <a:t> en </a:t>
            </a:r>
          </a:p>
          <a:p>
            <a:r>
              <a:rPr lang="en-US" sz="2400" dirty="0" smtClean="0">
                <a:solidFill>
                  <a:srgbClr val="A53010"/>
                </a:solidFill>
              </a:rPr>
              <a:t>	</a:t>
            </a:r>
            <a:r>
              <a:rPr lang="en-US" sz="2400" dirty="0" err="1" smtClean="0">
                <a:solidFill>
                  <a:srgbClr val="A53010"/>
                </a:solidFill>
              </a:rPr>
              <a:t>su</a:t>
            </a:r>
            <a:r>
              <a:rPr lang="en-US" sz="2400" dirty="0" smtClean="0">
                <a:solidFill>
                  <a:srgbClr val="A53010"/>
                </a:solidFill>
              </a:rPr>
              <a:t> ‘</a:t>
            </a:r>
            <a:r>
              <a:rPr lang="en-US" sz="2400" dirty="0" err="1" smtClean="0">
                <a:solidFill>
                  <a:srgbClr val="A53010"/>
                </a:solidFill>
              </a:rPr>
              <a:t>mochila</a:t>
            </a:r>
            <a:r>
              <a:rPr lang="en-US" sz="2400" dirty="0" smtClean="0">
                <a:solidFill>
                  <a:srgbClr val="A53010"/>
                </a:solidFill>
              </a:rPr>
              <a:t>’?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4 - ?</a:t>
            </a:r>
            <a:r>
              <a:rPr lang="en-US" sz="2400" dirty="0" err="1" smtClean="0">
                <a:solidFill>
                  <a:srgbClr val="A53010"/>
                </a:solidFill>
              </a:rPr>
              <a:t>Cuales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metodologias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processos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pedagogicos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smtClean="0">
                <a:solidFill>
                  <a:srgbClr val="A53010"/>
                </a:solidFill>
              </a:rPr>
              <a:t>son 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</a:t>
            </a:r>
            <a:r>
              <a:rPr lang="en-US" sz="2400" dirty="0" err="1" smtClean="0">
                <a:solidFill>
                  <a:srgbClr val="A53010"/>
                </a:solidFill>
              </a:rPr>
              <a:t>necesários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su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formación</a:t>
            </a:r>
            <a:r>
              <a:rPr lang="en-US" sz="2400" dirty="0" smtClean="0">
                <a:solidFill>
                  <a:srgbClr val="A53010"/>
                </a:solidFill>
              </a:rPr>
              <a:t>?</a:t>
            </a:r>
            <a:endParaRPr lang="en-US" sz="2400" dirty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64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4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267" y="671761"/>
            <a:ext cx="9700041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A53010"/>
                </a:solidFill>
              </a:rPr>
              <a:t>1 - </a:t>
            </a:r>
            <a:r>
              <a:rPr lang="en-US" sz="2400" b="1" dirty="0" smtClean="0">
                <a:solidFill>
                  <a:srgbClr val="A53010"/>
                </a:solidFill>
              </a:rPr>
              <a:t>?</a:t>
            </a:r>
            <a:r>
              <a:rPr lang="en-US" sz="2400" b="1" dirty="0" err="1" smtClean="0">
                <a:solidFill>
                  <a:srgbClr val="A53010"/>
                </a:solidFill>
              </a:rPr>
              <a:t>Cual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es</a:t>
            </a:r>
            <a:r>
              <a:rPr lang="en-US" sz="2400" b="1" dirty="0" smtClean="0">
                <a:solidFill>
                  <a:srgbClr val="A53010"/>
                </a:solidFill>
              </a:rPr>
              <a:t> el scenario en </a:t>
            </a:r>
            <a:r>
              <a:rPr lang="en-US" sz="2400" b="1" dirty="0" err="1" smtClean="0">
                <a:solidFill>
                  <a:srgbClr val="A53010"/>
                </a:solidFill>
              </a:rPr>
              <a:t>que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iran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trabajar</a:t>
            </a:r>
            <a:r>
              <a:rPr lang="en-US" sz="2400" b="1" dirty="0" smtClean="0">
                <a:solidFill>
                  <a:srgbClr val="A53010"/>
                </a:solidFill>
              </a:rPr>
              <a:t> los </a:t>
            </a:r>
            <a:r>
              <a:rPr lang="en-US" sz="2400" b="1" dirty="0" err="1" smtClean="0">
                <a:solidFill>
                  <a:srgbClr val="A53010"/>
                </a:solidFill>
              </a:rPr>
              <a:t>salubristas</a:t>
            </a:r>
            <a:endParaRPr lang="en-US" sz="2400" b="1" dirty="0">
              <a:solidFill>
                <a:srgbClr val="A53010"/>
              </a:solidFill>
            </a:endParaRPr>
          </a:p>
          <a:p>
            <a:r>
              <a:rPr lang="en-US" sz="2400" b="1" dirty="0" smtClean="0">
                <a:solidFill>
                  <a:srgbClr val="A53010"/>
                </a:solidFill>
              </a:rPr>
              <a:t>	de la America Latina</a:t>
            </a:r>
            <a:r>
              <a:rPr lang="en-US" sz="2400" b="1" dirty="0" smtClean="0">
                <a:solidFill>
                  <a:srgbClr val="A53010"/>
                </a:solidFill>
              </a:rPr>
              <a:t>?</a:t>
            </a:r>
          </a:p>
          <a:p>
            <a:endParaRPr lang="en-US" sz="2400" b="1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	Panorama, </a:t>
            </a:r>
            <a:r>
              <a:rPr lang="en-US" sz="2400" dirty="0" err="1" smtClean="0">
                <a:solidFill>
                  <a:srgbClr val="A53010"/>
                </a:solidFill>
              </a:rPr>
              <a:t>perspectiva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contradiciones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desafios</a:t>
            </a:r>
            <a:r>
              <a:rPr lang="en-US" sz="2400" dirty="0" smtClean="0">
                <a:solidFill>
                  <a:srgbClr val="A53010"/>
                </a:solidFill>
              </a:rPr>
              <a:t>:</a:t>
            </a:r>
          </a:p>
          <a:p>
            <a:r>
              <a:rPr lang="en-US" sz="2400" b="1" dirty="0">
                <a:solidFill>
                  <a:srgbClr val="A53010"/>
                </a:solidFill>
              </a:rPr>
              <a:t>	</a:t>
            </a:r>
            <a:r>
              <a:rPr lang="en-US" sz="2400" b="1" dirty="0" smtClean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historicos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económico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sociales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culturales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demográfico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epidemiológico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sanitários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ambientales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política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democracia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salud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instituiciones</a:t>
            </a:r>
            <a:r>
              <a:rPr lang="en-US" sz="2400" dirty="0" smtClean="0">
                <a:solidFill>
                  <a:srgbClr val="A53010"/>
                </a:solidFill>
              </a:rPr>
              <a:t> de </a:t>
            </a:r>
            <a:r>
              <a:rPr lang="en-US" sz="2400" dirty="0" err="1" smtClean="0">
                <a:solidFill>
                  <a:srgbClr val="A53010"/>
                </a:solidFill>
              </a:rPr>
              <a:t>salud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profissional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endParaRPr lang="en-US" sz="2400" dirty="0" smtClean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0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665893" y="6135808"/>
            <a:ext cx="7543318" cy="365125"/>
          </a:xfrm>
        </p:spPr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5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0789" y="587792"/>
            <a:ext cx="8930300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sz="2000" dirty="0" smtClean="0">
              <a:solidFill>
                <a:srgbClr val="A53010"/>
              </a:solidFill>
            </a:endParaRPr>
          </a:p>
          <a:p>
            <a:r>
              <a:rPr lang="en-US" sz="2000" dirty="0" smtClean="0">
                <a:solidFill>
                  <a:srgbClr val="A53010"/>
                </a:solidFill>
              </a:rPr>
              <a:t>2 - </a:t>
            </a:r>
            <a:r>
              <a:rPr lang="en-US" sz="2000" b="1" dirty="0" smtClean="0">
                <a:solidFill>
                  <a:srgbClr val="A53010"/>
                </a:solidFill>
              </a:rPr>
              <a:t>?</a:t>
            </a:r>
            <a:r>
              <a:rPr lang="en-US" sz="2000" b="1" dirty="0" err="1" smtClean="0">
                <a:solidFill>
                  <a:srgbClr val="A53010"/>
                </a:solidFill>
              </a:rPr>
              <a:t>Cual</a:t>
            </a:r>
            <a:r>
              <a:rPr lang="en-US" sz="2000" b="1" dirty="0" smtClean="0">
                <a:solidFill>
                  <a:srgbClr val="A53010"/>
                </a:solidFill>
              </a:rPr>
              <a:t> la </a:t>
            </a:r>
            <a:r>
              <a:rPr lang="en-US" sz="2000" b="1" dirty="0" err="1" smtClean="0">
                <a:solidFill>
                  <a:srgbClr val="A53010"/>
                </a:solidFill>
              </a:rPr>
              <a:t>temática</a:t>
            </a:r>
            <a:r>
              <a:rPr lang="en-US" sz="2000" b="1" dirty="0">
                <a:solidFill>
                  <a:srgbClr val="A53010"/>
                </a:solidFill>
              </a:rPr>
              <a:t>,</a:t>
            </a:r>
            <a:r>
              <a:rPr lang="en-US" sz="2000" b="1" dirty="0" smtClean="0">
                <a:solidFill>
                  <a:srgbClr val="A53010"/>
                </a:solidFill>
              </a:rPr>
              <a:t> </a:t>
            </a:r>
            <a:r>
              <a:rPr lang="en-US" sz="2000" b="1" dirty="0" err="1" smtClean="0">
                <a:solidFill>
                  <a:srgbClr val="A53010"/>
                </a:solidFill>
              </a:rPr>
              <a:t>questiones</a:t>
            </a:r>
            <a:r>
              <a:rPr lang="en-US" sz="2000" b="1" dirty="0" smtClean="0">
                <a:solidFill>
                  <a:srgbClr val="A53010"/>
                </a:solidFill>
              </a:rPr>
              <a:t> y </a:t>
            </a:r>
            <a:r>
              <a:rPr lang="en-US" sz="2000" b="1" dirty="0" err="1" smtClean="0">
                <a:solidFill>
                  <a:srgbClr val="A53010"/>
                </a:solidFill>
              </a:rPr>
              <a:t>habilidads</a:t>
            </a:r>
            <a:r>
              <a:rPr lang="en-US" sz="2000" b="1" dirty="0" smtClean="0">
                <a:solidFill>
                  <a:srgbClr val="A53010"/>
                </a:solidFill>
              </a:rPr>
              <a:t> </a:t>
            </a:r>
            <a:r>
              <a:rPr lang="en-US" sz="2000" b="1" dirty="0" err="1" smtClean="0">
                <a:solidFill>
                  <a:srgbClr val="A53010"/>
                </a:solidFill>
              </a:rPr>
              <a:t>deben</a:t>
            </a:r>
            <a:r>
              <a:rPr lang="en-US" sz="2000" b="1" dirty="0" smtClean="0">
                <a:solidFill>
                  <a:srgbClr val="A53010"/>
                </a:solidFill>
              </a:rPr>
              <a:t> </a:t>
            </a:r>
            <a:r>
              <a:rPr lang="en-US" sz="2000" b="1" dirty="0" err="1" smtClean="0">
                <a:solidFill>
                  <a:srgbClr val="A53010"/>
                </a:solidFill>
              </a:rPr>
              <a:t>ser</a:t>
            </a:r>
            <a:r>
              <a:rPr lang="en-US" sz="2000" b="1" dirty="0" smtClean="0">
                <a:solidFill>
                  <a:srgbClr val="A53010"/>
                </a:solidFill>
              </a:rPr>
              <a:t> </a:t>
            </a:r>
            <a:r>
              <a:rPr lang="en-US" sz="2000" b="1" dirty="0" err="1" smtClean="0">
                <a:solidFill>
                  <a:srgbClr val="A53010"/>
                </a:solidFill>
              </a:rPr>
              <a:t>desarrolladas</a:t>
            </a:r>
            <a:endParaRPr lang="en-US" sz="2000" b="1" dirty="0" smtClean="0">
              <a:solidFill>
                <a:srgbClr val="A53010"/>
              </a:solidFill>
            </a:endParaRPr>
          </a:p>
          <a:p>
            <a:r>
              <a:rPr lang="en-US" sz="2000" b="1" dirty="0">
                <a:solidFill>
                  <a:srgbClr val="A53010"/>
                </a:solidFill>
              </a:rPr>
              <a:t>	</a:t>
            </a:r>
            <a:r>
              <a:rPr lang="en-US" sz="2000" b="1" dirty="0" smtClean="0">
                <a:solidFill>
                  <a:srgbClr val="A53010"/>
                </a:solidFill>
              </a:rPr>
              <a:t>en </a:t>
            </a:r>
            <a:r>
              <a:rPr lang="en-US" sz="2000" b="1" dirty="0" err="1" smtClean="0">
                <a:solidFill>
                  <a:srgbClr val="A53010"/>
                </a:solidFill>
              </a:rPr>
              <a:t>su</a:t>
            </a:r>
            <a:r>
              <a:rPr lang="en-US" sz="2000" b="1" dirty="0" smtClean="0">
                <a:solidFill>
                  <a:srgbClr val="A53010"/>
                </a:solidFill>
              </a:rPr>
              <a:t> </a:t>
            </a:r>
            <a:r>
              <a:rPr lang="en-US" sz="2000" b="1" dirty="0" err="1" smtClean="0">
                <a:solidFill>
                  <a:srgbClr val="A53010"/>
                </a:solidFill>
              </a:rPr>
              <a:t>formación</a:t>
            </a:r>
            <a:r>
              <a:rPr lang="en-US" sz="2000" b="1" dirty="0" smtClean="0">
                <a:solidFill>
                  <a:srgbClr val="A53010"/>
                </a:solidFill>
              </a:rPr>
              <a:t>?</a:t>
            </a:r>
          </a:p>
          <a:p>
            <a:r>
              <a:rPr lang="en-US" sz="2000" b="1" dirty="0">
                <a:solidFill>
                  <a:srgbClr val="A53010"/>
                </a:solidFill>
              </a:rPr>
              <a:t>	</a:t>
            </a:r>
            <a:endParaRPr lang="en-US" sz="2000" b="1" dirty="0" smtClean="0">
              <a:solidFill>
                <a:srgbClr val="A53010"/>
              </a:solidFill>
            </a:endParaRPr>
          </a:p>
          <a:p>
            <a:r>
              <a:rPr lang="en-US" sz="2000" b="1" dirty="0">
                <a:solidFill>
                  <a:srgbClr val="A53010"/>
                </a:solidFill>
              </a:rPr>
              <a:t>	</a:t>
            </a:r>
            <a:r>
              <a:rPr lang="en-US" sz="2000" dirty="0" err="1" smtClean="0">
                <a:solidFill>
                  <a:srgbClr val="A53010"/>
                </a:solidFill>
              </a:rPr>
              <a:t>Conocimiento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pr</a:t>
            </a:r>
            <a:r>
              <a:rPr lang="en-US" sz="2000" dirty="0" err="1" smtClean="0">
                <a:solidFill>
                  <a:srgbClr val="A53010"/>
                </a:solidFill>
              </a:rPr>
              <a:t>ática</a:t>
            </a:r>
            <a:r>
              <a:rPr lang="en-US" sz="2000" dirty="0" smtClean="0">
                <a:solidFill>
                  <a:srgbClr val="A53010"/>
                </a:solidFill>
              </a:rPr>
              <a:t>:</a:t>
            </a:r>
            <a:endParaRPr lang="en-US" sz="2000" dirty="0" smtClean="0">
              <a:solidFill>
                <a:srgbClr val="A53010"/>
              </a:solidFill>
            </a:endParaRPr>
          </a:p>
          <a:p>
            <a:r>
              <a:rPr lang="en-US" sz="2000" dirty="0" smtClean="0">
                <a:solidFill>
                  <a:srgbClr val="A53010"/>
                </a:solidFill>
              </a:rPr>
              <a:t>	- </a:t>
            </a:r>
            <a:r>
              <a:rPr lang="en-US" sz="2000" dirty="0" err="1" smtClean="0">
                <a:solidFill>
                  <a:srgbClr val="A53010"/>
                </a:solidFill>
              </a:rPr>
              <a:t>nexos</a:t>
            </a:r>
            <a:r>
              <a:rPr lang="en-US" sz="2000" dirty="0" smtClean="0">
                <a:solidFill>
                  <a:srgbClr val="A53010"/>
                </a:solidFill>
              </a:rPr>
              <a:t> de la </a:t>
            </a:r>
            <a:r>
              <a:rPr lang="en-US" sz="2000" dirty="0" err="1" smtClean="0">
                <a:solidFill>
                  <a:srgbClr val="A53010"/>
                </a:solidFill>
              </a:rPr>
              <a:t>determinaci</a:t>
            </a:r>
            <a:r>
              <a:rPr lang="en-US" sz="2000" dirty="0" err="1" smtClean="0">
                <a:solidFill>
                  <a:srgbClr val="A53010"/>
                </a:solidFill>
              </a:rPr>
              <a:t>ón</a:t>
            </a:r>
            <a:r>
              <a:rPr lang="en-US" sz="2000" dirty="0" smtClean="0">
                <a:solidFill>
                  <a:srgbClr val="A53010"/>
                </a:solidFill>
              </a:rPr>
              <a:t> social de la </a:t>
            </a:r>
            <a:r>
              <a:rPr lang="en-US" sz="2000" dirty="0" err="1" smtClean="0">
                <a:solidFill>
                  <a:srgbClr val="A53010"/>
                </a:solidFill>
              </a:rPr>
              <a:t>salud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  <a:r>
              <a:rPr lang="en-US" sz="2000" dirty="0">
                <a:solidFill>
                  <a:srgbClr val="A53010"/>
                </a:solidFill>
              </a:rPr>
              <a:t>	</a:t>
            </a:r>
            <a:endParaRPr lang="en-US" sz="2000" dirty="0" smtClean="0">
              <a:solidFill>
                <a:srgbClr val="A53010"/>
              </a:solidFill>
            </a:endParaRP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identificación</a:t>
            </a:r>
            <a:r>
              <a:rPr lang="en-US" sz="2000" dirty="0" smtClean="0">
                <a:solidFill>
                  <a:srgbClr val="A53010"/>
                </a:solidFill>
              </a:rPr>
              <a:t> de </a:t>
            </a:r>
            <a:r>
              <a:rPr lang="en-US" sz="2000" dirty="0" err="1" smtClean="0">
                <a:solidFill>
                  <a:srgbClr val="A53010"/>
                </a:solidFill>
              </a:rPr>
              <a:t>riesgos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laborales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ambientales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modelos</a:t>
            </a:r>
            <a:r>
              <a:rPr lang="en-US" sz="2000" dirty="0" smtClean="0">
                <a:solidFill>
                  <a:srgbClr val="A53010"/>
                </a:solidFill>
              </a:rPr>
              <a:t> de </a:t>
            </a:r>
            <a:r>
              <a:rPr lang="en-US" sz="2000" dirty="0" err="1" smtClean="0">
                <a:solidFill>
                  <a:srgbClr val="A53010"/>
                </a:solidFill>
              </a:rPr>
              <a:t>intervención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sanitária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identidicación</a:t>
            </a:r>
            <a:r>
              <a:rPr lang="en-US" sz="2000" dirty="0" smtClean="0">
                <a:solidFill>
                  <a:srgbClr val="A53010"/>
                </a:solidFill>
              </a:rPr>
              <a:t> de </a:t>
            </a:r>
            <a:r>
              <a:rPr lang="en-US" sz="2000" dirty="0" err="1" smtClean="0">
                <a:solidFill>
                  <a:srgbClr val="A53010"/>
                </a:solidFill>
              </a:rPr>
              <a:t>obstáculos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à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intervención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equitativa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  <a:endParaRPr lang="en-US" sz="2000" dirty="0" smtClean="0">
              <a:solidFill>
                <a:srgbClr val="A53010"/>
              </a:solidFill>
            </a:endParaRP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organización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planeamiento</a:t>
            </a:r>
            <a:r>
              <a:rPr lang="en-US" sz="2000" dirty="0" smtClean="0">
                <a:solidFill>
                  <a:srgbClr val="A53010"/>
                </a:solidFill>
              </a:rPr>
              <a:t> de los </a:t>
            </a:r>
            <a:r>
              <a:rPr lang="en-US" sz="2000" dirty="0" err="1" smtClean="0">
                <a:solidFill>
                  <a:srgbClr val="A53010"/>
                </a:solidFill>
              </a:rPr>
              <a:t>servícios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públicos</a:t>
            </a:r>
            <a:r>
              <a:rPr lang="en-US" sz="2000" dirty="0" smtClean="0">
                <a:solidFill>
                  <a:srgbClr val="A53010"/>
                </a:solidFill>
              </a:rPr>
              <a:t> de </a:t>
            </a:r>
            <a:r>
              <a:rPr lang="en-US" sz="2000" dirty="0" err="1" smtClean="0">
                <a:solidFill>
                  <a:srgbClr val="A53010"/>
                </a:solidFill>
              </a:rPr>
              <a:t>salud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participação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comunitária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ciudadania</a:t>
            </a:r>
            <a:r>
              <a:rPr lang="en-US" sz="2000" dirty="0" smtClean="0">
                <a:solidFill>
                  <a:srgbClr val="A53010"/>
                </a:solidFill>
              </a:rPr>
              <a:t>;</a:t>
            </a:r>
            <a:endParaRPr lang="en-US" sz="2000" dirty="0" smtClean="0">
              <a:solidFill>
                <a:srgbClr val="A53010"/>
              </a:solidFill>
            </a:endParaRPr>
          </a:p>
          <a:p>
            <a:r>
              <a:rPr lang="en-US" sz="2000" dirty="0" smtClean="0">
                <a:solidFill>
                  <a:srgbClr val="A53010"/>
                </a:solidFill>
              </a:rPr>
              <a:t>	- </a:t>
            </a:r>
            <a:r>
              <a:rPr lang="en-US" sz="2000" dirty="0" err="1" smtClean="0">
                <a:solidFill>
                  <a:srgbClr val="A53010"/>
                </a:solidFill>
              </a:rPr>
              <a:t>capacidad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anal</a:t>
            </a:r>
            <a:r>
              <a:rPr lang="en-US" sz="2000" dirty="0" err="1" smtClean="0">
                <a:solidFill>
                  <a:srgbClr val="A53010"/>
                </a:solidFill>
              </a:rPr>
              <a:t>ítica</a:t>
            </a:r>
            <a:r>
              <a:rPr lang="en-US" sz="2000" dirty="0" smtClean="0">
                <a:solidFill>
                  <a:srgbClr val="A53010"/>
                </a:solidFill>
              </a:rPr>
              <a:t>, </a:t>
            </a:r>
            <a:r>
              <a:rPr lang="en-US" sz="2000" dirty="0" err="1" smtClean="0">
                <a:solidFill>
                  <a:srgbClr val="A53010"/>
                </a:solidFill>
              </a:rPr>
              <a:t>prática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transformadora</a:t>
            </a:r>
            <a:r>
              <a:rPr lang="en-US" sz="2000" dirty="0" smtClean="0">
                <a:solidFill>
                  <a:srgbClr val="A53010"/>
                </a:solidFill>
              </a:rPr>
              <a:t>; 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interlocução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permanente</a:t>
            </a:r>
            <a:r>
              <a:rPr lang="en-US" sz="2000" dirty="0" smtClean="0">
                <a:solidFill>
                  <a:srgbClr val="A53010"/>
                </a:solidFill>
              </a:rPr>
              <a:t> – </a:t>
            </a:r>
            <a:r>
              <a:rPr lang="en-US" sz="2000" dirty="0" err="1" smtClean="0">
                <a:solidFill>
                  <a:srgbClr val="A53010"/>
                </a:solidFill>
              </a:rPr>
              <a:t>comunicación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transparente</a:t>
            </a:r>
            <a:r>
              <a:rPr lang="en-US" sz="2000" dirty="0" smtClean="0">
                <a:solidFill>
                  <a:srgbClr val="A53010"/>
                </a:solidFill>
              </a:rPr>
              <a:t>; 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calificación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atualización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técnico-científica</a:t>
            </a:r>
            <a:r>
              <a:rPr lang="en-US" sz="2000" dirty="0" smtClean="0">
                <a:solidFill>
                  <a:srgbClr val="A53010"/>
                </a:solidFill>
              </a:rPr>
              <a:t>; </a:t>
            </a:r>
          </a:p>
          <a:p>
            <a:r>
              <a:rPr lang="en-US" sz="2000" dirty="0">
                <a:solidFill>
                  <a:srgbClr val="A53010"/>
                </a:solidFill>
              </a:rPr>
              <a:t>	</a:t>
            </a:r>
            <a:r>
              <a:rPr lang="en-US" sz="2000" dirty="0" smtClean="0">
                <a:solidFill>
                  <a:srgbClr val="A53010"/>
                </a:solidFill>
              </a:rPr>
              <a:t>- </a:t>
            </a:r>
            <a:r>
              <a:rPr lang="en-US" sz="2000" dirty="0" err="1" smtClean="0">
                <a:solidFill>
                  <a:srgbClr val="A53010"/>
                </a:solidFill>
              </a:rPr>
              <a:t>respecto</a:t>
            </a:r>
            <a:r>
              <a:rPr lang="en-US" sz="2000" dirty="0" smtClean="0">
                <a:solidFill>
                  <a:srgbClr val="A53010"/>
                </a:solidFill>
              </a:rPr>
              <a:t> y </a:t>
            </a:r>
            <a:r>
              <a:rPr lang="en-US" sz="2000" dirty="0" err="1" smtClean="0">
                <a:solidFill>
                  <a:srgbClr val="A53010"/>
                </a:solidFill>
              </a:rPr>
              <a:t>ética</a:t>
            </a:r>
            <a:r>
              <a:rPr lang="en-US" sz="2000" dirty="0" smtClean="0">
                <a:solidFill>
                  <a:srgbClr val="A53010"/>
                </a:solidFill>
              </a:rPr>
              <a:t> social </a:t>
            </a:r>
            <a:r>
              <a:rPr lang="en-US" sz="2000" dirty="0" err="1" smtClean="0">
                <a:solidFill>
                  <a:srgbClr val="A53010"/>
                </a:solidFill>
              </a:rPr>
              <a:t>como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princípios</a:t>
            </a:r>
            <a:r>
              <a:rPr lang="en-US" sz="2000" dirty="0" smtClean="0">
                <a:solidFill>
                  <a:srgbClr val="A53010"/>
                </a:solidFill>
              </a:rPr>
              <a:t> </a:t>
            </a:r>
            <a:r>
              <a:rPr lang="en-US" sz="2000" dirty="0" err="1" smtClean="0">
                <a:solidFill>
                  <a:srgbClr val="A53010"/>
                </a:solidFill>
              </a:rPr>
              <a:t>normativos</a:t>
            </a:r>
            <a:r>
              <a:rPr lang="en-US" sz="2000" dirty="0" smtClean="0">
                <a:solidFill>
                  <a:srgbClr val="A53010"/>
                </a:solidFill>
              </a:rPr>
              <a:t>.</a:t>
            </a:r>
            <a:endParaRPr lang="en-US" sz="2000" dirty="0" smtClean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080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6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267" y="671761"/>
            <a:ext cx="9700041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dirty="0"/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3 </a:t>
            </a:r>
            <a:r>
              <a:rPr lang="en-US" sz="2400" b="1" dirty="0" smtClean="0">
                <a:solidFill>
                  <a:schemeClr val="accent1"/>
                </a:solidFill>
              </a:rPr>
              <a:t>- ?</a:t>
            </a:r>
            <a:r>
              <a:rPr lang="en-US" sz="2400" b="1" dirty="0" err="1" smtClean="0">
                <a:solidFill>
                  <a:schemeClr val="accent1"/>
                </a:solidFill>
              </a:rPr>
              <a:t>Quien</a:t>
            </a:r>
            <a:r>
              <a:rPr lang="en-US" sz="2400" b="1" dirty="0" smtClean="0">
                <a:solidFill>
                  <a:schemeClr val="accent1"/>
                </a:solidFill>
              </a:rPr>
              <a:t> son los </a:t>
            </a:r>
            <a:r>
              <a:rPr lang="en-US" sz="2400" b="1" dirty="0" err="1" smtClean="0">
                <a:solidFill>
                  <a:schemeClr val="accent1"/>
                </a:solidFill>
              </a:rPr>
              <a:t>discentes</a:t>
            </a:r>
            <a:r>
              <a:rPr lang="en-US" sz="2400" b="1" dirty="0" smtClean="0">
                <a:solidFill>
                  <a:schemeClr val="accent1"/>
                </a:solidFill>
              </a:rPr>
              <a:t> en </a:t>
            </a:r>
            <a:r>
              <a:rPr lang="en-US" sz="2400" b="1" dirty="0" err="1" smtClean="0">
                <a:solidFill>
                  <a:schemeClr val="accent1"/>
                </a:solidFill>
              </a:rPr>
              <a:t>formación</a:t>
            </a:r>
            <a:r>
              <a:rPr lang="en-US" sz="2400" b="1" dirty="0" smtClean="0">
                <a:solidFill>
                  <a:schemeClr val="accent1"/>
                </a:solidFill>
              </a:rPr>
              <a:t>, lo </a:t>
            </a:r>
            <a:r>
              <a:rPr lang="en-US" sz="2400" b="1" dirty="0" err="1" smtClean="0">
                <a:solidFill>
                  <a:schemeClr val="accent1"/>
                </a:solidFill>
              </a:rPr>
              <a:t>que</a:t>
            </a:r>
            <a:r>
              <a:rPr lang="en-US" sz="2400" b="1" dirty="0" smtClean="0">
                <a:solidFill>
                  <a:schemeClr val="accent1"/>
                </a:solidFill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</a:rPr>
              <a:t>traen</a:t>
            </a:r>
            <a:r>
              <a:rPr lang="en-US" sz="2400" b="1" dirty="0" smtClean="0">
                <a:solidFill>
                  <a:schemeClr val="accent1"/>
                </a:solidFill>
              </a:rPr>
              <a:t> en </a:t>
            </a:r>
          </a:p>
          <a:p>
            <a:r>
              <a:rPr lang="en-US" sz="2400" b="1" dirty="0" smtClean="0">
                <a:solidFill>
                  <a:schemeClr val="accent1"/>
                </a:solidFill>
              </a:rPr>
              <a:t>	</a:t>
            </a:r>
            <a:r>
              <a:rPr lang="en-US" sz="2400" b="1" dirty="0" err="1" smtClean="0">
                <a:solidFill>
                  <a:schemeClr val="accent1"/>
                </a:solidFill>
              </a:rPr>
              <a:t>su</a:t>
            </a:r>
            <a:r>
              <a:rPr lang="en-US" sz="2400" b="1" dirty="0" smtClean="0">
                <a:solidFill>
                  <a:schemeClr val="accent1"/>
                </a:solidFill>
              </a:rPr>
              <a:t> ‘</a:t>
            </a:r>
            <a:r>
              <a:rPr lang="en-US" sz="2400" b="1" dirty="0" err="1" smtClean="0">
                <a:solidFill>
                  <a:schemeClr val="accent1"/>
                </a:solidFill>
              </a:rPr>
              <a:t>mochila</a:t>
            </a:r>
            <a:r>
              <a:rPr lang="en-US" sz="2400" b="1" dirty="0" smtClean="0">
                <a:solidFill>
                  <a:schemeClr val="accent1"/>
                </a:solidFill>
              </a:rPr>
              <a:t>’</a:t>
            </a:r>
            <a:r>
              <a:rPr lang="en-US" sz="2400" b="1" dirty="0" smtClean="0">
                <a:solidFill>
                  <a:schemeClr val="accent1"/>
                </a:solidFill>
              </a:rPr>
              <a:t>?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- </a:t>
            </a:r>
            <a:r>
              <a:rPr lang="en-US" sz="2400" dirty="0" err="1" smtClean="0">
                <a:solidFill>
                  <a:srgbClr val="A53010"/>
                </a:solidFill>
              </a:rPr>
              <a:t>Capacitaci</a:t>
            </a:r>
            <a:r>
              <a:rPr lang="en-US" sz="2400" dirty="0" err="1" smtClean="0">
                <a:solidFill>
                  <a:srgbClr val="A53010"/>
                </a:solidFill>
              </a:rPr>
              <a:t>ón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técnica</a:t>
            </a:r>
            <a:r>
              <a:rPr lang="en-US" sz="2400" dirty="0" smtClean="0">
                <a:solidFill>
                  <a:srgbClr val="A53010"/>
                </a:solidFill>
              </a:rPr>
              <a:t> anterior;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Experiência</a:t>
            </a:r>
            <a:r>
              <a:rPr lang="en-US" sz="2400" dirty="0" smtClean="0">
                <a:solidFill>
                  <a:srgbClr val="A53010"/>
                </a:solidFill>
              </a:rPr>
              <a:t> e </a:t>
            </a:r>
            <a:r>
              <a:rPr lang="en-US" sz="2400" dirty="0" err="1" smtClean="0">
                <a:solidFill>
                  <a:srgbClr val="A53010"/>
                </a:solidFill>
              </a:rPr>
              <a:t>vivências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anteriores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Extracción</a:t>
            </a:r>
            <a:r>
              <a:rPr lang="en-US" sz="2400" dirty="0" smtClean="0">
                <a:solidFill>
                  <a:srgbClr val="A53010"/>
                </a:solidFill>
              </a:rPr>
              <a:t> social y cultural;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Percepción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expectativas</a:t>
            </a:r>
            <a:r>
              <a:rPr lang="en-US" sz="2400" dirty="0" smtClean="0">
                <a:solidFill>
                  <a:srgbClr val="A53010"/>
                </a:solidFill>
              </a:rPr>
              <a:t> del </a:t>
            </a:r>
            <a:r>
              <a:rPr lang="en-US" sz="2400" dirty="0" err="1" smtClean="0">
                <a:solidFill>
                  <a:srgbClr val="A53010"/>
                </a:solidFill>
              </a:rPr>
              <a:t>processo</a:t>
            </a:r>
            <a:r>
              <a:rPr lang="en-US" sz="2400" dirty="0" smtClean="0">
                <a:solidFill>
                  <a:srgbClr val="A53010"/>
                </a:solidFill>
              </a:rPr>
              <a:t> de </a:t>
            </a:r>
            <a:r>
              <a:rPr lang="en-US" sz="2400" dirty="0" err="1" smtClean="0">
                <a:solidFill>
                  <a:srgbClr val="A53010"/>
                </a:solidFill>
              </a:rPr>
              <a:t>aprendizage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Proyectos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profissionales</a:t>
            </a:r>
            <a:r>
              <a:rPr lang="en-US" sz="2400" dirty="0" smtClean="0">
                <a:solidFill>
                  <a:srgbClr val="A53010"/>
                </a:solidFill>
              </a:rPr>
              <a:t> y </a:t>
            </a:r>
            <a:r>
              <a:rPr lang="en-US" sz="2400" dirty="0" err="1" smtClean="0">
                <a:solidFill>
                  <a:srgbClr val="A53010"/>
                </a:solidFill>
              </a:rPr>
              <a:t>personales</a:t>
            </a:r>
            <a:r>
              <a:rPr lang="en-US" sz="2400" dirty="0" smtClean="0">
                <a:solidFill>
                  <a:srgbClr val="A53010"/>
                </a:solidFill>
              </a:rPr>
              <a:t>. </a:t>
            </a:r>
            <a:endParaRPr lang="en-US" sz="2400" dirty="0" smtClean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64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7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267" y="671761"/>
            <a:ext cx="1039329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4 </a:t>
            </a:r>
            <a:r>
              <a:rPr lang="en-US" sz="2400" b="1" dirty="0" smtClean="0">
                <a:solidFill>
                  <a:srgbClr val="A53010"/>
                </a:solidFill>
              </a:rPr>
              <a:t>- ?</a:t>
            </a:r>
            <a:r>
              <a:rPr lang="en-US" sz="2400" b="1" dirty="0" err="1" smtClean="0">
                <a:solidFill>
                  <a:srgbClr val="A53010"/>
                </a:solidFill>
              </a:rPr>
              <a:t>Cuales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metodologias</a:t>
            </a:r>
            <a:r>
              <a:rPr lang="en-US" sz="2400" b="1" dirty="0" smtClean="0">
                <a:solidFill>
                  <a:srgbClr val="A53010"/>
                </a:solidFill>
              </a:rPr>
              <a:t> y </a:t>
            </a:r>
            <a:r>
              <a:rPr lang="en-US" sz="2400" b="1" dirty="0" err="1" smtClean="0">
                <a:solidFill>
                  <a:srgbClr val="A53010"/>
                </a:solidFill>
              </a:rPr>
              <a:t>processos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pedagogicos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smtClean="0">
                <a:solidFill>
                  <a:srgbClr val="A53010"/>
                </a:solidFill>
              </a:rPr>
              <a:t>son </a:t>
            </a:r>
            <a:endParaRPr lang="en-US" sz="2400" b="1" dirty="0" smtClean="0">
              <a:solidFill>
                <a:srgbClr val="A53010"/>
              </a:solidFill>
            </a:endParaRPr>
          </a:p>
          <a:p>
            <a:r>
              <a:rPr lang="en-US" sz="2400" b="1" dirty="0" smtClean="0">
                <a:solidFill>
                  <a:srgbClr val="A53010"/>
                </a:solidFill>
              </a:rPr>
              <a:t>	</a:t>
            </a:r>
            <a:r>
              <a:rPr lang="en-US" sz="2400" b="1" dirty="0" err="1" smtClean="0">
                <a:solidFill>
                  <a:srgbClr val="A53010"/>
                </a:solidFill>
              </a:rPr>
              <a:t>necesários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para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su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formación</a:t>
            </a:r>
            <a:r>
              <a:rPr lang="en-US" sz="2400" b="1" dirty="0" smtClean="0">
                <a:solidFill>
                  <a:srgbClr val="A53010"/>
                </a:solidFill>
              </a:rPr>
              <a:t>?</a:t>
            </a:r>
          </a:p>
          <a:p>
            <a:endParaRPr lang="en-US" sz="2400" b="1" dirty="0">
              <a:solidFill>
                <a:srgbClr val="A53010"/>
              </a:solidFill>
            </a:endParaRP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Herbard</a:t>
            </a:r>
            <a:r>
              <a:rPr lang="en-US" sz="2400" dirty="0" smtClean="0">
                <a:solidFill>
                  <a:srgbClr val="A53010"/>
                </a:solidFill>
              </a:rPr>
              <a:t> y el </a:t>
            </a:r>
            <a:r>
              <a:rPr lang="en-US" sz="2400" dirty="0" err="1" smtClean="0">
                <a:solidFill>
                  <a:srgbClr val="A53010"/>
                </a:solidFill>
              </a:rPr>
              <a:t>car</a:t>
            </a:r>
            <a:r>
              <a:rPr lang="en-US" sz="2400" dirty="0" err="1" smtClean="0">
                <a:solidFill>
                  <a:srgbClr val="A53010"/>
                </a:solidFill>
              </a:rPr>
              <a:t>áter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científico</a:t>
            </a:r>
            <a:r>
              <a:rPr lang="en-US" sz="2400" dirty="0" smtClean="0">
                <a:solidFill>
                  <a:srgbClr val="A53010"/>
                </a:solidFill>
              </a:rPr>
              <a:t> de la </a:t>
            </a:r>
            <a:r>
              <a:rPr lang="en-US" sz="2400" dirty="0" err="1" smtClean="0">
                <a:solidFill>
                  <a:srgbClr val="A53010"/>
                </a:solidFill>
              </a:rPr>
              <a:t>pedagogia</a:t>
            </a:r>
            <a:r>
              <a:rPr lang="en-US" sz="2400" dirty="0">
                <a:solidFill>
                  <a:srgbClr val="A53010"/>
                </a:solidFill>
              </a:rPr>
              <a:t> 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smtClean="0">
                <a:solidFill>
                  <a:srgbClr val="A53010"/>
                </a:solidFill>
              </a:rPr>
              <a:t>5 </a:t>
            </a:r>
            <a:r>
              <a:rPr lang="en-US" sz="2400" dirty="0" err="1" smtClean="0">
                <a:solidFill>
                  <a:srgbClr val="A53010"/>
                </a:solidFill>
              </a:rPr>
              <a:t>passos</a:t>
            </a:r>
            <a:r>
              <a:rPr lang="en-US" sz="2400" dirty="0" smtClean="0">
                <a:solidFill>
                  <a:srgbClr val="A53010"/>
                </a:solidFill>
              </a:rPr>
              <a:t>: 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</a:t>
            </a:r>
            <a:r>
              <a:rPr lang="en-US" sz="2400" dirty="0" err="1" smtClean="0">
                <a:solidFill>
                  <a:srgbClr val="A53010"/>
                </a:solidFill>
              </a:rPr>
              <a:t>preparación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exposición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absorción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sistematización</a:t>
            </a:r>
            <a:r>
              <a:rPr lang="en-US" sz="2400" dirty="0" smtClean="0">
                <a:solidFill>
                  <a:srgbClr val="A53010"/>
                </a:solidFill>
              </a:rPr>
              <a:t>, </a:t>
            </a:r>
            <a:r>
              <a:rPr lang="en-US" sz="2400" dirty="0" err="1" smtClean="0">
                <a:solidFill>
                  <a:srgbClr val="A53010"/>
                </a:solidFill>
              </a:rPr>
              <a:t>aplicación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</a:p>
          <a:p>
            <a:endParaRPr lang="en-US" sz="2400" dirty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- Dewey y </a:t>
            </a:r>
            <a:r>
              <a:rPr lang="en-US" sz="2400" dirty="0" err="1" smtClean="0">
                <a:solidFill>
                  <a:srgbClr val="A53010"/>
                </a:solidFill>
              </a:rPr>
              <a:t>las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metodologias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activas</a:t>
            </a:r>
            <a:r>
              <a:rPr lang="en-US" sz="2400" dirty="0">
                <a:solidFill>
                  <a:srgbClr val="A53010"/>
                </a:solidFill>
              </a:rPr>
              <a:t> </a:t>
            </a:r>
            <a:r>
              <a:rPr lang="en-US" sz="2400" dirty="0" smtClean="0">
                <a:solidFill>
                  <a:srgbClr val="A53010"/>
                </a:solidFill>
              </a:rPr>
              <a:t>-</a:t>
            </a:r>
            <a:r>
              <a:rPr lang="en-US" sz="2400" dirty="0" smtClean="0">
                <a:solidFill>
                  <a:srgbClr val="A53010"/>
                </a:solidFill>
              </a:rPr>
              <a:t> a </a:t>
            </a:r>
            <a:r>
              <a:rPr lang="en-US" sz="2400" dirty="0" err="1" smtClean="0">
                <a:solidFill>
                  <a:srgbClr val="A53010"/>
                </a:solidFill>
              </a:rPr>
              <a:t>diversidade</a:t>
            </a:r>
            <a:r>
              <a:rPr lang="en-US" sz="2400" dirty="0" smtClean="0">
                <a:solidFill>
                  <a:srgbClr val="A53010"/>
                </a:solidFill>
              </a:rPr>
              <a:t> dos </a:t>
            </a:r>
            <a:r>
              <a:rPr lang="en-US" sz="2400" dirty="0" err="1" smtClean="0">
                <a:solidFill>
                  <a:srgbClr val="A53010"/>
                </a:solidFill>
              </a:rPr>
              <a:t>alumnos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 	  e </a:t>
            </a:r>
            <a:r>
              <a:rPr lang="en-US" sz="2400" dirty="0" err="1" smtClean="0">
                <a:solidFill>
                  <a:srgbClr val="A53010"/>
                </a:solidFill>
              </a:rPr>
              <a:t>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deslocamentos</a:t>
            </a:r>
            <a:r>
              <a:rPr lang="en-US" sz="2400" dirty="0" smtClean="0">
                <a:solidFill>
                  <a:srgbClr val="A53010"/>
                </a:solidFill>
              </a:rPr>
              <a:t>: </a:t>
            </a:r>
            <a:r>
              <a:rPr lang="en-US" sz="2400" dirty="0" smtClean="0">
                <a:solidFill>
                  <a:srgbClr val="A53010"/>
                </a:solidFill>
              </a:rPr>
              <a:t>de lo </a:t>
            </a:r>
            <a:r>
              <a:rPr lang="en-US" sz="2400" dirty="0" err="1" smtClean="0">
                <a:solidFill>
                  <a:srgbClr val="A53010"/>
                </a:solidFill>
              </a:rPr>
              <a:t>profesor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el </a:t>
            </a:r>
            <a:r>
              <a:rPr lang="en-US" sz="2400" dirty="0" err="1" smtClean="0">
                <a:solidFill>
                  <a:srgbClr val="A53010"/>
                </a:solidFill>
              </a:rPr>
              <a:t>alumno</a:t>
            </a:r>
            <a:r>
              <a:rPr lang="en-US" sz="2400" dirty="0" smtClean="0">
                <a:solidFill>
                  <a:srgbClr val="A53010"/>
                </a:solidFill>
              </a:rPr>
              <a:t>; </a:t>
            </a:r>
            <a:r>
              <a:rPr lang="en-US" sz="2400" dirty="0" smtClean="0">
                <a:solidFill>
                  <a:srgbClr val="A53010"/>
                </a:solidFill>
              </a:rPr>
              <a:t>de la </a:t>
            </a:r>
            <a:r>
              <a:rPr lang="en-US" sz="2400" dirty="0" err="1" smtClean="0">
                <a:solidFill>
                  <a:srgbClr val="A53010"/>
                </a:solidFill>
              </a:rPr>
              <a:t>lógica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la </a:t>
            </a:r>
            <a:r>
              <a:rPr lang="en-US" sz="2400" dirty="0" err="1" smtClean="0">
                <a:solidFill>
                  <a:srgbClr val="A53010"/>
                </a:solidFill>
              </a:rPr>
              <a:t>psicologia</a:t>
            </a:r>
            <a:r>
              <a:rPr lang="en-US" sz="2400" dirty="0" smtClean="0">
                <a:solidFill>
                  <a:srgbClr val="A53010"/>
                </a:solidFill>
              </a:rPr>
              <a:t>; de los </a:t>
            </a:r>
            <a:r>
              <a:rPr lang="en-US" sz="2400" dirty="0" err="1" smtClean="0">
                <a:solidFill>
                  <a:srgbClr val="A53010"/>
                </a:solidFill>
              </a:rPr>
              <a:t>contenidos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los </a:t>
            </a:r>
            <a:r>
              <a:rPr lang="en-US" sz="2400" dirty="0" err="1" smtClean="0">
                <a:solidFill>
                  <a:srgbClr val="A53010"/>
                </a:solidFill>
              </a:rPr>
              <a:t>métodos</a:t>
            </a:r>
            <a:r>
              <a:rPr lang="en-US" sz="2400" dirty="0" smtClean="0">
                <a:solidFill>
                  <a:srgbClr val="A53010"/>
                </a:solidFill>
              </a:rPr>
              <a:t>; 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</a:t>
            </a:r>
            <a:r>
              <a:rPr lang="en-US" sz="2400" dirty="0" smtClean="0">
                <a:solidFill>
                  <a:srgbClr val="A53010"/>
                </a:solidFill>
              </a:rPr>
              <a:t>del </a:t>
            </a:r>
            <a:r>
              <a:rPr lang="en-US" sz="2400" dirty="0" err="1" smtClean="0">
                <a:solidFill>
                  <a:srgbClr val="A53010"/>
                </a:solidFill>
              </a:rPr>
              <a:t>esfuerzo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el </a:t>
            </a:r>
            <a:r>
              <a:rPr lang="en-US" sz="2400" dirty="0" err="1" smtClean="0">
                <a:solidFill>
                  <a:srgbClr val="A53010"/>
                </a:solidFill>
              </a:rPr>
              <a:t>interes</a:t>
            </a:r>
            <a:r>
              <a:rPr lang="en-US" sz="2400" dirty="0" smtClean="0">
                <a:solidFill>
                  <a:srgbClr val="A53010"/>
                </a:solidFill>
              </a:rPr>
              <a:t>; da </a:t>
            </a:r>
            <a:r>
              <a:rPr lang="en-US" sz="2400" dirty="0" err="1" smtClean="0">
                <a:solidFill>
                  <a:srgbClr val="A53010"/>
                </a:solidFill>
              </a:rPr>
              <a:t>disciplina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rígida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caminos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</a:t>
            </a:r>
            <a:r>
              <a:rPr lang="en-US" sz="2400" dirty="0" err="1" smtClean="0">
                <a:solidFill>
                  <a:srgbClr val="A53010"/>
                </a:solidFill>
              </a:rPr>
              <a:t>apropriados</a:t>
            </a:r>
            <a:r>
              <a:rPr lang="en-US" sz="2400" dirty="0" smtClean="0">
                <a:solidFill>
                  <a:srgbClr val="A53010"/>
                </a:solidFill>
              </a:rPr>
              <a:t>; de la </a:t>
            </a:r>
            <a:r>
              <a:rPr lang="en-US" sz="2400" dirty="0" err="1" smtClean="0">
                <a:solidFill>
                  <a:srgbClr val="A53010"/>
                </a:solidFill>
              </a:rPr>
              <a:t>normatividad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la </a:t>
            </a:r>
            <a:r>
              <a:rPr lang="en-US" sz="2400" dirty="0" err="1" smtClean="0">
                <a:solidFill>
                  <a:srgbClr val="A53010"/>
                </a:solidFill>
              </a:rPr>
              <a:t>operacionalidad</a:t>
            </a:r>
            <a:r>
              <a:rPr lang="en-US" sz="2400" dirty="0" smtClean="0">
                <a:solidFill>
                  <a:srgbClr val="A53010"/>
                </a:solidFill>
              </a:rPr>
              <a:t>;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de la </a:t>
            </a:r>
            <a:r>
              <a:rPr lang="en-US" sz="2400" dirty="0" err="1" smtClean="0">
                <a:solidFill>
                  <a:srgbClr val="A53010"/>
                </a:solidFill>
              </a:rPr>
              <a:t>cantidade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la </a:t>
            </a:r>
            <a:r>
              <a:rPr lang="en-US" sz="2400" dirty="0" err="1" smtClean="0">
                <a:solidFill>
                  <a:srgbClr val="A53010"/>
                </a:solidFill>
              </a:rPr>
              <a:t>calidad</a:t>
            </a:r>
            <a:r>
              <a:rPr lang="en-US" sz="2400" dirty="0" smtClean="0">
                <a:solidFill>
                  <a:srgbClr val="A53010"/>
                </a:solidFill>
              </a:rPr>
              <a:t> de </a:t>
            </a:r>
            <a:r>
              <a:rPr lang="en-US" sz="2400" dirty="0" err="1" smtClean="0">
                <a:solidFill>
                  <a:srgbClr val="A53010"/>
                </a:solidFill>
              </a:rPr>
              <a:t>información</a:t>
            </a:r>
            <a:r>
              <a:rPr lang="en-US" sz="2400" dirty="0" smtClean="0">
                <a:solidFill>
                  <a:srgbClr val="A53010"/>
                </a:solidFill>
              </a:rPr>
              <a:t>/</a:t>
            </a:r>
            <a:r>
              <a:rPr lang="en-US" sz="2400" dirty="0" err="1" smtClean="0">
                <a:solidFill>
                  <a:srgbClr val="A53010"/>
                </a:solidFill>
              </a:rPr>
              <a:t>formación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487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8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267" y="671761"/>
            <a:ext cx="1030522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PREGUNTAS PARA LOS DOCENTES DE CURSOS DE SALUD PÚBLICA:</a:t>
            </a:r>
          </a:p>
          <a:p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4 - </a:t>
            </a:r>
            <a:r>
              <a:rPr lang="en-US" sz="2400" b="1" dirty="0" smtClean="0">
                <a:solidFill>
                  <a:srgbClr val="A53010"/>
                </a:solidFill>
              </a:rPr>
              <a:t>?</a:t>
            </a:r>
            <a:r>
              <a:rPr lang="en-US" sz="2400" b="1" dirty="0" err="1" smtClean="0">
                <a:solidFill>
                  <a:srgbClr val="A53010"/>
                </a:solidFill>
              </a:rPr>
              <a:t>Cual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metodologia</a:t>
            </a:r>
            <a:r>
              <a:rPr lang="en-US" sz="2400" b="1" dirty="0" smtClean="0">
                <a:solidFill>
                  <a:srgbClr val="A53010"/>
                </a:solidFill>
              </a:rPr>
              <a:t> y </a:t>
            </a:r>
            <a:r>
              <a:rPr lang="en-US" sz="2400" b="1" dirty="0" err="1" smtClean="0">
                <a:solidFill>
                  <a:srgbClr val="A53010"/>
                </a:solidFill>
              </a:rPr>
              <a:t>processos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pedagogicos</a:t>
            </a:r>
            <a:r>
              <a:rPr lang="en-US" sz="2400" b="1" dirty="0" smtClean="0">
                <a:solidFill>
                  <a:srgbClr val="A53010"/>
                </a:solidFill>
              </a:rPr>
              <a:t> son </a:t>
            </a:r>
            <a:r>
              <a:rPr lang="en-US" sz="2400" b="1" dirty="0" err="1" smtClean="0">
                <a:solidFill>
                  <a:srgbClr val="A53010"/>
                </a:solidFill>
              </a:rPr>
              <a:t>necesários</a:t>
            </a:r>
            <a:endParaRPr lang="en-US" sz="2400" b="1" dirty="0" smtClean="0">
              <a:solidFill>
                <a:srgbClr val="A53010"/>
              </a:solidFill>
            </a:endParaRPr>
          </a:p>
          <a:p>
            <a:r>
              <a:rPr lang="en-US" sz="2400" b="1" dirty="0">
                <a:solidFill>
                  <a:srgbClr val="A53010"/>
                </a:solidFill>
              </a:rPr>
              <a:t>	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para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su</a:t>
            </a:r>
            <a:r>
              <a:rPr lang="en-US" sz="2400" b="1" dirty="0" smtClean="0">
                <a:solidFill>
                  <a:srgbClr val="A53010"/>
                </a:solidFill>
              </a:rPr>
              <a:t> </a:t>
            </a:r>
            <a:r>
              <a:rPr lang="en-US" sz="2400" b="1" dirty="0" err="1" smtClean="0">
                <a:solidFill>
                  <a:srgbClr val="A53010"/>
                </a:solidFill>
              </a:rPr>
              <a:t>formación</a:t>
            </a:r>
            <a:r>
              <a:rPr lang="en-US" sz="2400" b="1" dirty="0" smtClean="0">
                <a:solidFill>
                  <a:srgbClr val="A53010"/>
                </a:solidFill>
              </a:rPr>
              <a:t>? </a:t>
            </a:r>
            <a:endParaRPr lang="en-US" sz="2400" b="1" dirty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…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- </a:t>
            </a:r>
            <a:r>
              <a:rPr lang="en-US" sz="2400" dirty="0" err="1" smtClean="0">
                <a:solidFill>
                  <a:srgbClr val="A53010"/>
                </a:solidFill>
              </a:rPr>
              <a:t>Freire</a:t>
            </a:r>
            <a:r>
              <a:rPr lang="en-US" sz="2400" dirty="0" smtClean="0">
                <a:solidFill>
                  <a:srgbClr val="A53010"/>
                </a:solidFill>
              </a:rPr>
              <a:t> y la </a:t>
            </a:r>
            <a:r>
              <a:rPr lang="en-US" sz="2400" dirty="0" err="1" smtClean="0">
                <a:solidFill>
                  <a:srgbClr val="A53010"/>
                </a:solidFill>
              </a:rPr>
              <a:t>pedagogia</a:t>
            </a:r>
            <a:r>
              <a:rPr lang="en-US" sz="2400" dirty="0" smtClean="0">
                <a:solidFill>
                  <a:srgbClr val="A53010"/>
                </a:solidFill>
              </a:rPr>
              <a:t> del </a:t>
            </a:r>
            <a:r>
              <a:rPr lang="en-US" sz="2400" dirty="0" err="1" smtClean="0">
                <a:solidFill>
                  <a:srgbClr val="A53010"/>
                </a:solidFill>
              </a:rPr>
              <a:t>oprimido</a:t>
            </a:r>
            <a:r>
              <a:rPr lang="en-US" sz="2400" dirty="0">
                <a:solidFill>
                  <a:srgbClr val="A53010"/>
                </a:solidFill>
              </a:rPr>
              <a:t>:</a:t>
            </a:r>
            <a:r>
              <a:rPr lang="en-US" sz="2400" dirty="0" smtClean="0">
                <a:solidFill>
                  <a:srgbClr val="A53010"/>
                </a:solidFill>
              </a:rPr>
              <a:t> la  </a:t>
            </a:r>
            <a:r>
              <a:rPr lang="en-US" sz="2400" dirty="0" err="1" smtClean="0">
                <a:solidFill>
                  <a:srgbClr val="A53010"/>
                </a:solidFill>
              </a:rPr>
              <a:t>centralidad</a:t>
            </a:r>
            <a:r>
              <a:rPr lang="en-US" sz="2400" dirty="0" smtClean="0">
                <a:solidFill>
                  <a:srgbClr val="A53010"/>
                </a:solidFill>
              </a:rPr>
              <a:t> del </a:t>
            </a:r>
            <a:r>
              <a:rPr lang="en-US" sz="2400" dirty="0" err="1" smtClean="0">
                <a:solidFill>
                  <a:srgbClr val="A53010"/>
                </a:solidFill>
              </a:rPr>
              <a:t>alumno</a:t>
            </a:r>
            <a:endParaRPr lang="en-US" sz="2400" dirty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	  en el </a:t>
            </a:r>
            <a:r>
              <a:rPr lang="en-US" sz="2400" dirty="0" err="1" smtClean="0">
                <a:solidFill>
                  <a:srgbClr val="A53010"/>
                </a:solidFill>
              </a:rPr>
              <a:t>processo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ense</a:t>
            </a:r>
            <a:r>
              <a:rPr lang="en-US" sz="2400" dirty="0" err="1" smtClean="0">
                <a:solidFill>
                  <a:srgbClr val="A53010"/>
                </a:solidFill>
              </a:rPr>
              <a:t>ñanza</a:t>
            </a:r>
            <a:r>
              <a:rPr lang="en-US" sz="2400" dirty="0" err="1">
                <a:solidFill>
                  <a:srgbClr val="A53010"/>
                </a:solidFill>
              </a:rPr>
              <a:t>-</a:t>
            </a:r>
            <a:r>
              <a:rPr lang="en-US" sz="2400" dirty="0" err="1" smtClean="0">
                <a:solidFill>
                  <a:srgbClr val="A53010"/>
                </a:solidFill>
              </a:rPr>
              <a:t>aprendizage</a:t>
            </a:r>
            <a:r>
              <a:rPr lang="en-US" sz="2400" dirty="0" smtClean="0">
                <a:solidFill>
                  <a:srgbClr val="A53010"/>
                </a:solidFill>
              </a:rPr>
              <a:t> no </a:t>
            </a:r>
            <a:r>
              <a:rPr lang="en-US" sz="2400" dirty="0" err="1" smtClean="0">
                <a:solidFill>
                  <a:srgbClr val="A53010"/>
                </a:solidFill>
              </a:rPr>
              <a:t>limita</a:t>
            </a:r>
            <a:r>
              <a:rPr lang="en-US" sz="2400" dirty="0" smtClean="0">
                <a:solidFill>
                  <a:srgbClr val="A53010"/>
                </a:solidFill>
              </a:rPr>
              <a:t> el </a:t>
            </a:r>
            <a:r>
              <a:rPr lang="en-US" sz="2400" dirty="0" err="1" smtClean="0">
                <a:solidFill>
                  <a:srgbClr val="A53010"/>
                </a:solidFill>
              </a:rPr>
              <a:t>papel</a:t>
            </a:r>
            <a:r>
              <a:rPr lang="en-US" sz="2400" dirty="0" smtClean="0">
                <a:solidFill>
                  <a:srgbClr val="A53010"/>
                </a:solidFill>
              </a:rPr>
              <a:t> del</a:t>
            </a:r>
          </a:p>
          <a:p>
            <a:r>
              <a:rPr lang="en-US" sz="2400" dirty="0" smtClean="0">
                <a:solidFill>
                  <a:srgbClr val="A53010"/>
                </a:solidFill>
              </a:rPr>
              <a:t> 	  </a:t>
            </a:r>
            <a:r>
              <a:rPr lang="en-US" sz="2400" dirty="0" err="1" smtClean="0">
                <a:solidFill>
                  <a:srgbClr val="A53010"/>
                </a:solidFill>
              </a:rPr>
              <a:t>educador</a:t>
            </a:r>
            <a:r>
              <a:rPr lang="en-US" sz="2400" dirty="0" smtClean="0">
                <a:solidFill>
                  <a:srgbClr val="A53010"/>
                </a:solidFill>
              </a:rPr>
              <a:t>. </a:t>
            </a:r>
            <a:r>
              <a:rPr lang="en-US" sz="2400" dirty="0" err="1" smtClean="0">
                <a:solidFill>
                  <a:srgbClr val="A53010"/>
                </a:solidFill>
              </a:rPr>
              <a:t>Ese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es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agente</a:t>
            </a:r>
            <a:r>
              <a:rPr lang="en-US" sz="2400" dirty="0" smtClean="0">
                <a:solidFill>
                  <a:srgbClr val="A53010"/>
                </a:solidFill>
              </a:rPr>
              <a:t> de </a:t>
            </a:r>
            <a:r>
              <a:rPr lang="en-US" sz="2400" dirty="0" err="1" smtClean="0">
                <a:solidFill>
                  <a:srgbClr val="A53010"/>
                </a:solidFill>
              </a:rPr>
              <a:t>reflexión</a:t>
            </a:r>
            <a:r>
              <a:rPr lang="en-US" sz="2400" dirty="0" smtClean="0">
                <a:solidFill>
                  <a:srgbClr val="A53010"/>
                </a:solidFill>
              </a:rPr>
              <a:t> de los </a:t>
            </a:r>
            <a:r>
              <a:rPr lang="en-US" sz="2400" dirty="0" err="1" smtClean="0">
                <a:solidFill>
                  <a:srgbClr val="A53010"/>
                </a:solidFill>
              </a:rPr>
              <a:t>educandos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sobre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 	  los </a:t>
            </a:r>
            <a:r>
              <a:rPr lang="en-US" sz="2400" dirty="0" err="1" smtClean="0">
                <a:solidFill>
                  <a:srgbClr val="A53010"/>
                </a:solidFill>
              </a:rPr>
              <a:t>limites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impuestos</a:t>
            </a:r>
            <a:r>
              <a:rPr lang="en-US" sz="2400" dirty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por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uma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sociedad</a:t>
            </a:r>
            <a:r>
              <a:rPr lang="en-US" sz="2400" dirty="0" smtClean="0">
                <a:solidFill>
                  <a:srgbClr val="A53010"/>
                </a:solidFill>
              </a:rPr>
              <a:t> de classes a </a:t>
            </a:r>
            <a:r>
              <a:rPr lang="en-US" sz="2400" dirty="0" err="1" smtClean="0">
                <a:solidFill>
                  <a:srgbClr val="A53010"/>
                </a:solidFill>
              </a:rPr>
              <a:t>su</a:t>
            </a:r>
            <a:r>
              <a:rPr lang="en-US" sz="2400" dirty="0" smtClean="0">
                <a:solidFill>
                  <a:srgbClr val="A53010"/>
                </a:solidFill>
              </a:rPr>
              <a:t> plena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 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realización</a:t>
            </a:r>
            <a:r>
              <a:rPr lang="en-US" sz="2400" dirty="0" smtClean="0">
                <a:solidFill>
                  <a:srgbClr val="A53010"/>
                </a:solidFill>
              </a:rPr>
              <a:t> social.</a:t>
            </a: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</a:t>
            </a:r>
            <a:r>
              <a:rPr lang="en-US" sz="2400" dirty="0" err="1" smtClean="0">
                <a:solidFill>
                  <a:srgbClr val="A53010"/>
                </a:solidFill>
              </a:rPr>
              <a:t>Asi</a:t>
            </a:r>
            <a:r>
              <a:rPr lang="en-US" sz="2400" dirty="0" smtClean="0">
                <a:solidFill>
                  <a:srgbClr val="A53010"/>
                </a:solidFill>
              </a:rPr>
              <a:t> la </a:t>
            </a:r>
            <a:r>
              <a:rPr lang="en-US" sz="2400" dirty="0" err="1" smtClean="0">
                <a:solidFill>
                  <a:srgbClr val="A53010"/>
                </a:solidFill>
              </a:rPr>
              <a:t>proposta</a:t>
            </a:r>
            <a:r>
              <a:rPr lang="en-US" sz="2400" dirty="0" smtClean="0">
                <a:solidFill>
                  <a:srgbClr val="A53010"/>
                </a:solidFill>
              </a:rPr>
              <a:t> de </a:t>
            </a:r>
            <a:r>
              <a:rPr lang="en-US" sz="2400" dirty="0" err="1" smtClean="0">
                <a:solidFill>
                  <a:srgbClr val="A53010"/>
                </a:solidFill>
              </a:rPr>
              <a:t>Freire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problematiza</a:t>
            </a:r>
            <a:r>
              <a:rPr lang="en-US" sz="2400" dirty="0" smtClean="0">
                <a:solidFill>
                  <a:srgbClr val="A53010"/>
                </a:solidFill>
              </a:rPr>
              <a:t> el </a:t>
            </a:r>
            <a:r>
              <a:rPr lang="en-US" sz="2400" dirty="0" err="1" smtClean="0">
                <a:solidFill>
                  <a:srgbClr val="A53010"/>
                </a:solidFill>
              </a:rPr>
              <a:t>presente</a:t>
            </a:r>
            <a:r>
              <a:rPr lang="en-US" sz="2400" dirty="0" smtClean="0">
                <a:solidFill>
                  <a:srgbClr val="A53010"/>
                </a:solidFill>
              </a:rPr>
              <a:t> y el </a:t>
            </a:r>
            <a:r>
              <a:rPr lang="en-US" sz="2400" dirty="0" err="1" smtClean="0">
                <a:solidFill>
                  <a:srgbClr val="A53010"/>
                </a:solidFill>
              </a:rPr>
              <a:t>futuro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 smtClean="0">
                <a:solidFill>
                  <a:srgbClr val="A53010"/>
                </a:solidFill>
              </a:rPr>
              <a:t> 	  del </a:t>
            </a:r>
            <a:r>
              <a:rPr lang="en-US" sz="2400" dirty="0" err="1" smtClean="0">
                <a:solidFill>
                  <a:srgbClr val="A53010"/>
                </a:solidFill>
              </a:rPr>
              <a:t>estudiante</a:t>
            </a:r>
            <a:r>
              <a:rPr lang="en-US" sz="2400" dirty="0" smtClean="0">
                <a:solidFill>
                  <a:srgbClr val="A53010"/>
                </a:solidFill>
              </a:rPr>
              <a:t> con el fin de lo </a:t>
            </a:r>
            <a:r>
              <a:rPr lang="en-US" sz="2400" dirty="0" err="1" smtClean="0">
                <a:solidFill>
                  <a:srgbClr val="A53010"/>
                </a:solidFill>
              </a:rPr>
              <a:t>instrumentar</a:t>
            </a:r>
            <a:r>
              <a:rPr lang="en-US" sz="2400" dirty="0" smtClean="0">
                <a:solidFill>
                  <a:srgbClr val="A53010"/>
                </a:solidFill>
              </a:rPr>
              <a:t> </a:t>
            </a:r>
            <a:r>
              <a:rPr lang="en-US" sz="2400" dirty="0" err="1" smtClean="0">
                <a:solidFill>
                  <a:srgbClr val="A53010"/>
                </a:solidFill>
              </a:rPr>
              <a:t>para</a:t>
            </a:r>
            <a:r>
              <a:rPr lang="en-US" sz="2400" dirty="0" smtClean="0">
                <a:solidFill>
                  <a:srgbClr val="A53010"/>
                </a:solidFill>
              </a:rPr>
              <a:t> los </a:t>
            </a:r>
            <a:r>
              <a:rPr lang="en-US" sz="2400" dirty="0" err="1" smtClean="0">
                <a:solidFill>
                  <a:srgbClr val="A53010"/>
                </a:solidFill>
              </a:rPr>
              <a:t>cambios</a:t>
            </a:r>
            <a:endParaRPr lang="en-US" sz="2400" dirty="0" smtClean="0">
              <a:solidFill>
                <a:srgbClr val="A53010"/>
              </a:solidFill>
            </a:endParaRPr>
          </a:p>
          <a:p>
            <a:r>
              <a:rPr lang="en-US" sz="2400" dirty="0">
                <a:solidFill>
                  <a:srgbClr val="A53010"/>
                </a:solidFill>
              </a:rPr>
              <a:t>	</a:t>
            </a:r>
            <a:r>
              <a:rPr lang="en-US" sz="2400" dirty="0" smtClean="0">
                <a:solidFill>
                  <a:srgbClr val="A53010"/>
                </a:solidFill>
              </a:rPr>
              <a:t>  </a:t>
            </a:r>
            <a:r>
              <a:rPr lang="en-US" sz="2400" dirty="0" err="1" smtClean="0">
                <a:solidFill>
                  <a:srgbClr val="A53010"/>
                </a:solidFill>
              </a:rPr>
              <a:t>sociales</a:t>
            </a:r>
            <a:r>
              <a:rPr lang="en-US" sz="2400" dirty="0" smtClean="0">
                <a:solidFill>
                  <a:srgbClr val="A53010"/>
                </a:solidFill>
              </a:rPr>
              <a:t>.</a:t>
            </a:r>
            <a:r>
              <a:rPr lang="en-US" sz="2400" dirty="0" smtClean="0">
                <a:solidFill>
                  <a:srgbClr val="A53010"/>
                </a:solidFill>
              </a:rPr>
              <a:t>  		</a:t>
            </a:r>
          </a:p>
          <a:p>
            <a:endParaRPr lang="en-US" sz="2400" dirty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146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589212" y="6272259"/>
            <a:ext cx="7619999" cy="365125"/>
          </a:xfrm>
        </p:spPr>
        <p:txBody>
          <a:bodyPr/>
          <a:lstStyle/>
          <a:p>
            <a:r>
              <a:rPr lang="en-US" sz="1100" b="1" dirty="0" smtClean="0">
                <a:solidFill>
                  <a:srgbClr val="A53010"/>
                </a:solidFill>
              </a:rPr>
              <a:t>9</a:t>
            </a:r>
            <a:endParaRPr lang="en-US" sz="1100" b="1" dirty="0">
              <a:solidFill>
                <a:srgbClr val="A5301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1198" y="839702"/>
            <a:ext cx="9750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TENDENCIAS: SISTEMAS, SERVICIOS Y INSTITUCIONES DE SALUD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99711" y="1396005"/>
            <a:ext cx="9792434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A53010"/>
                </a:solidFill>
              </a:rPr>
              <a:t>1 – En el </a:t>
            </a:r>
            <a:r>
              <a:rPr lang="en-US" dirty="0" err="1" smtClean="0">
                <a:solidFill>
                  <a:srgbClr val="A53010"/>
                </a:solidFill>
              </a:rPr>
              <a:t>pos-guerra</a:t>
            </a:r>
            <a:r>
              <a:rPr lang="en-US" dirty="0" smtClean="0">
                <a:solidFill>
                  <a:srgbClr val="A53010"/>
                </a:solidFill>
              </a:rPr>
              <a:t>, </a:t>
            </a:r>
            <a:r>
              <a:rPr lang="en-US" dirty="0" err="1" smtClean="0">
                <a:solidFill>
                  <a:srgbClr val="A53010"/>
                </a:solidFill>
              </a:rPr>
              <a:t>paralelamiente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à</a:t>
            </a:r>
            <a:r>
              <a:rPr lang="en-US" dirty="0" smtClean="0">
                <a:solidFill>
                  <a:srgbClr val="A53010"/>
                </a:solidFill>
              </a:rPr>
              <a:t> la </a:t>
            </a:r>
            <a:r>
              <a:rPr lang="en-US" dirty="0" err="1" smtClean="0">
                <a:solidFill>
                  <a:srgbClr val="A53010"/>
                </a:solidFill>
              </a:rPr>
              <a:t>guerra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fria</a:t>
            </a:r>
            <a:r>
              <a:rPr lang="en-US" dirty="0" smtClean="0">
                <a:solidFill>
                  <a:srgbClr val="A53010"/>
                </a:solidFill>
              </a:rPr>
              <a:t>, se </a:t>
            </a:r>
            <a:r>
              <a:rPr lang="en-US" dirty="0" err="1" smtClean="0">
                <a:solidFill>
                  <a:srgbClr val="A53010"/>
                </a:solidFill>
              </a:rPr>
              <a:t>desarolló</a:t>
            </a:r>
            <a:r>
              <a:rPr lang="en-US" dirty="0" smtClean="0">
                <a:solidFill>
                  <a:srgbClr val="A53010"/>
                </a:solidFill>
              </a:rPr>
              <a:t> un </a:t>
            </a:r>
            <a:r>
              <a:rPr lang="en-US" dirty="0" err="1" smtClean="0">
                <a:solidFill>
                  <a:srgbClr val="A53010"/>
                </a:solidFill>
              </a:rPr>
              <a:t>entendimiento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compromisos</a:t>
            </a:r>
            <a:r>
              <a:rPr lang="en-US" dirty="0" smtClean="0">
                <a:solidFill>
                  <a:srgbClr val="A53010"/>
                </a:solidFill>
              </a:rPr>
              <a:t> com los </a:t>
            </a:r>
            <a:r>
              <a:rPr lang="en-US" dirty="0" err="1" smtClean="0">
                <a:solidFill>
                  <a:srgbClr val="A53010"/>
                </a:solidFill>
              </a:rPr>
              <a:t>derechos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humanos</a:t>
            </a:r>
            <a:r>
              <a:rPr lang="en-US" dirty="0" smtClean="0">
                <a:solidFill>
                  <a:srgbClr val="A53010"/>
                </a:solidFill>
              </a:rPr>
              <a:t>, la </a:t>
            </a:r>
            <a:r>
              <a:rPr lang="en-US" dirty="0" err="1" smtClean="0">
                <a:solidFill>
                  <a:srgbClr val="A53010"/>
                </a:solidFill>
              </a:rPr>
              <a:t>educación</a:t>
            </a:r>
            <a:r>
              <a:rPr lang="en-US" dirty="0" smtClean="0">
                <a:solidFill>
                  <a:srgbClr val="A53010"/>
                </a:solidFill>
              </a:rPr>
              <a:t> y la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. </a:t>
            </a:r>
          </a:p>
          <a:p>
            <a:r>
              <a:rPr lang="en-US" dirty="0" smtClean="0">
                <a:solidFill>
                  <a:srgbClr val="A53010"/>
                </a:solidFill>
              </a:rPr>
              <a:t>2 – En 1948, el </a:t>
            </a:r>
            <a:r>
              <a:rPr lang="en-US" dirty="0" err="1" smtClean="0">
                <a:solidFill>
                  <a:srgbClr val="A53010"/>
                </a:solidFill>
              </a:rPr>
              <a:t>Reino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Unido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implanto</a:t>
            </a:r>
            <a:r>
              <a:rPr lang="en-US" dirty="0" smtClean="0">
                <a:solidFill>
                  <a:srgbClr val="A53010"/>
                </a:solidFill>
              </a:rPr>
              <a:t> un </a:t>
            </a:r>
            <a:r>
              <a:rPr lang="en-US" dirty="0" err="1" smtClean="0">
                <a:solidFill>
                  <a:srgbClr val="A53010"/>
                </a:solidFill>
              </a:rPr>
              <a:t>servicio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nacional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público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, lo </a:t>
            </a:r>
            <a:r>
              <a:rPr lang="en-US" dirty="0" err="1" smtClean="0">
                <a:solidFill>
                  <a:srgbClr val="A53010"/>
                </a:solidFill>
              </a:rPr>
              <a:t>cual</a:t>
            </a:r>
            <a:r>
              <a:rPr lang="en-US" dirty="0" smtClean="0">
                <a:solidFill>
                  <a:srgbClr val="A53010"/>
                </a:solidFill>
              </a:rPr>
              <a:t> se </a:t>
            </a:r>
            <a:r>
              <a:rPr lang="en-US" dirty="0" err="1" smtClean="0">
                <a:solidFill>
                  <a:srgbClr val="A53010"/>
                </a:solidFill>
              </a:rPr>
              <a:t>afirmó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por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sua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calidad</a:t>
            </a:r>
            <a:r>
              <a:rPr lang="en-US" dirty="0">
                <a:solidFill>
                  <a:srgbClr val="A53010"/>
                </a:solidFill>
              </a:rPr>
              <a:t> </a:t>
            </a:r>
            <a:r>
              <a:rPr lang="en-US" dirty="0" smtClean="0">
                <a:solidFill>
                  <a:srgbClr val="A53010"/>
                </a:solidFill>
              </a:rPr>
              <a:t>y </a:t>
            </a:r>
            <a:r>
              <a:rPr lang="en-US" dirty="0" err="1" smtClean="0">
                <a:solidFill>
                  <a:srgbClr val="A53010"/>
                </a:solidFill>
              </a:rPr>
              <a:t>aceptación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pública</a:t>
            </a:r>
            <a:r>
              <a:rPr lang="en-US" dirty="0" smtClean="0">
                <a:solidFill>
                  <a:srgbClr val="A53010"/>
                </a:solidFill>
              </a:rPr>
              <a:t>. En la </a:t>
            </a:r>
            <a:r>
              <a:rPr lang="en-US" dirty="0" err="1" smtClean="0">
                <a:solidFill>
                  <a:srgbClr val="A53010"/>
                </a:solidFill>
              </a:rPr>
              <a:t>decada</a:t>
            </a:r>
            <a:r>
              <a:rPr lang="en-US" dirty="0" smtClean="0">
                <a:solidFill>
                  <a:srgbClr val="A53010"/>
                </a:solidFill>
              </a:rPr>
              <a:t> de 70, </a:t>
            </a:r>
            <a:r>
              <a:rPr lang="en-US" dirty="0" err="1" smtClean="0">
                <a:solidFill>
                  <a:srgbClr val="A53010"/>
                </a:solidFill>
              </a:rPr>
              <a:t>su</a:t>
            </a:r>
            <a:r>
              <a:rPr lang="en-US" dirty="0" smtClean="0">
                <a:solidFill>
                  <a:srgbClr val="A53010"/>
                </a:solidFill>
              </a:rPr>
              <a:t> superior performance social y </a:t>
            </a:r>
            <a:r>
              <a:rPr lang="en-US" dirty="0" err="1" smtClean="0">
                <a:solidFill>
                  <a:srgbClr val="A53010"/>
                </a:solidFill>
              </a:rPr>
              <a:t>financera</a:t>
            </a:r>
            <a:r>
              <a:rPr lang="en-US" dirty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provocó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cambios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em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varios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sistemas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 del </a:t>
            </a:r>
            <a:r>
              <a:rPr lang="en-US" dirty="0" err="1" smtClean="0">
                <a:solidFill>
                  <a:srgbClr val="A53010"/>
                </a:solidFill>
              </a:rPr>
              <a:t>mundo</a:t>
            </a:r>
            <a:r>
              <a:rPr lang="en-US" dirty="0" smtClean="0">
                <a:solidFill>
                  <a:srgbClr val="A53010"/>
                </a:solidFill>
              </a:rPr>
              <a:t>.</a:t>
            </a:r>
          </a:p>
          <a:p>
            <a:r>
              <a:rPr lang="en-US" dirty="0" smtClean="0">
                <a:solidFill>
                  <a:srgbClr val="A53010"/>
                </a:solidFill>
              </a:rPr>
              <a:t>3 – </a:t>
            </a:r>
            <a:r>
              <a:rPr lang="en-US" dirty="0" err="1" smtClean="0">
                <a:solidFill>
                  <a:srgbClr val="A53010"/>
                </a:solidFill>
              </a:rPr>
              <a:t>Aun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que</a:t>
            </a:r>
            <a:r>
              <a:rPr lang="en-US" dirty="0" smtClean="0">
                <a:solidFill>
                  <a:srgbClr val="A53010"/>
                </a:solidFill>
              </a:rPr>
              <a:t> no </a:t>
            </a:r>
            <a:r>
              <a:rPr lang="en-US" dirty="0" err="1" smtClean="0">
                <a:solidFill>
                  <a:srgbClr val="A53010"/>
                </a:solidFill>
              </a:rPr>
              <a:t>tenga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cambiado</a:t>
            </a:r>
            <a:r>
              <a:rPr lang="en-US" dirty="0" smtClean="0">
                <a:solidFill>
                  <a:srgbClr val="A53010"/>
                </a:solidFill>
              </a:rPr>
              <a:t> el </a:t>
            </a:r>
            <a:r>
              <a:rPr lang="en-US" dirty="0" err="1" smtClean="0">
                <a:solidFill>
                  <a:srgbClr val="A53010"/>
                </a:solidFill>
              </a:rPr>
              <a:t>servicio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nacional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, al </a:t>
            </a:r>
            <a:r>
              <a:rPr lang="en-US" dirty="0" err="1" smtClean="0">
                <a:solidFill>
                  <a:srgbClr val="A53010"/>
                </a:solidFill>
              </a:rPr>
              <a:t>contrario</a:t>
            </a:r>
            <a:r>
              <a:rPr lang="en-US" dirty="0" smtClean="0">
                <a:solidFill>
                  <a:srgbClr val="A53010"/>
                </a:solidFill>
              </a:rPr>
              <a:t>, se </a:t>
            </a:r>
            <a:r>
              <a:rPr lang="en-US" dirty="0" err="1" smtClean="0">
                <a:solidFill>
                  <a:srgbClr val="A53010"/>
                </a:solidFill>
              </a:rPr>
              <a:t>há</a:t>
            </a:r>
            <a:r>
              <a:rPr lang="en-US" dirty="0" smtClean="0">
                <a:solidFill>
                  <a:srgbClr val="A53010"/>
                </a:solidFill>
              </a:rPr>
              <a:t> tornado mas </a:t>
            </a:r>
            <a:r>
              <a:rPr lang="en-US" dirty="0" err="1" smtClean="0">
                <a:solidFill>
                  <a:srgbClr val="A53010"/>
                </a:solidFill>
              </a:rPr>
              <a:t>equitativo</a:t>
            </a:r>
            <a:r>
              <a:rPr lang="en-US" dirty="0" smtClean="0">
                <a:solidFill>
                  <a:srgbClr val="A53010"/>
                </a:solidFill>
              </a:rPr>
              <a:t>, el </a:t>
            </a:r>
            <a:r>
              <a:rPr lang="en-US" dirty="0" err="1" smtClean="0">
                <a:solidFill>
                  <a:srgbClr val="A53010"/>
                </a:solidFill>
              </a:rPr>
              <a:t>Gobierno</a:t>
            </a:r>
            <a:r>
              <a:rPr lang="en-US" dirty="0" smtClean="0">
                <a:solidFill>
                  <a:srgbClr val="A53010"/>
                </a:solidFill>
              </a:rPr>
              <a:t> Thatcher </a:t>
            </a:r>
            <a:r>
              <a:rPr lang="en-US" dirty="0" err="1" smtClean="0">
                <a:solidFill>
                  <a:srgbClr val="A53010"/>
                </a:solidFill>
              </a:rPr>
              <a:t>inició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movimiento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económico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llamado</a:t>
            </a:r>
            <a:r>
              <a:rPr lang="en-US" dirty="0" smtClean="0">
                <a:solidFill>
                  <a:srgbClr val="A53010"/>
                </a:solidFill>
              </a:rPr>
              <a:t> neo-liberal com </a:t>
            </a:r>
            <a:r>
              <a:rPr lang="en-US" dirty="0" err="1" smtClean="0">
                <a:solidFill>
                  <a:srgbClr val="A53010"/>
                </a:solidFill>
              </a:rPr>
              <a:t>desestatización</a:t>
            </a:r>
            <a:r>
              <a:rPr lang="en-US" dirty="0" smtClean="0">
                <a:solidFill>
                  <a:srgbClr val="A53010"/>
                </a:solidFill>
              </a:rPr>
              <a:t> de la </a:t>
            </a:r>
            <a:r>
              <a:rPr lang="en-US" dirty="0" err="1" smtClean="0">
                <a:solidFill>
                  <a:srgbClr val="A53010"/>
                </a:solidFill>
              </a:rPr>
              <a:t>economia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em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Inglaterra</a:t>
            </a:r>
            <a:r>
              <a:rPr lang="en-US" dirty="0" smtClean="0">
                <a:solidFill>
                  <a:srgbClr val="A53010"/>
                </a:solidFill>
              </a:rPr>
              <a:t>.</a:t>
            </a:r>
          </a:p>
          <a:p>
            <a:r>
              <a:rPr lang="en-US" dirty="0" smtClean="0">
                <a:solidFill>
                  <a:srgbClr val="A53010"/>
                </a:solidFill>
              </a:rPr>
              <a:t>4 – </a:t>
            </a:r>
            <a:r>
              <a:rPr lang="en-US" dirty="0" err="1" smtClean="0">
                <a:solidFill>
                  <a:srgbClr val="A53010"/>
                </a:solidFill>
              </a:rPr>
              <a:t>Esas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politicas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pasaran</a:t>
            </a:r>
            <a:r>
              <a:rPr lang="en-US" dirty="0" smtClean="0">
                <a:solidFill>
                  <a:srgbClr val="A53010"/>
                </a:solidFill>
              </a:rPr>
              <a:t> a </a:t>
            </a:r>
            <a:r>
              <a:rPr lang="en-US" dirty="0" err="1" smtClean="0">
                <a:solidFill>
                  <a:srgbClr val="A53010"/>
                </a:solidFill>
              </a:rPr>
              <a:t>ser</a:t>
            </a:r>
            <a:r>
              <a:rPr lang="en-US" dirty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advocadas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por</a:t>
            </a:r>
            <a:r>
              <a:rPr lang="en-US" dirty="0" smtClean="0">
                <a:solidFill>
                  <a:srgbClr val="A53010"/>
                </a:solidFill>
              </a:rPr>
              <a:t> los </a:t>
            </a:r>
            <a:r>
              <a:rPr lang="en-US" dirty="0" err="1" smtClean="0">
                <a:solidFill>
                  <a:srgbClr val="A53010"/>
                </a:solidFill>
              </a:rPr>
              <a:t>organismos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financeros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internacionales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para</a:t>
            </a:r>
            <a:r>
              <a:rPr lang="en-US" dirty="0" smtClean="0">
                <a:solidFill>
                  <a:srgbClr val="A53010"/>
                </a:solidFill>
              </a:rPr>
              <a:t> los </a:t>
            </a:r>
            <a:r>
              <a:rPr lang="en-US" dirty="0" err="1" smtClean="0">
                <a:solidFill>
                  <a:srgbClr val="A53010"/>
                </a:solidFill>
              </a:rPr>
              <a:t>países</a:t>
            </a:r>
            <a:r>
              <a:rPr lang="en-US" dirty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perifericos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también</a:t>
            </a:r>
            <a:r>
              <a:rPr lang="en-US" dirty="0" smtClean="0">
                <a:solidFill>
                  <a:srgbClr val="A53010"/>
                </a:solidFill>
              </a:rPr>
              <a:t>, </a:t>
            </a:r>
            <a:r>
              <a:rPr lang="en-US" dirty="0" err="1" smtClean="0">
                <a:solidFill>
                  <a:srgbClr val="A53010"/>
                </a:solidFill>
              </a:rPr>
              <a:t>incluso</a:t>
            </a:r>
            <a:r>
              <a:rPr lang="en-US" dirty="0" smtClean="0">
                <a:solidFill>
                  <a:srgbClr val="A53010"/>
                </a:solidFill>
              </a:rPr>
              <a:t> en el sector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.</a:t>
            </a:r>
            <a:endParaRPr lang="en-US" dirty="0" smtClean="0">
              <a:solidFill>
                <a:srgbClr val="A53010"/>
              </a:solidFill>
            </a:endParaRPr>
          </a:p>
          <a:p>
            <a:r>
              <a:rPr lang="en-US" dirty="0" smtClean="0">
                <a:solidFill>
                  <a:srgbClr val="A53010"/>
                </a:solidFill>
              </a:rPr>
              <a:t>5 – </a:t>
            </a:r>
            <a:r>
              <a:rPr lang="en-US" dirty="0" err="1" smtClean="0">
                <a:solidFill>
                  <a:srgbClr val="A53010"/>
                </a:solidFill>
              </a:rPr>
              <a:t>Bajo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cr</a:t>
            </a:r>
            <a:r>
              <a:rPr lang="en-US" dirty="0" err="1" smtClean="0">
                <a:solidFill>
                  <a:srgbClr val="A53010"/>
                </a:solidFill>
              </a:rPr>
              <a:t>íticas</a:t>
            </a:r>
            <a:r>
              <a:rPr lang="en-US" dirty="0" smtClean="0">
                <a:solidFill>
                  <a:srgbClr val="A53010"/>
                </a:solidFill>
              </a:rPr>
              <a:t> a los </a:t>
            </a:r>
            <a:r>
              <a:rPr lang="en-US" dirty="0" err="1" smtClean="0">
                <a:solidFill>
                  <a:srgbClr val="A53010"/>
                </a:solidFill>
              </a:rPr>
              <a:t>servicios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públicos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, el </a:t>
            </a:r>
            <a:r>
              <a:rPr lang="en-US" dirty="0" err="1" smtClean="0">
                <a:solidFill>
                  <a:srgbClr val="A53010"/>
                </a:solidFill>
              </a:rPr>
              <a:t>Banco</a:t>
            </a:r>
            <a:r>
              <a:rPr lang="en-US" dirty="0" smtClean="0">
                <a:solidFill>
                  <a:srgbClr val="A53010"/>
                </a:solidFill>
              </a:rPr>
              <a:t> Mundial, </a:t>
            </a:r>
            <a:r>
              <a:rPr lang="en-US" dirty="0" err="1" smtClean="0">
                <a:solidFill>
                  <a:srgbClr val="A53010"/>
                </a:solidFill>
              </a:rPr>
              <a:t>em</a:t>
            </a:r>
            <a:r>
              <a:rPr lang="en-US" dirty="0" smtClean="0">
                <a:solidFill>
                  <a:srgbClr val="A53010"/>
                </a:solidFill>
              </a:rPr>
              <a:t> 1990, ha </a:t>
            </a:r>
            <a:r>
              <a:rPr lang="en-US" dirty="0" err="1" smtClean="0">
                <a:solidFill>
                  <a:srgbClr val="A53010"/>
                </a:solidFill>
              </a:rPr>
              <a:t>propuesto</a:t>
            </a:r>
            <a:r>
              <a:rPr lang="en-US" dirty="0" smtClean="0">
                <a:solidFill>
                  <a:srgbClr val="A53010"/>
                </a:solidFill>
              </a:rPr>
              <a:t>, mas </a:t>
            </a:r>
            <a:r>
              <a:rPr lang="en-US" dirty="0" err="1" smtClean="0">
                <a:solidFill>
                  <a:srgbClr val="A53010"/>
                </a:solidFill>
              </a:rPr>
              <a:t>bien</a:t>
            </a:r>
            <a:r>
              <a:rPr lang="en-US" dirty="0" smtClean="0">
                <a:solidFill>
                  <a:srgbClr val="A53010"/>
                </a:solidFill>
              </a:rPr>
              <a:t>, la idea de </a:t>
            </a:r>
            <a:r>
              <a:rPr lang="en-US" dirty="0" err="1" smtClean="0">
                <a:solidFill>
                  <a:srgbClr val="A53010"/>
                </a:solidFill>
              </a:rPr>
              <a:t>que</a:t>
            </a:r>
            <a:r>
              <a:rPr lang="en-US" dirty="0" smtClean="0">
                <a:solidFill>
                  <a:srgbClr val="A53010"/>
                </a:solidFill>
              </a:rPr>
              <a:t> un ‘</a:t>
            </a:r>
            <a:r>
              <a:rPr lang="en-US" dirty="0" err="1" smtClean="0">
                <a:solidFill>
                  <a:srgbClr val="A53010"/>
                </a:solidFill>
              </a:rPr>
              <a:t>sistema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 smtClean="0">
                <a:solidFill>
                  <a:srgbClr val="A53010"/>
                </a:solidFill>
              </a:rPr>
              <a:t>salud</a:t>
            </a:r>
            <a:r>
              <a:rPr lang="en-US" dirty="0" smtClean="0">
                <a:solidFill>
                  <a:srgbClr val="A53010"/>
                </a:solidFill>
              </a:rPr>
              <a:t>’ era mas comprehensible y </a:t>
            </a:r>
            <a:r>
              <a:rPr lang="en-US" dirty="0" err="1" smtClean="0">
                <a:solidFill>
                  <a:srgbClr val="A53010"/>
                </a:solidFill>
              </a:rPr>
              <a:t>racional</a:t>
            </a:r>
            <a:r>
              <a:rPr lang="en-US" dirty="0" smtClean="0">
                <a:solidFill>
                  <a:srgbClr val="A53010"/>
                </a:solidFill>
              </a:rPr>
              <a:t>, </a:t>
            </a:r>
            <a:r>
              <a:rPr lang="en-US" dirty="0" err="1" smtClean="0">
                <a:solidFill>
                  <a:srgbClr val="A53010"/>
                </a:solidFill>
              </a:rPr>
              <a:t>aprovechando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las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iniciativas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privadas</a:t>
            </a:r>
            <a:r>
              <a:rPr lang="en-US" dirty="0">
                <a:solidFill>
                  <a:srgbClr val="A53010"/>
                </a:solidFill>
              </a:rPr>
              <a:t> </a:t>
            </a:r>
            <a:r>
              <a:rPr lang="en-US" dirty="0" smtClean="0">
                <a:solidFill>
                  <a:srgbClr val="A53010"/>
                </a:solidFill>
              </a:rPr>
              <a:t>y </a:t>
            </a:r>
            <a:r>
              <a:rPr lang="en-US" dirty="0" err="1" smtClean="0">
                <a:solidFill>
                  <a:srgbClr val="A53010"/>
                </a:solidFill>
              </a:rPr>
              <a:t>también</a:t>
            </a:r>
            <a:r>
              <a:rPr lang="en-US" dirty="0" smtClean="0">
                <a:solidFill>
                  <a:srgbClr val="A53010"/>
                </a:solidFill>
              </a:rPr>
              <a:t> as </a:t>
            </a:r>
            <a:r>
              <a:rPr lang="en-US" dirty="0" err="1" smtClean="0">
                <a:solidFill>
                  <a:srgbClr val="A53010"/>
                </a:solidFill>
              </a:rPr>
              <a:t>financiando</a:t>
            </a:r>
            <a:r>
              <a:rPr lang="en-US" dirty="0" smtClean="0">
                <a:solidFill>
                  <a:srgbClr val="A53010"/>
                </a:solidFill>
              </a:rPr>
              <a:t> com </a:t>
            </a:r>
            <a:r>
              <a:rPr lang="en-US" dirty="0" err="1" smtClean="0">
                <a:solidFill>
                  <a:srgbClr val="A53010"/>
                </a:solidFill>
              </a:rPr>
              <a:t>recursos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públicos</a:t>
            </a:r>
            <a:r>
              <a:rPr lang="en-US" dirty="0" smtClean="0">
                <a:solidFill>
                  <a:srgbClr val="A53010"/>
                </a:solidFill>
              </a:rPr>
              <a:t>.</a:t>
            </a:r>
            <a:endParaRPr lang="en-US" dirty="0">
              <a:solidFill>
                <a:srgbClr val="A53010"/>
              </a:solidFill>
            </a:endParaRPr>
          </a:p>
          <a:p>
            <a:r>
              <a:rPr lang="en-US" dirty="0" smtClean="0">
                <a:solidFill>
                  <a:srgbClr val="A53010"/>
                </a:solidFill>
              </a:rPr>
              <a:t>6 – Con la </a:t>
            </a:r>
            <a:r>
              <a:rPr lang="en-US" dirty="0" err="1" smtClean="0">
                <a:solidFill>
                  <a:srgbClr val="A53010"/>
                </a:solidFill>
              </a:rPr>
              <a:t>retomada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conservadora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las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restriciones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or</a:t>
            </a:r>
            <a:r>
              <a:rPr lang="en-US" dirty="0" err="1" smtClean="0">
                <a:solidFill>
                  <a:srgbClr val="A53010"/>
                </a:solidFill>
              </a:rPr>
              <a:t>çamentarias</a:t>
            </a:r>
            <a:r>
              <a:rPr lang="en-US" dirty="0" smtClean="0">
                <a:solidFill>
                  <a:srgbClr val="A53010"/>
                </a:solidFill>
              </a:rPr>
              <a:t> en los </a:t>
            </a:r>
            <a:r>
              <a:rPr lang="en-US" dirty="0" err="1" smtClean="0">
                <a:solidFill>
                  <a:srgbClr val="A53010"/>
                </a:solidFill>
              </a:rPr>
              <a:t>países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latino-americanos</a:t>
            </a:r>
            <a:r>
              <a:rPr lang="en-US" dirty="0" smtClean="0">
                <a:solidFill>
                  <a:srgbClr val="A53010"/>
                </a:solidFill>
              </a:rPr>
              <a:t> mas </a:t>
            </a:r>
            <a:r>
              <a:rPr lang="en-US" dirty="0" err="1" smtClean="0">
                <a:solidFill>
                  <a:srgbClr val="A53010"/>
                </a:solidFill>
              </a:rPr>
              <a:t>debilitam</a:t>
            </a:r>
            <a:r>
              <a:rPr lang="en-US" dirty="0" smtClean="0">
                <a:solidFill>
                  <a:srgbClr val="A53010"/>
                </a:solidFill>
              </a:rPr>
              <a:t> los </a:t>
            </a:r>
            <a:r>
              <a:rPr lang="en-US" dirty="0" err="1" smtClean="0">
                <a:solidFill>
                  <a:srgbClr val="A53010"/>
                </a:solidFill>
              </a:rPr>
              <a:t>servicios</a:t>
            </a:r>
            <a:r>
              <a:rPr lang="en-US" dirty="0" smtClean="0">
                <a:solidFill>
                  <a:srgbClr val="A53010"/>
                </a:solidFill>
              </a:rPr>
              <a:t> </a:t>
            </a:r>
            <a:r>
              <a:rPr lang="en-US" dirty="0" err="1" smtClean="0">
                <a:solidFill>
                  <a:srgbClr val="A53010"/>
                </a:solidFill>
              </a:rPr>
              <a:t>públicos</a:t>
            </a:r>
            <a:r>
              <a:rPr lang="en-US" dirty="0" smtClean="0">
                <a:solidFill>
                  <a:srgbClr val="A53010"/>
                </a:solidFill>
              </a:rPr>
              <a:t> de </a:t>
            </a:r>
            <a:r>
              <a:rPr lang="en-US" dirty="0" err="1">
                <a:solidFill>
                  <a:srgbClr val="A53010"/>
                </a:solidFill>
              </a:rPr>
              <a:t>s</a:t>
            </a:r>
            <a:r>
              <a:rPr lang="en-US" dirty="0" err="1" smtClean="0">
                <a:solidFill>
                  <a:srgbClr val="A53010"/>
                </a:solidFill>
              </a:rPr>
              <a:t>alud</a:t>
            </a:r>
            <a:r>
              <a:rPr lang="en-US" dirty="0" smtClean="0">
                <a:solidFill>
                  <a:srgbClr val="A53010"/>
                </a:solidFill>
              </a:rPr>
              <a:t>.</a:t>
            </a:r>
            <a:endParaRPr lang="en-US" dirty="0">
              <a:solidFill>
                <a:srgbClr val="A530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83469"/>
      </p:ext>
    </p:extLst>
  </p:cSld>
  <p:clrMapOvr>
    <a:masterClrMapping/>
  </p:clrMapOvr>
</p:sld>
</file>

<file path=ppt/theme/theme1.xml><?xml version="1.0" encoding="utf-8"?>
<a:theme xmlns:a="http://schemas.openxmlformats.org/drawingml/2006/main" name="Cacho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972</TotalTime>
  <Words>714</Words>
  <Application>Microsoft Macintosh PowerPoint</Application>
  <PresentationFormat>Custom</PresentationFormat>
  <Paragraphs>131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Cacho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FUERZAS EN OPPOSICION AO DESAROLLO NACIONAL SOSTENIBLE EN LATINO-AMERICA</vt:lpstr>
      <vt:lpstr>PERFIL DE LOS SALUBRISTAS ANTE LOS DESAFIOS ACTUALES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Pedro Prata</dc:creator>
  <cp:lastModifiedBy>Eduardo de Azeredo Costa</cp:lastModifiedBy>
  <cp:revision>83</cp:revision>
  <dcterms:created xsi:type="dcterms:W3CDTF">2019-06-30T23:31:26Z</dcterms:created>
  <dcterms:modified xsi:type="dcterms:W3CDTF">2019-11-21T03:45:14Z</dcterms:modified>
</cp:coreProperties>
</file>