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2"/>
  </p:notesMasterIdLst>
  <p:sldIdLst>
    <p:sldId id="281" r:id="rId2"/>
    <p:sldId id="369" r:id="rId3"/>
    <p:sldId id="456" r:id="rId4"/>
    <p:sldId id="476" r:id="rId5"/>
    <p:sldId id="475" r:id="rId6"/>
    <p:sldId id="455" r:id="rId7"/>
    <p:sldId id="497" r:id="rId8"/>
    <p:sldId id="496" r:id="rId9"/>
    <p:sldId id="498" r:id="rId10"/>
    <p:sldId id="474" r:id="rId11"/>
    <p:sldId id="457" r:id="rId12"/>
    <p:sldId id="477" r:id="rId13"/>
    <p:sldId id="478" r:id="rId14"/>
    <p:sldId id="479" r:id="rId15"/>
    <p:sldId id="480" r:id="rId16"/>
    <p:sldId id="481" r:id="rId17"/>
    <p:sldId id="482" r:id="rId18"/>
    <p:sldId id="483" r:id="rId19"/>
    <p:sldId id="484" r:id="rId20"/>
    <p:sldId id="485" r:id="rId21"/>
    <p:sldId id="486" r:id="rId22"/>
    <p:sldId id="487" r:id="rId23"/>
    <p:sldId id="488" r:id="rId24"/>
    <p:sldId id="489" r:id="rId25"/>
    <p:sldId id="490" r:id="rId26"/>
    <p:sldId id="491" r:id="rId27"/>
    <p:sldId id="492" r:id="rId28"/>
    <p:sldId id="493" r:id="rId29"/>
    <p:sldId id="494" r:id="rId30"/>
    <p:sldId id="434" r:id="rId31"/>
  </p:sldIdLst>
  <p:sldSz cx="13442950" cy="756126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96888" indent="-396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95363" indent="-809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492250" indent="-1206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990725" indent="-1619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 userDrawn="1">
          <p15:clr>
            <a:srgbClr val="A4A3A4"/>
          </p15:clr>
        </p15:guide>
        <p15:guide id="2" pos="42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8A"/>
    <a:srgbClr val="003267"/>
    <a:srgbClr val="4C37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66" autoAdjust="0"/>
    <p:restoredTop sz="94660"/>
  </p:normalViewPr>
  <p:slideViewPr>
    <p:cSldViewPr>
      <p:cViewPr varScale="1">
        <p:scale>
          <a:sx n="64" d="100"/>
          <a:sy n="64" d="100"/>
        </p:scale>
        <p:origin x="564" y="66"/>
      </p:cViewPr>
      <p:guideLst>
        <p:guide orient="horz" pos="2382"/>
        <p:guide pos="42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65F00-5963-4283-962A-81818255824E}" type="datetimeFigureOut">
              <a:rPr lang="es-PE" smtClean="0"/>
              <a:t>22/11/2019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372FD4-57F3-42DA-8A1A-4A23F64AC90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87593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372FD4-57F3-42DA-8A1A-4A23F64AC900}" type="slidenum">
              <a:rPr lang="es-PE" smtClean="0"/>
              <a:t>14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83722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3 Conector recto"/>
          <p:cNvCxnSpPr/>
          <p:nvPr/>
        </p:nvCxnSpPr>
        <p:spPr>
          <a:xfrm>
            <a:off x="2151350" y="3913190"/>
            <a:ext cx="4368560" cy="1587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>
            <a:off x="6923042" y="3913190"/>
            <a:ext cx="4368558" cy="1587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Elipse"/>
          <p:cNvSpPr/>
          <p:nvPr/>
        </p:nvSpPr>
        <p:spPr>
          <a:xfrm>
            <a:off x="6675576" y="3887788"/>
            <a:ext cx="67853" cy="5080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3878" tIns="46940" rIns="93878" bIns="4694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672148" y="4079207"/>
            <a:ext cx="12210679" cy="1260211"/>
          </a:xfrm>
        </p:spPr>
        <p:txBody>
          <a:bodyPr>
            <a:noAutofit/>
          </a:bodyPr>
          <a:lstStyle>
            <a:lvl1pPr marL="0" indent="0" algn="ctr">
              <a:buNone/>
              <a:defRPr sz="2263" spc="103" baseline="0">
                <a:solidFill>
                  <a:schemeClr val="tx2"/>
                </a:solidFill>
              </a:defRPr>
            </a:lvl1pPr>
            <a:lvl2pPr marL="469368" indent="0" algn="ctr">
              <a:buNone/>
            </a:lvl2pPr>
            <a:lvl3pPr marL="938737" indent="0" algn="ctr">
              <a:buNone/>
            </a:lvl3pPr>
            <a:lvl4pPr marL="1408105" indent="0" algn="ctr">
              <a:buNone/>
            </a:lvl4pPr>
            <a:lvl5pPr marL="1877473" indent="0" algn="ctr">
              <a:buNone/>
            </a:lvl5pPr>
            <a:lvl6pPr marL="2346841" indent="0" algn="ctr">
              <a:buNone/>
            </a:lvl6pPr>
            <a:lvl7pPr marL="2816210" indent="0" algn="ctr">
              <a:buNone/>
            </a:lvl7pPr>
            <a:lvl8pPr marL="3285579" indent="0" algn="ctr">
              <a:buNone/>
            </a:lvl8pPr>
            <a:lvl9pPr marL="3754947" indent="0" algn="ctr">
              <a:buNone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28" name="27 Título"/>
          <p:cNvSpPr>
            <a:spLocks noGrp="1"/>
          </p:cNvSpPr>
          <p:nvPr>
            <p:ph type="ctrTitle"/>
          </p:nvPr>
        </p:nvSpPr>
        <p:spPr>
          <a:xfrm>
            <a:off x="672148" y="1580758"/>
            <a:ext cx="12210679" cy="2184365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903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7" name="1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032EB-FB10-43AD-8243-45DB3F060C96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  <p:sp>
        <p:nvSpPr>
          <p:cNvPr id="8" name="1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FE42B-4546-4F10-9761-042E6AA541E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0" name="16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2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6FC55-E34A-4A89-A4EA-3FFC09F00631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  <p:sp>
        <p:nvSpPr>
          <p:cNvPr id="5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C8FB7-BBAC-452C-AC54-0A1140A2FC9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9746139" y="302803"/>
            <a:ext cx="3024664" cy="645157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72149" y="302803"/>
            <a:ext cx="8849942" cy="645157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2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2E6A5-7ACB-4C36-A111-E1A558088288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  <p:sp>
        <p:nvSpPr>
          <p:cNvPr id="5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7BFA8-24AF-45D5-A3F0-DB0D999FF80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672148" y="1680281"/>
            <a:ext cx="12098655" cy="504084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" name="2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2E87A-A2E7-4EB3-BD03-5947DDFAAE2B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  <p:sp>
        <p:nvSpPr>
          <p:cNvPr id="5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C19D-72CF-449F-8541-859A7C5DAAB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3 Conector recto"/>
          <p:cNvCxnSpPr/>
          <p:nvPr/>
        </p:nvCxnSpPr>
        <p:spPr>
          <a:xfrm>
            <a:off x="1007823" y="5421313"/>
            <a:ext cx="11650823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08221" y="3864647"/>
            <a:ext cx="11650557" cy="1512253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903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008221" y="5467380"/>
            <a:ext cx="11650557" cy="1085717"/>
          </a:xfrm>
        </p:spPr>
        <p:txBody>
          <a:bodyPr/>
          <a:lstStyle>
            <a:lvl1pPr marL="0" indent="0">
              <a:buNone/>
              <a:defRPr sz="2074" spc="103" baseline="0">
                <a:solidFill>
                  <a:schemeClr val="tx2"/>
                </a:solidFill>
              </a:defRPr>
            </a:lvl1pPr>
            <a:lvl2pPr>
              <a:buNone/>
              <a:defRPr sz="1886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3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14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14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60155-7136-4624-A4C5-1A3A80B6D425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95864-BDDB-45BD-B8D8-56EF035217F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half" idx="1"/>
          </p:nvPr>
        </p:nvSpPr>
        <p:spPr>
          <a:xfrm>
            <a:off x="672149" y="1680281"/>
            <a:ext cx="5968670" cy="504084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6833499" y="1680281"/>
            <a:ext cx="5968670" cy="504084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2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08E0A-3E6F-4C5E-8CF1-39C7836F3270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  <p:sp>
        <p:nvSpPr>
          <p:cNvPr id="6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C55F7-681B-4660-AB71-4046D7731AB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6 Conector recto"/>
          <p:cNvCxnSpPr/>
          <p:nvPr/>
        </p:nvCxnSpPr>
        <p:spPr>
          <a:xfrm>
            <a:off x="828212" y="2403475"/>
            <a:ext cx="5510092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6988897" y="2403475"/>
            <a:ext cx="5514085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72148" y="1543116"/>
            <a:ext cx="5939637" cy="84014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40" b="1">
                <a:solidFill>
                  <a:schemeClr val="tx2"/>
                </a:solidFill>
              </a:defRPr>
            </a:lvl1pPr>
            <a:lvl2pPr>
              <a:buNone/>
              <a:defRPr sz="2074" b="1"/>
            </a:lvl2pPr>
            <a:lvl3pPr>
              <a:buNone/>
              <a:defRPr sz="1886" b="1"/>
            </a:lvl3pPr>
            <a:lvl4pPr>
              <a:buNone/>
              <a:defRPr sz="1603" b="1"/>
            </a:lvl4pPr>
            <a:lvl5pPr>
              <a:buNone/>
              <a:defRPr sz="1603" b="1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2" name="31 Marcador de contenido"/>
          <p:cNvSpPr>
            <a:spLocks noGrp="1"/>
          </p:cNvSpPr>
          <p:nvPr>
            <p:ph sz="half" idx="2"/>
          </p:nvPr>
        </p:nvSpPr>
        <p:spPr>
          <a:xfrm>
            <a:off x="672149" y="2427694"/>
            <a:ext cx="5937302" cy="4314961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34" name="33 Marcador de contenido"/>
          <p:cNvSpPr>
            <a:spLocks noGrp="1"/>
          </p:cNvSpPr>
          <p:nvPr>
            <p:ph sz="quarter" idx="4"/>
          </p:nvPr>
        </p:nvSpPr>
        <p:spPr>
          <a:xfrm>
            <a:off x="6835835" y="2427694"/>
            <a:ext cx="5937302" cy="4314961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72148" y="171390"/>
            <a:ext cx="12098655" cy="1260211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idx="3"/>
          </p:nvPr>
        </p:nvSpPr>
        <p:spPr>
          <a:xfrm>
            <a:off x="6833501" y="1543116"/>
            <a:ext cx="5939637" cy="84014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40" b="1" baseline="0">
                <a:solidFill>
                  <a:schemeClr val="tx2"/>
                </a:solidFill>
              </a:defRPr>
            </a:lvl1pPr>
            <a:lvl2pPr>
              <a:buNone/>
              <a:defRPr sz="2074" b="1"/>
            </a:lvl2pPr>
            <a:lvl3pPr>
              <a:buNone/>
              <a:defRPr sz="1886" b="1"/>
            </a:lvl3pPr>
            <a:lvl4pPr>
              <a:buNone/>
              <a:defRPr sz="1603" b="1"/>
            </a:lvl4pPr>
            <a:lvl5pPr>
              <a:buNone/>
              <a:defRPr sz="1603" b="1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43FA9-1666-4AD8-AF49-6DEF697797D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0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" name="6 Marcador de fecha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F3349-8BFC-4428-9964-EC4C744E2B99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C8F4B-EAB4-480E-99A9-D262490782A9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  <p:sp>
        <p:nvSpPr>
          <p:cNvPr id="4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CA169-8D2B-4716-9B2F-CF065D80D1D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5CFCC-A299-4B16-9C78-97C753331199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  <p:sp>
        <p:nvSpPr>
          <p:cNvPr id="3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18C3F-AEDF-4392-8D3C-57159FE41A9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Marcador de contenido"/>
          <p:cNvSpPr>
            <a:spLocks noGrp="1"/>
          </p:cNvSpPr>
          <p:nvPr>
            <p:ph sz="quarter" idx="1"/>
          </p:nvPr>
        </p:nvSpPr>
        <p:spPr>
          <a:xfrm>
            <a:off x="672149" y="504086"/>
            <a:ext cx="9186017" cy="630105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9970187" y="1764295"/>
            <a:ext cx="2917120" cy="4116688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27"/>
              </a:spcAft>
              <a:buNone/>
              <a:defRPr sz="1603">
                <a:solidFill>
                  <a:schemeClr val="tx2"/>
                </a:solidFill>
              </a:defRPr>
            </a:lvl1pPr>
            <a:lvl2pPr>
              <a:buNone/>
              <a:defRPr sz="1226"/>
            </a:lvl2pPr>
            <a:lvl3pPr>
              <a:buNone/>
              <a:defRPr sz="1037"/>
            </a:lvl3pPr>
            <a:lvl4pPr>
              <a:buNone/>
              <a:defRPr sz="943"/>
            </a:lvl4pPr>
            <a:lvl5pPr>
              <a:buNone/>
              <a:defRPr sz="943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1" name="30 Título"/>
          <p:cNvSpPr>
            <a:spLocks noGrp="1"/>
          </p:cNvSpPr>
          <p:nvPr>
            <p:ph type="title"/>
          </p:nvPr>
        </p:nvSpPr>
        <p:spPr>
          <a:xfrm>
            <a:off x="9970189" y="504084"/>
            <a:ext cx="2912639" cy="1176196"/>
          </a:xfrm>
        </p:spPr>
        <p:txBody>
          <a:bodyPr tIns="99569"/>
          <a:lstStyle>
            <a:lvl1pPr algn="l">
              <a:buNone/>
              <a:defRPr sz="1886" b="1" spc="-51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5" name="2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2BF4C-269C-47A2-8C31-25F5F297078B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  <p:sp>
        <p:nvSpPr>
          <p:cNvPr id="6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205D4-7505-4752-AF47-549B01A0223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46139" y="504084"/>
            <a:ext cx="3024664" cy="1176196"/>
          </a:xfrm>
        </p:spPr>
        <p:txBody>
          <a:bodyPr tIns="99569"/>
          <a:lstStyle>
            <a:lvl1pPr algn="l">
              <a:buNone/>
              <a:defRPr sz="1886" b="1" spc="-51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672149" y="504084"/>
            <a:ext cx="8849942" cy="6133024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3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noProof="0"/>
              <a:t>Haga clic en el icono para agregar una imagen</a:t>
            </a:r>
            <a:endParaRPr lang="en-U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9746139" y="1764295"/>
            <a:ext cx="3024664" cy="4872814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27"/>
              </a:spcAft>
              <a:buFontTx/>
              <a:buNone/>
              <a:defRPr sz="1603" b="0">
                <a:solidFill>
                  <a:schemeClr val="tx2"/>
                </a:solidFill>
              </a:defRPr>
            </a:lvl1pPr>
            <a:lvl2pPr>
              <a:defRPr sz="1226"/>
            </a:lvl2pPr>
            <a:lvl3pPr>
              <a:defRPr sz="1037"/>
            </a:lvl3pPr>
            <a:lvl4pPr>
              <a:defRPr sz="943"/>
            </a:lvl4pPr>
            <a:lvl5pPr>
              <a:defRPr sz="943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2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598E1-67F5-4440-AC4F-B3F630EB87C3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  <p:sp>
        <p:nvSpPr>
          <p:cNvPr id="6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ED103-AE2D-4BC8-9A5B-AD56B2511D3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8 Marcador de texto"/>
          <p:cNvSpPr>
            <a:spLocks noGrp="1"/>
          </p:cNvSpPr>
          <p:nvPr>
            <p:ph type="body" idx="1"/>
          </p:nvPr>
        </p:nvSpPr>
        <p:spPr bwMode="auto">
          <a:xfrm>
            <a:off x="672548" y="1597025"/>
            <a:ext cx="12097857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69" tIns="49785" rIns="99569" bIns="497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8513602" y="6840538"/>
            <a:ext cx="3809768" cy="423862"/>
          </a:xfrm>
          <a:prstGeom prst="rect">
            <a:avLst/>
          </a:prstGeom>
        </p:spPr>
        <p:txBody>
          <a:bodyPr vert="horz" lIns="99569" tIns="49785" rIns="99569" bIns="49785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26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68DF6DB-4AD8-4BDB-BA99-8DA0A21E9E5F}" type="datetimeFigureOut">
              <a:rPr lang="es-ES"/>
              <a:pPr>
                <a:defRPr/>
              </a:pPr>
              <a:t>22/11/2019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37221" y="6840538"/>
            <a:ext cx="5264624" cy="423862"/>
          </a:xfrm>
          <a:prstGeom prst="rect">
            <a:avLst/>
          </a:prstGeom>
        </p:spPr>
        <p:txBody>
          <a:bodyPr vert="horz" lIns="99569" tIns="49785" rIns="99569" bIns="49785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26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2365279" y="6815140"/>
            <a:ext cx="896064" cy="504825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3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A57C23BE-2624-4BD6-941A-7AA12C2200E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672548" y="168277"/>
            <a:ext cx="12097857" cy="1344613"/>
          </a:xfrm>
          <a:prstGeom prst="rect">
            <a:avLst/>
          </a:prstGeom>
          <a:ln w="6350" cap="rnd">
            <a:noFill/>
          </a:ln>
        </p:spPr>
        <p:txBody>
          <a:bodyPr vert="horz" lIns="99569" tIns="49785" rIns="99569" bIns="49785" anchor="b" anchorCtr="0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15" r:id="rId2"/>
    <p:sldLayoutId id="2147483824" r:id="rId3"/>
    <p:sldLayoutId id="2147483816" r:id="rId4"/>
    <p:sldLayoutId id="2147483825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337" kern="1200" spc="-103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37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37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37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37">
          <a:solidFill>
            <a:srgbClr val="F9F9F9"/>
          </a:solidFill>
          <a:latin typeface="Constantia" pitchFamily="18" charset="0"/>
        </a:defRPr>
      </a:lvl5pPr>
      <a:lvl6pPr marL="469368" algn="l" rtl="0" fontAlgn="base">
        <a:spcBef>
          <a:spcPct val="0"/>
        </a:spcBef>
        <a:spcAft>
          <a:spcPct val="0"/>
        </a:spcAft>
        <a:defRPr sz="4337">
          <a:solidFill>
            <a:srgbClr val="F9F9F9"/>
          </a:solidFill>
          <a:latin typeface="Constantia" pitchFamily="18" charset="0"/>
        </a:defRPr>
      </a:lvl6pPr>
      <a:lvl7pPr marL="938737" algn="l" rtl="0" fontAlgn="base">
        <a:spcBef>
          <a:spcPct val="0"/>
        </a:spcBef>
        <a:spcAft>
          <a:spcPct val="0"/>
        </a:spcAft>
        <a:defRPr sz="4337">
          <a:solidFill>
            <a:srgbClr val="F9F9F9"/>
          </a:solidFill>
          <a:latin typeface="Constantia" pitchFamily="18" charset="0"/>
        </a:defRPr>
      </a:lvl7pPr>
      <a:lvl8pPr marL="1408105" algn="l" rtl="0" fontAlgn="base">
        <a:spcBef>
          <a:spcPct val="0"/>
        </a:spcBef>
        <a:spcAft>
          <a:spcPct val="0"/>
        </a:spcAft>
        <a:defRPr sz="4337">
          <a:solidFill>
            <a:srgbClr val="F9F9F9"/>
          </a:solidFill>
          <a:latin typeface="Constantia" pitchFamily="18" charset="0"/>
        </a:defRPr>
      </a:lvl8pPr>
      <a:lvl9pPr marL="1877473" algn="l" rtl="0" fontAlgn="base">
        <a:spcBef>
          <a:spcPct val="0"/>
        </a:spcBef>
        <a:spcAft>
          <a:spcPct val="0"/>
        </a:spcAft>
        <a:defRPr sz="4337">
          <a:solidFill>
            <a:srgbClr val="F9F9F9"/>
          </a:solidFill>
          <a:latin typeface="Constantia" pitchFamily="18" charset="0"/>
        </a:defRPr>
      </a:lvl9pPr>
    </p:titleStyle>
    <p:bodyStyle>
      <a:lvl1pPr marL="279882" indent="-279882" algn="l" rtl="0" eaLnBrk="0" fontAlgn="base" hangingPunct="0">
        <a:spcBef>
          <a:spcPts val="613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55552" indent="-279882" algn="l" rtl="0" eaLnBrk="0" fontAlgn="base" hangingPunct="0">
        <a:spcBef>
          <a:spcPts val="306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51" kern="1200">
          <a:solidFill>
            <a:schemeClr val="tx2"/>
          </a:solidFill>
          <a:latin typeface="+mn-lt"/>
          <a:ea typeface="+mn-ea"/>
          <a:cs typeface="+mn-cs"/>
        </a:defRPr>
      </a:lvl2pPr>
      <a:lvl3pPr marL="1031223" indent="-233484" algn="l" rtl="0" eaLnBrk="0" fontAlgn="base" hangingPunct="0">
        <a:spcBef>
          <a:spcPts val="306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68" kern="1200">
          <a:solidFill>
            <a:schemeClr val="tx1"/>
          </a:solidFill>
          <a:latin typeface="+mn-lt"/>
          <a:ea typeface="+mn-ea"/>
          <a:cs typeface="+mn-cs"/>
        </a:defRPr>
      </a:lvl3pPr>
      <a:lvl4pPr marL="1312602" indent="-233484" algn="l" rtl="0" eaLnBrk="0" fontAlgn="base" hangingPunct="0">
        <a:spcBef>
          <a:spcPts val="306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1595477" indent="-233484" algn="l" rtl="0" eaLnBrk="0" fontAlgn="base" hangingPunct="0">
        <a:spcBef>
          <a:spcPts val="342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3" kern="1200">
          <a:solidFill>
            <a:schemeClr val="tx1"/>
          </a:solidFill>
          <a:latin typeface="+mn-lt"/>
          <a:ea typeface="+mn-ea"/>
          <a:cs typeface="+mn-cs"/>
        </a:defRPr>
      </a:lvl5pPr>
      <a:lvl6pPr marL="1877473" indent="-234685" algn="l" rtl="0" eaLnBrk="1" latinLnBrk="0" hangingPunct="1">
        <a:spcBef>
          <a:spcPts val="349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91" kern="1200">
          <a:solidFill>
            <a:schemeClr val="tx1"/>
          </a:solidFill>
          <a:latin typeface="+mn-lt"/>
          <a:ea typeface="+mn-ea"/>
          <a:cs typeface="+mn-cs"/>
        </a:defRPr>
      </a:lvl6pPr>
      <a:lvl7pPr marL="2065220" indent="-187747" algn="l" rtl="0" eaLnBrk="1" latinLnBrk="0" hangingPunct="1">
        <a:spcBef>
          <a:spcPts val="349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46841" indent="-187747" algn="l" rtl="0" eaLnBrk="1" latinLnBrk="0" hangingPunct="1">
        <a:spcBef>
          <a:spcPts val="349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8" kern="1200">
          <a:solidFill>
            <a:schemeClr val="tx1"/>
          </a:solidFill>
          <a:latin typeface="+mn-lt"/>
          <a:ea typeface="+mn-ea"/>
          <a:cs typeface="+mn-cs"/>
        </a:defRPr>
      </a:lvl8pPr>
      <a:lvl9pPr marL="2628462" indent="-187747" algn="l" rtl="0" eaLnBrk="1" latinLnBrk="0" hangingPunct="1">
        <a:spcBef>
          <a:spcPts val="349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6936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3873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4081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7747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34684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8162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855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75494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1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eb.ins.gob.pe/es/investigacion-en-salud/prioridades-de-investigacio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3 CuadroTexto"/>
          <p:cNvSpPr txBox="1">
            <a:spLocks noChangeArrowheads="1"/>
          </p:cNvSpPr>
          <p:nvPr/>
        </p:nvSpPr>
        <p:spPr bwMode="auto">
          <a:xfrm>
            <a:off x="8018951" y="5868863"/>
            <a:ext cx="503599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PE" altLang="es-PE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Joel Christian Roque </a:t>
            </a:r>
            <a:r>
              <a:rPr lang="es-PE" altLang="es-PE" sz="1400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Henriquez</a:t>
            </a:r>
            <a:endParaRPr lang="es-PE" altLang="es-PE" sz="14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PE" altLang="es-PE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Coordinador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PE" altLang="es-PE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Área de Estudios Observacionales y Epidemiológicos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PE" altLang="es-PE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Oficina Ejecutiva de Investigación</a:t>
            </a:r>
            <a:endParaRPr lang="es-PE" altLang="es-PE" sz="14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PE" altLang="es-PE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Oficina General de Investigación y Transferencia Tecnológica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PE" altLang="es-PE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Instituto Nacional de Salud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240755" y="3348583"/>
            <a:ext cx="12958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s-PE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Prioridades de Investigación en Salud</a:t>
            </a:r>
            <a:endParaRPr lang="es-PE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90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672548" y="972319"/>
            <a:ext cx="12097857" cy="540571"/>
          </a:xfrm>
        </p:spPr>
        <p:txBody>
          <a:bodyPr>
            <a:normAutofit/>
          </a:bodyPr>
          <a:lstStyle/>
          <a:p>
            <a:pPr algn="ctr"/>
            <a:r>
              <a:rPr lang="es-PE" sz="2400" dirty="0" smtClean="0">
                <a:solidFill>
                  <a:schemeClr val="tx1"/>
                </a:solidFill>
              </a:rPr>
              <a:t>¿CUÁN </a:t>
            </a:r>
            <a:r>
              <a:rPr lang="es-PE" sz="2400" dirty="0">
                <a:solidFill>
                  <a:schemeClr val="tx1"/>
                </a:solidFill>
              </a:rPr>
              <a:t>Ú</a:t>
            </a:r>
            <a:r>
              <a:rPr lang="es-PE" sz="2400" dirty="0" smtClean="0">
                <a:solidFill>
                  <a:schemeClr val="tx1"/>
                </a:solidFill>
              </a:rPr>
              <a:t>TILES FUERON LAS PRIORIDADES DE INVESTIGACIÓN EN SALUD 2010-2014?</a:t>
            </a:r>
            <a:endParaRPr lang="es-PE" sz="2400" dirty="0">
              <a:solidFill>
                <a:schemeClr val="tx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b="36170"/>
          <a:stretch/>
        </p:blipFill>
        <p:spPr>
          <a:xfrm>
            <a:off x="1104852" y="2844527"/>
            <a:ext cx="11233248" cy="158417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52" y="4644728"/>
            <a:ext cx="11233248" cy="369819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687015" y="2768451"/>
            <a:ext cx="8068922" cy="230832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PE" sz="2400" b="1" dirty="0" smtClean="0"/>
              <a:t>Conclusión: </a:t>
            </a:r>
            <a:r>
              <a:rPr lang="es-PE" sz="2400" dirty="0" smtClean="0"/>
              <a:t>…A pesar de que la mayoría de las iniciativas destacaron la importancia de la difusión y la implementación de las prioridades, hubo evidencia limitada de estrategias para hacerlo. Sin evidencia de implementación y, en última instancia, resultados de salud…</a:t>
            </a: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250924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PE" sz="2800" dirty="0" smtClean="0">
                <a:solidFill>
                  <a:schemeClr val="tx1"/>
                </a:solidFill>
              </a:rPr>
              <a:t>¿CUÁN </a:t>
            </a:r>
            <a:r>
              <a:rPr lang="es-PE" sz="2800" dirty="0">
                <a:solidFill>
                  <a:schemeClr val="tx1"/>
                </a:solidFill>
              </a:rPr>
              <a:t>Ú</a:t>
            </a:r>
            <a:r>
              <a:rPr lang="es-PE" sz="2800" dirty="0" smtClean="0">
                <a:solidFill>
                  <a:schemeClr val="tx1"/>
                </a:solidFill>
              </a:rPr>
              <a:t>TILES FUERON LAS PRIORIDADES DE INVESTIGACIÓN EN SALUD?</a:t>
            </a:r>
            <a:endParaRPr lang="es-PE" sz="2800" dirty="0">
              <a:solidFill>
                <a:schemeClr val="tx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613" y="2444824"/>
            <a:ext cx="10753725" cy="284797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017" y="1919906"/>
            <a:ext cx="10966915" cy="3897810"/>
          </a:xfrm>
          <a:prstGeom prst="rect">
            <a:avLst/>
          </a:prstGeom>
        </p:spPr>
      </p:pic>
      <p:sp>
        <p:nvSpPr>
          <p:cNvPr id="4" name="Rectángulo redondeado 3"/>
          <p:cNvSpPr/>
          <p:nvPr/>
        </p:nvSpPr>
        <p:spPr>
          <a:xfrm>
            <a:off x="1248867" y="4619958"/>
            <a:ext cx="10945216" cy="88886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1134" y="1919906"/>
            <a:ext cx="6120680" cy="476872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9911" y="1919906"/>
            <a:ext cx="6263126" cy="489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72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672148" y="1908423"/>
            <a:ext cx="12098655" cy="4812700"/>
          </a:xfrm>
        </p:spPr>
        <p:txBody>
          <a:bodyPr/>
          <a:lstStyle/>
          <a:p>
            <a:pPr algn="just"/>
            <a:r>
              <a:rPr lang="es-PE" sz="3600" dirty="0" smtClean="0"/>
              <a:t>Establecer un plan de implementación, monitoreo y evaluación, fortaleciendo la vinculación del sector salud y otros sectores.</a:t>
            </a:r>
          </a:p>
          <a:p>
            <a:pPr algn="just"/>
            <a:r>
              <a:rPr lang="es-PE" sz="3600" dirty="0" smtClean="0"/>
              <a:t>Generar un mayor impacto en la producción científica en temas priorizados y en la consiguiente generación de políticas y mejores prácticas.</a:t>
            </a:r>
            <a:endParaRPr lang="es-PE" sz="3600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672548" y="1044327"/>
            <a:ext cx="12097857" cy="612579"/>
          </a:xfrm>
          <a:ln w="6350" cap="rnd">
            <a:noFill/>
          </a:ln>
        </p:spPr>
        <p:txBody>
          <a:bodyPr vert="horz" lIns="99569" tIns="49785" rIns="99569" bIns="49785" rtlCol="0" anchor="b" anchorCtr="0">
            <a:normAutofit fontScale="90000"/>
          </a:bodyPr>
          <a:lstStyle/>
          <a:p>
            <a:pPr algn="ctr"/>
            <a:r>
              <a:rPr lang="es-PE" sz="4000" dirty="0">
                <a:solidFill>
                  <a:schemeClr val="tx1"/>
                </a:solidFill>
              </a:rPr>
              <a:t>ENTONCES ¿QUÉ HACER?</a:t>
            </a:r>
          </a:p>
        </p:txBody>
      </p:sp>
    </p:spTree>
    <p:extLst>
      <p:ext uri="{BB962C8B-B14F-4D97-AF65-F5344CB8AC3E}">
        <p14:creationId xmlns:p14="http://schemas.microsoft.com/office/powerpoint/2010/main" val="204651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672548" y="203770"/>
            <a:ext cx="12097857" cy="1344613"/>
          </a:xfrm>
        </p:spPr>
        <p:txBody>
          <a:bodyPr>
            <a:normAutofit/>
          </a:bodyPr>
          <a:lstStyle/>
          <a:p>
            <a:pPr algn="ctr"/>
            <a:r>
              <a:rPr lang="es-PE" sz="1800" b="1" dirty="0">
                <a:solidFill>
                  <a:schemeClr val="tx1"/>
                </a:solidFill>
              </a:rPr>
              <a:t>ENTONCES ¿QUÉ HACER?</a:t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800" b="1" dirty="0">
                <a:solidFill>
                  <a:schemeClr val="tx1"/>
                </a:solidFill>
              </a:rPr>
              <a:t>PASOS A CONSIDERAR PARA </a:t>
            </a:r>
            <a:r>
              <a:rPr lang="es-PE" sz="1800" b="1" dirty="0" smtClean="0">
                <a:solidFill>
                  <a:schemeClr val="tx1"/>
                </a:solidFill>
              </a:rPr>
              <a:t>LA IMPLEMENTACIÓN DE LAS PRIORIDADES DE INVESTIGACIÓN EN SALUD</a:t>
            </a:r>
            <a:r>
              <a:rPr lang="es-PE" sz="1800" b="1" dirty="0">
                <a:solidFill>
                  <a:schemeClr val="tx1"/>
                </a:solidFill>
              </a:rPr>
              <a:t/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100" dirty="0">
                <a:solidFill>
                  <a:srgbClr val="003267"/>
                </a:solidFill>
              </a:rPr>
              <a:t>Adapatado de: </a:t>
            </a:r>
            <a:r>
              <a:rPr lang="en-US" sz="1100" dirty="0">
                <a:solidFill>
                  <a:srgbClr val="003267"/>
                </a:solidFill>
              </a:rPr>
              <a:t>Council on Health Research for Development (COHRED). Building and strengthening national health research systems - a manager´s guide to developing and managing effective health research systems; 2006 </a:t>
            </a:r>
            <a:endParaRPr lang="es-PE" sz="1100" dirty="0">
              <a:solidFill>
                <a:srgbClr val="003267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47" y="1848708"/>
            <a:ext cx="5932966" cy="265200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5513" y="4500711"/>
            <a:ext cx="6036398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2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811" y="1688767"/>
            <a:ext cx="6844486" cy="232223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2209" y="4223102"/>
            <a:ext cx="2426132" cy="2708367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2372213" y="6068088"/>
            <a:ext cx="2106124" cy="5075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1349" b="1" dirty="0">
                <a:solidFill>
                  <a:srgbClr val="FF0000"/>
                </a:solidFill>
              </a:rPr>
              <a:t>¿SE REQUIERE UN CENSO EN SALUD?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9587" y="2849885"/>
            <a:ext cx="3021044" cy="84090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8749" y="3836076"/>
            <a:ext cx="5582720" cy="672617"/>
          </a:xfrm>
          <a:prstGeom prst="rect">
            <a:avLst/>
          </a:prstGeom>
        </p:spPr>
      </p:pic>
      <p:graphicFrame>
        <p:nvGraphicFramePr>
          <p:cNvPr id="11" name="Objeto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681409"/>
              </p:ext>
            </p:extLst>
          </p:nvPr>
        </p:nvGraphicFramePr>
        <p:xfrm>
          <a:off x="6448749" y="4729416"/>
          <a:ext cx="5582720" cy="669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Imagen de mapa de bits" r:id="rId8" imgW="5514840" imgH="676440" progId="Paint.Picture">
                  <p:embed/>
                </p:oleObj>
              </mc:Choice>
              <mc:Fallback>
                <p:oleObj name="Imagen de mapa de bits" r:id="rId8" imgW="5514840" imgH="67644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48749" y="4729416"/>
                        <a:ext cx="5582720" cy="669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Imagen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48749" y="5619326"/>
            <a:ext cx="5582720" cy="665298"/>
          </a:xfrm>
          <a:prstGeom prst="rect">
            <a:avLst/>
          </a:prstGeom>
        </p:spPr>
      </p:pic>
      <p:sp>
        <p:nvSpPr>
          <p:cNvPr id="14" name="Título 2"/>
          <p:cNvSpPr>
            <a:spLocks noGrp="1"/>
          </p:cNvSpPr>
          <p:nvPr>
            <p:ph type="title"/>
          </p:nvPr>
        </p:nvSpPr>
        <p:spPr>
          <a:xfrm>
            <a:off x="672548" y="275778"/>
            <a:ext cx="12097857" cy="1344613"/>
          </a:xfrm>
        </p:spPr>
        <p:txBody>
          <a:bodyPr>
            <a:normAutofit/>
          </a:bodyPr>
          <a:lstStyle/>
          <a:p>
            <a:pPr algn="ctr"/>
            <a:r>
              <a:rPr lang="es-PE" sz="1800" b="1" dirty="0">
                <a:solidFill>
                  <a:schemeClr val="tx1"/>
                </a:solidFill>
              </a:rPr>
              <a:t>ENTONCES ¿QUÉ HACER?</a:t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800" b="1" dirty="0">
                <a:solidFill>
                  <a:schemeClr val="tx1"/>
                </a:solidFill>
              </a:rPr>
              <a:t>PASOS A CONSIDERAR PARA </a:t>
            </a:r>
            <a:r>
              <a:rPr lang="es-PE" sz="1800" b="1" dirty="0" smtClean="0">
                <a:solidFill>
                  <a:schemeClr val="tx1"/>
                </a:solidFill>
              </a:rPr>
              <a:t>LA IMPLEMENTACIÓN DE LAS PRIORIDADES DE INVESTIGACIÓN EN SALUD</a:t>
            </a:r>
            <a:r>
              <a:rPr lang="es-PE" sz="1800" b="1" dirty="0">
                <a:solidFill>
                  <a:schemeClr val="tx1"/>
                </a:solidFill>
              </a:rPr>
              <a:t/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100" dirty="0">
                <a:solidFill>
                  <a:srgbClr val="003267"/>
                </a:solidFill>
              </a:rPr>
              <a:t>Adapatado de: </a:t>
            </a:r>
            <a:r>
              <a:rPr lang="en-US" sz="1100" dirty="0">
                <a:solidFill>
                  <a:srgbClr val="003267"/>
                </a:solidFill>
              </a:rPr>
              <a:t>Council on Health Research for Development (COHRED). Building and strengthening national health research systems - a manager´s guide to developing and managing effective health research systems; 2006 </a:t>
            </a:r>
            <a:endParaRPr lang="es-PE" sz="1100" dirty="0">
              <a:solidFill>
                <a:srgbClr val="0032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76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608" y="1744376"/>
            <a:ext cx="7952797" cy="501757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891" y="3659538"/>
            <a:ext cx="2302698" cy="326312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548" y="1744376"/>
            <a:ext cx="3878024" cy="1728102"/>
          </a:xfrm>
          <a:prstGeom prst="rect">
            <a:avLst/>
          </a:prstGeom>
        </p:spPr>
      </p:pic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672548" y="203770"/>
            <a:ext cx="12097857" cy="1344613"/>
          </a:xfrm>
        </p:spPr>
        <p:txBody>
          <a:bodyPr>
            <a:normAutofit/>
          </a:bodyPr>
          <a:lstStyle/>
          <a:p>
            <a:pPr algn="ctr"/>
            <a:r>
              <a:rPr lang="es-PE" sz="1800" b="1" dirty="0">
                <a:solidFill>
                  <a:schemeClr val="tx1"/>
                </a:solidFill>
              </a:rPr>
              <a:t>ENTONCES ¿QUÉ HACER?</a:t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800" b="1" dirty="0">
                <a:solidFill>
                  <a:schemeClr val="tx1"/>
                </a:solidFill>
              </a:rPr>
              <a:t>PASOS A CONSIDERAR PARA </a:t>
            </a:r>
            <a:r>
              <a:rPr lang="es-PE" sz="1800" b="1" dirty="0" smtClean="0">
                <a:solidFill>
                  <a:schemeClr val="tx1"/>
                </a:solidFill>
              </a:rPr>
              <a:t>LA IMPLEMENTACIÓN DE LAS PRIORIDADES DE INVESTIGACIÓN EN SALUD</a:t>
            </a:r>
            <a:r>
              <a:rPr lang="es-PE" sz="1800" b="1" dirty="0">
                <a:solidFill>
                  <a:schemeClr val="tx1"/>
                </a:solidFill>
              </a:rPr>
              <a:t/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100" dirty="0">
                <a:solidFill>
                  <a:srgbClr val="003267"/>
                </a:solidFill>
              </a:rPr>
              <a:t>Adapatado de: </a:t>
            </a:r>
            <a:r>
              <a:rPr lang="en-US" sz="1100" dirty="0">
                <a:solidFill>
                  <a:srgbClr val="003267"/>
                </a:solidFill>
              </a:rPr>
              <a:t>Council on Health Research for Development (COHRED). Building and strengthening national health research systems - a manager´s guide to developing and managing effective health research systems; 2006 </a:t>
            </a:r>
            <a:endParaRPr lang="es-PE" sz="1100" dirty="0">
              <a:solidFill>
                <a:srgbClr val="0032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52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47" y="1634196"/>
            <a:ext cx="5006775" cy="2362447"/>
          </a:xfrm>
          <a:prstGeom prst="rect">
            <a:avLst/>
          </a:prstGeom>
        </p:spPr>
      </p:pic>
      <p:sp>
        <p:nvSpPr>
          <p:cNvPr id="5" name="Rectángulo redondeado 4"/>
          <p:cNvSpPr/>
          <p:nvPr/>
        </p:nvSpPr>
        <p:spPr>
          <a:xfrm>
            <a:off x="1032844" y="2610544"/>
            <a:ext cx="4646478" cy="954063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349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322" y="3901929"/>
            <a:ext cx="5759150" cy="2142123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7019807" y="6127586"/>
            <a:ext cx="3078180" cy="5075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1349" b="1" dirty="0">
                <a:solidFill>
                  <a:srgbClr val="FF0000"/>
                </a:solidFill>
              </a:rPr>
              <a:t>¿EL </a:t>
            </a:r>
            <a:r>
              <a:rPr lang="es-PE" sz="1349" b="1" dirty="0" smtClean="0">
                <a:solidFill>
                  <a:srgbClr val="FF0000"/>
                </a:solidFill>
              </a:rPr>
              <a:t>CTI Vitae </a:t>
            </a:r>
            <a:r>
              <a:rPr lang="es-PE" sz="1349" b="1" dirty="0">
                <a:solidFill>
                  <a:srgbClr val="FF0000"/>
                </a:solidFill>
              </a:rPr>
              <a:t>NOS PERMITE ALCANZAR ESTE OBJETIVO?</a:t>
            </a:r>
          </a:p>
        </p:txBody>
      </p:sp>
      <p:sp>
        <p:nvSpPr>
          <p:cNvPr id="10" name="Título 2"/>
          <p:cNvSpPr>
            <a:spLocks noGrp="1"/>
          </p:cNvSpPr>
          <p:nvPr>
            <p:ph type="title"/>
          </p:nvPr>
        </p:nvSpPr>
        <p:spPr>
          <a:xfrm>
            <a:off x="672548" y="203770"/>
            <a:ext cx="12097857" cy="1344613"/>
          </a:xfrm>
        </p:spPr>
        <p:txBody>
          <a:bodyPr>
            <a:normAutofit/>
          </a:bodyPr>
          <a:lstStyle/>
          <a:p>
            <a:pPr algn="ctr"/>
            <a:r>
              <a:rPr lang="es-PE" sz="1800" b="1" dirty="0">
                <a:solidFill>
                  <a:schemeClr val="tx1"/>
                </a:solidFill>
              </a:rPr>
              <a:t>ENTONCES ¿QUÉ HACER?</a:t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800" b="1" dirty="0">
                <a:solidFill>
                  <a:schemeClr val="tx1"/>
                </a:solidFill>
              </a:rPr>
              <a:t>PASOS A CONSIDERAR PARA </a:t>
            </a:r>
            <a:r>
              <a:rPr lang="es-PE" sz="1800" b="1" dirty="0" smtClean="0">
                <a:solidFill>
                  <a:schemeClr val="tx1"/>
                </a:solidFill>
              </a:rPr>
              <a:t>LA IMPLEMENTACIÓN DE LAS PRIORIDADES DE INVESTIGACIÓN EN SALUD</a:t>
            </a:r>
            <a:r>
              <a:rPr lang="es-PE" sz="1800" b="1" dirty="0">
                <a:solidFill>
                  <a:schemeClr val="tx1"/>
                </a:solidFill>
              </a:rPr>
              <a:t/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100" dirty="0">
                <a:solidFill>
                  <a:srgbClr val="003267"/>
                </a:solidFill>
              </a:rPr>
              <a:t>Adapatado de: </a:t>
            </a:r>
            <a:r>
              <a:rPr lang="en-US" sz="1100" dirty="0">
                <a:solidFill>
                  <a:srgbClr val="003267"/>
                </a:solidFill>
              </a:rPr>
              <a:t>Council on Health Research for Development (COHRED). Building and strengthening national health research systems - a manager´s guide to developing and managing effective health research systems; 2006 </a:t>
            </a:r>
            <a:endParaRPr lang="es-PE" sz="1100" dirty="0">
              <a:solidFill>
                <a:srgbClr val="0032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78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47" y="1692398"/>
            <a:ext cx="6555320" cy="256325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2104" y="4255650"/>
            <a:ext cx="7468301" cy="2549317"/>
          </a:xfrm>
          <a:prstGeom prst="rect">
            <a:avLst/>
          </a:prstGeom>
        </p:spPr>
      </p:pic>
      <p:sp>
        <p:nvSpPr>
          <p:cNvPr id="9" name="Título 2"/>
          <p:cNvSpPr>
            <a:spLocks noGrp="1"/>
          </p:cNvSpPr>
          <p:nvPr>
            <p:ph type="title"/>
          </p:nvPr>
        </p:nvSpPr>
        <p:spPr>
          <a:xfrm>
            <a:off x="672548" y="203770"/>
            <a:ext cx="12097857" cy="1344613"/>
          </a:xfrm>
        </p:spPr>
        <p:txBody>
          <a:bodyPr>
            <a:normAutofit/>
          </a:bodyPr>
          <a:lstStyle/>
          <a:p>
            <a:pPr algn="ctr"/>
            <a:r>
              <a:rPr lang="es-PE" sz="1800" b="1" dirty="0">
                <a:solidFill>
                  <a:schemeClr val="tx1"/>
                </a:solidFill>
              </a:rPr>
              <a:t>ENTONCES ¿QUÉ HACER?</a:t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800" b="1" dirty="0">
                <a:solidFill>
                  <a:schemeClr val="tx1"/>
                </a:solidFill>
              </a:rPr>
              <a:t>PASOS A CONSIDERAR PARA </a:t>
            </a:r>
            <a:r>
              <a:rPr lang="es-PE" sz="1800" b="1" dirty="0" smtClean="0">
                <a:solidFill>
                  <a:schemeClr val="tx1"/>
                </a:solidFill>
              </a:rPr>
              <a:t>LA IMPLEMENTACIÓN DE LAS PRIORIDADES DE INVESTIGACIÓN EN SALUD</a:t>
            </a:r>
            <a:r>
              <a:rPr lang="es-PE" sz="1800" b="1" dirty="0">
                <a:solidFill>
                  <a:schemeClr val="tx1"/>
                </a:solidFill>
              </a:rPr>
              <a:t/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100" dirty="0">
                <a:solidFill>
                  <a:srgbClr val="003267"/>
                </a:solidFill>
              </a:rPr>
              <a:t>Adapatado de: </a:t>
            </a:r>
            <a:r>
              <a:rPr lang="en-US" sz="1100" dirty="0">
                <a:solidFill>
                  <a:srgbClr val="003267"/>
                </a:solidFill>
              </a:rPr>
              <a:t>Council on Health Research for Development (COHRED). Building and strengthening national health research systems - a manager´s guide to developing and managing effective health research systems; 2006 </a:t>
            </a:r>
            <a:endParaRPr lang="es-PE" sz="1100" dirty="0">
              <a:solidFill>
                <a:srgbClr val="0032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26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47" y="1620391"/>
            <a:ext cx="6318534" cy="295232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541" y="4644727"/>
            <a:ext cx="6587864" cy="2335306"/>
          </a:xfrm>
          <a:prstGeom prst="rect">
            <a:avLst/>
          </a:prstGeom>
        </p:spPr>
      </p:pic>
      <p:sp>
        <p:nvSpPr>
          <p:cNvPr id="9" name="Título 2"/>
          <p:cNvSpPr>
            <a:spLocks noGrp="1"/>
          </p:cNvSpPr>
          <p:nvPr>
            <p:ph type="title"/>
          </p:nvPr>
        </p:nvSpPr>
        <p:spPr>
          <a:xfrm>
            <a:off x="672548" y="203770"/>
            <a:ext cx="12097857" cy="1344613"/>
          </a:xfrm>
        </p:spPr>
        <p:txBody>
          <a:bodyPr>
            <a:normAutofit/>
          </a:bodyPr>
          <a:lstStyle/>
          <a:p>
            <a:pPr algn="ctr"/>
            <a:r>
              <a:rPr lang="es-PE" sz="1800" b="1" dirty="0">
                <a:solidFill>
                  <a:schemeClr val="tx1"/>
                </a:solidFill>
              </a:rPr>
              <a:t>ENTONCES ¿QUÉ HACER?</a:t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800" b="1" dirty="0">
                <a:solidFill>
                  <a:schemeClr val="tx1"/>
                </a:solidFill>
              </a:rPr>
              <a:t>PASOS A CONSIDERAR PARA </a:t>
            </a:r>
            <a:r>
              <a:rPr lang="es-PE" sz="1800" b="1" dirty="0" smtClean="0">
                <a:solidFill>
                  <a:schemeClr val="tx1"/>
                </a:solidFill>
              </a:rPr>
              <a:t>LA IMPLEMENTACIÓN DE LAS PRIORIDADES DE INVESTIGACIÓN EN SALUD</a:t>
            </a:r>
            <a:r>
              <a:rPr lang="es-PE" sz="1800" b="1" dirty="0">
                <a:solidFill>
                  <a:schemeClr val="tx1"/>
                </a:solidFill>
              </a:rPr>
              <a:t/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100" dirty="0">
                <a:solidFill>
                  <a:srgbClr val="003267"/>
                </a:solidFill>
              </a:rPr>
              <a:t>Adapatado de: </a:t>
            </a:r>
            <a:r>
              <a:rPr lang="en-US" sz="1100" dirty="0">
                <a:solidFill>
                  <a:srgbClr val="003267"/>
                </a:solidFill>
              </a:rPr>
              <a:t>Council on Health Research for Development (COHRED). Building and strengthening national health research systems - a manager´s guide to developing and managing effective health research systems; 2006 </a:t>
            </a:r>
            <a:endParaRPr lang="es-PE" sz="1100" dirty="0">
              <a:solidFill>
                <a:srgbClr val="0032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51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867" y="2556495"/>
            <a:ext cx="2032876" cy="288075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4535" y="1790663"/>
            <a:ext cx="9425870" cy="4412422"/>
          </a:xfrm>
          <a:prstGeom prst="rect">
            <a:avLst/>
          </a:prstGeom>
        </p:spPr>
      </p:pic>
      <p:sp>
        <p:nvSpPr>
          <p:cNvPr id="9" name="Título 2"/>
          <p:cNvSpPr>
            <a:spLocks noGrp="1"/>
          </p:cNvSpPr>
          <p:nvPr>
            <p:ph type="title"/>
          </p:nvPr>
        </p:nvSpPr>
        <p:spPr>
          <a:xfrm>
            <a:off x="672548" y="203770"/>
            <a:ext cx="12097857" cy="1344613"/>
          </a:xfrm>
        </p:spPr>
        <p:txBody>
          <a:bodyPr>
            <a:normAutofit/>
          </a:bodyPr>
          <a:lstStyle/>
          <a:p>
            <a:pPr algn="ctr"/>
            <a:r>
              <a:rPr lang="es-PE" sz="1800" b="1" dirty="0">
                <a:solidFill>
                  <a:schemeClr val="tx1"/>
                </a:solidFill>
              </a:rPr>
              <a:t>ENTONCES ¿QUÉ HACER?</a:t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800" b="1" dirty="0">
                <a:solidFill>
                  <a:schemeClr val="tx1"/>
                </a:solidFill>
              </a:rPr>
              <a:t>PASOS A CONSIDERAR PARA </a:t>
            </a:r>
            <a:r>
              <a:rPr lang="es-PE" sz="1800" b="1" dirty="0" smtClean="0">
                <a:solidFill>
                  <a:schemeClr val="tx1"/>
                </a:solidFill>
              </a:rPr>
              <a:t>LA IMPLEMENTACIÓN DE LAS PRIORIDADES DE INVESTIGACIÓN EN SALUD</a:t>
            </a:r>
            <a:r>
              <a:rPr lang="es-PE" sz="1800" b="1" dirty="0">
                <a:solidFill>
                  <a:schemeClr val="tx1"/>
                </a:solidFill>
              </a:rPr>
              <a:t/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100" dirty="0">
                <a:solidFill>
                  <a:srgbClr val="003267"/>
                </a:solidFill>
              </a:rPr>
              <a:t>Adapatado de: </a:t>
            </a:r>
            <a:r>
              <a:rPr lang="en-US" sz="1100" dirty="0">
                <a:solidFill>
                  <a:srgbClr val="003267"/>
                </a:solidFill>
              </a:rPr>
              <a:t>Council on Health Research for Development (COHRED). Building and strengthening national health research systems - a manager´s guide to developing and managing effective health research systems; 2006 </a:t>
            </a:r>
            <a:endParaRPr lang="es-PE" sz="1100" dirty="0">
              <a:solidFill>
                <a:srgbClr val="0032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38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>
            <a:extLst>
              <a:ext uri="{FF2B5EF4-FFF2-40B4-BE49-F238E27FC236}">
                <a16:creationId xmlns:a16="http://schemas.microsoft.com/office/drawing/2014/main" xmlns="" id="{111CC51F-43CD-42ED-B42A-AD95E53D3244}"/>
              </a:ext>
            </a:extLst>
          </p:cNvPr>
          <p:cNvSpPr txBox="1">
            <a:spLocks/>
          </p:cNvSpPr>
          <p:nvPr/>
        </p:nvSpPr>
        <p:spPr bwMode="auto">
          <a:xfrm>
            <a:off x="384771" y="1260351"/>
            <a:ext cx="12601400" cy="62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PE" altLang="es-PE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TEMAS A DESARROLLAR</a:t>
            </a:r>
          </a:p>
        </p:txBody>
      </p:sp>
      <p:sp>
        <p:nvSpPr>
          <p:cNvPr id="5" name="7 Rectángulo">
            <a:extLst>
              <a:ext uri="{FF2B5EF4-FFF2-40B4-BE49-F238E27FC236}">
                <a16:creationId xmlns:a16="http://schemas.microsoft.com/office/drawing/2014/main" xmlns="" id="{ED347AAD-CF1A-43C4-A03D-496ECB0FA007}"/>
              </a:ext>
            </a:extLst>
          </p:cNvPr>
          <p:cNvSpPr/>
          <p:nvPr/>
        </p:nvSpPr>
        <p:spPr>
          <a:xfrm>
            <a:off x="816819" y="2268463"/>
            <a:ext cx="11737304" cy="39604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PE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Introducción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PE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Línea de tiempo - prioridades de investigación en salud en el Perú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PE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¿Cuán útiles fueron las prioridades de investigación en salud 2010-2014?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PE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Entonces ¿qué hacer?</a:t>
            </a:r>
          </a:p>
        </p:txBody>
      </p:sp>
    </p:spTree>
    <p:extLst>
      <p:ext uri="{BB962C8B-B14F-4D97-AF65-F5344CB8AC3E}">
        <p14:creationId xmlns:p14="http://schemas.microsoft.com/office/powerpoint/2010/main" val="308707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47" y="1548383"/>
            <a:ext cx="5587143" cy="2592288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2852" y="4142101"/>
            <a:ext cx="5070298" cy="2765618"/>
          </a:xfrm>
          <a:prstGeom prst="rect">
            <a:avLst/>
          </a:prstGeom>
        </p:spPr>
      </p:pic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672548" y="203770"/>
            <a:ext cx="12097857" cy="1344613"/>
          </a:xfrm>
        </p:spPr>
        <p:txBody>
          <a:bodyPr>
            <a:normAutofit/>
          </a:bodyPr>
          <a:lstStyle/>
          <a:p>
            <a:pPr algn="ctr"/>
            <a:r>
              <a:rPr lang="es-PE" sz="1800" b="1" dirty="0">
                <a:solidFill>
                  <a:schemeClr val="tx1"/>
                </a:solidFill>
              </a:rPr>
              <a:t>ENTONCES ¿QUÉ HACER?</a:t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800" b="1" dirty="0">
                <a:solidFill>
                  <a:schemeClr val="tx1"/>
                </a:solidFill>
              </a:rPr>
              <a:t>PASOS A CONSIDERAR PARA </a:t>
            </a:r>
            <a:r>
              <a:rPr lang="es-PE" sz="1800" b="1" dirty="0" smtClean="0">
                <a:solidFill>
                  <a:schemeClr val="tx1"/>
                </a:solidFill>
              </a:rPr>
              <a:t>LA IMPLEMENTACIÓN DE LAS PRIORIDADES DE INVESTIGACIÓN EN SALUD</a:t>
            </a:r>
            <a:r>
              <a:rPr lang="es-PE" sz="1800" b="1" dirty="0">
                <a:solidFill>
                  <a:schemeClr val="tx1"/>
                </a:solidFill>
              </a:rPr>
              <a:t/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100" dirty="0">
                <a:solidFill>
                  <a:srgbClr val="003267"/>
                </a:solidFill>
              </a:rPr>
              <a:t>Adapatado de: </a:t>
            </a:r>
            <a:r>
              <a:rPr lang="en-US" sz="1100" dirty="0">
                <a:solidFill>
                  <a:srgbClr val="003267"/>
                </a:solidFill>
              </a:rPr>
              <a:t>Council on Health Research for Development (COHRED). Building and strengthening national health research systems - a manager´s guide to developing and managing effective health research systems; 2006 </a:t>
            </a:r>
            <a:endParaRPr lang="es-PE" sz="1100" dirty="0">
              <a:solidFill>
                <a:srgbClr val="0032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55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48" y="1782480"/>
            <a:ext cx="8466686" cy="2934255"/>
          </a:xfrm>
          <a:prstGeom prst="rect">
            <a:avLst/>
          </a:prstGeom>
        </p:spPr>
      </p:pic>
      <p:sp>
        <p:nvSpPr>
          <p:cNvPr id="6" name="Título 2"/>
          <p:cNvSpPr>
            <a:spLocks noGrp="1"/>
          </p:cNvSpPr>
          <p:nvPr>
            <p:ph type="title"/>
          </p:nvPr>
        </p:nvSpPr>
        <p:spPr>
          <a:xfrm>
            <a:off x="672548" y="203770"/>
            <a:ext cx="12097857" cy="1344613"/>
          </a:xfrm>
        </p:spPr>
        <p:txBody>
          <a:bodyPr>
            <a:normAutofit/>
          </a:bodyPr>
          <a:lstStyle/>
          <a:p>
            <a:pPr algn="ctr"/>
            <a:r>
              <a:rPr lang="es-PE" sz="1800" b="1" dirty="0">
                <a:solidFill>
                  <a:schemeClr val="tx1"/>
                </a:solidFill>
              </a:rPr>
              <a:t>ENTONCES ¿QUÉ HACER?</a:t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800" b="1" dirty="0">
                <a:solidFill>
                  <a:schemeClr val="tx1"/>
                </a:solidFill>
              </a:rPr>
              <a:t>PASOS A CONSIDERAR PARA </a:t>
            </a:r>
            <a:r>
              <a:rPr lang="es-PE" sz="1800" b="1" dirty="0" smtClean="0">
                <a:solidFill>
                  <a:schemeClr val="tx1"/>
                </a:solidFill>
              </a:rPr>
              <a:t>LA IMPLEMENTACIÓN DE LAS PRIORIDADES DE INVESTIGACIÓN EN SALUD</a:t>
            </a:r>
            <a:r>
              <a:rPr lang="es-PE" sz="1800" b="1" dirty="0">
                <a:solidFill>
                  <a:schemeClr val="tx1"/>
                </a:solidFill>
              </a:rPr>
              <a:t/>
            </a:r>
            <a:br>
              <a:rPr lang="es-PE" sz="1800" b="1" dirty="0">
                <a:solidFill>
                  <a:schemeClr val="tx1"/>
                </a:solidFill>
              </a:rPr>
            </a:br>
            <a:r>
              <a:rPr lang="es-PE" sz="1100" dirty="0">
                <a:solidFill>
                  <a:srgbClr val="003267"/>
                </a:solidFill>
              </a:rPr>
              <a:t>Adapatado de: </a:t>
            </a:r>
            <a:r>
              <a:rPr lang="en-US" sz="1100" dirty="0">
                <a:solidFill>
                  <a:srgbClr val="003267"/>
                </a:solidFill>
              </a:rPr>
              <a:t>Council on Health Research for Development (COHRED). Building and strengthening national health research systems - a manager´s guide to developing and managing effective health research systems; 2006 </a:t>
            </a:r>
            <a:endParaRPr lang="es-PE" sz="1100" dirty="0">
              <a:solidFill>
                <a:srgbClr val="0032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40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239214" y="2808575"/>
            <a:ext cx="9072916" cy="1008406"/>
          </a:xfrm>
        </p:spPr>
        <p:txBody>
          <a:bodyPr>
            <a:noAutofit/>
          </a:bodyPr>
          <a:lstStyle/>
          <a:p>
            <a:pPr algn="ctr"/>
            <a:r>
              <a:rPr lang="es-PE" sz="3000" b="1" dirty="0">
                <a:solidFill>
                  <a:schemeClr val="tx1"/>
                </a:solidFill>
              </a:rPr>
              <a:t>AMANERA DE ILUSTRACIÓN</a:t>
            </a:r>
            <a:br>
              <a:rPr lang="es-PE" sz="3000" b="1" dirty="0">
                <a:solidFill>
                  <a:schemeClr val="tx1"/>
                </a:solidFill>
              </a:rPr>
            </a:br>
            <a:r>
              <a:rPr lang="es-PE" sz="1799" dirty="0">
                <a:solidFill>
                  <a:schemeClr val="tx1"/>
                </a:solidFill>
              </a:rPr>
              <a:t>Gráficos extraídos de “</a:t>
            </a:r>
            <a:r>
              <a:rPr lang="es-PE" sz="1799" dirty="0" err="1">
                <a:solidFill>
                  <a:schemeClr val="tx1"/>
                </a:solidFill>
              </a:rPr>
              <a:t>Serendipia</a:t>
            </a:r>
            <a:r>
              <a:rPr lang="es-PE" sz="1799" dirty="0">
                <a:solidFill>
                  <a:schemeClr val="tx1"/>
                </a:solidFill>
              </a:rPr>
              <a:t>, ensayos sobre ciencia, medicina y otros sueños” de Ruy Pérez T.</a:t>
            </a:r>
            <a:endParaRPr lang="es-PE" sz="1799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86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155937AE-7704-46A2-A6AD-0F92F48D9D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33" t="16431" r="40076" b="7071"/>
          <a:stretch/>
        </p:blipFill>
        <p:spPr>
          <a:xfrm>
            <a:off x="6019434" y="1782515"/>
            <a:ext cx="5013073" cy="439417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21C8497B-9D85-4319-837F-C0AA4AF399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166" t="79731" r="42425" b="9225"/>
          <a:stretch/>
        </p:blipFill>
        <p:spPr>
          <a:xfrm>
            <a:off x="1680633" y="5535922"/>
            <a:ext cx="4477549" cy="64076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F4525FDF-3D97-4416-ABCC-2B78596490E2}"/>
              </a:ext>
            </a:extLst>
          </p:cNvPr>
          <p:cNvSpPr txBox="1"/>
          <p:nvPr/>
        </p:nvSpPr>
        <p:spPr>
          <a:xfrm>
            <a:off x="2584749" y="2808574"/>
            <a:ext cx="26693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3300" dirty="0"/>
              <a:t>Los jugadores</a:t>
            </a:r>
          </a:p>
        </p:txBody>
      </p:sp>
    </p:spTree>
    <p:extLst>
      <p:ext uri="{BB962C8B-B14F-4D97-AF65-F5344CB8AC3E}">
        <p14:creationId xmlns:p14="http://schemas.microsoft.com/office/powerpoint/2010/main" val="420241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FAB26EFB-4E86-4118-8425-A8D031C672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928" t="27730" r="23712" b="23754"/>
          <a:stretch/>
        </p:blipFill>
        <p:spPr>
          <a:xfrm>
            <a:off x="7261508" y="2433611"/>
            <a:ext cx="3425297" cy="2802046"/>
          </a:xfrm>
          <a:prstGeom prst="rect">
            <a:avLst/>
          </a:prstGeom>
          <a:scene3d>
            <a:camera prst="orthographicFront">
              <a:rot lat="0" lon="10799978" rev="0"/>
            </a:camera>
            <a:lightRig rig="threePt" dir="t"/>
          </a:scene3d>
        </p:spPr>
      </p:pic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237CDD1E-B32C-4F3A-8969-236B0F933B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73" t="20068" r="35327" b="26734"/>
          <a:stretch/>
        </p:blipFill>
        <p:spPr>
          <a:xfrm>
            <a:off x="2509229" y="3834634"/>
            <a:ext cx="4078770" cy="228203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712CEC06-6585-4044-8CC1-BDC856AB2F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000" t="17635" r="5484" b="69319"/>
          <a:stretch/>
        </p:blipFill>
        <p:spPr>
          <a:xfrm>
            <a:off x="7853338" y="1762595"/>
            <a:ext cx="2241636" cy="67101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F4525FDF-3D97-4416-ABCC-2B78596490E2}"/>
              </a:ext>
            </a:extLst>
          </p:cNvPr>
          <p:cNvSpPr txBox="1"/>
          <p:nvPr/>
        </p:nvSpPr>
        <p:spPr>
          <a:xfrm>
            <a:off x="2887251" y="2098102"/>
            <a:ext cx="26693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3300" dirty="0"/>
              <a:t>Las prioridades</a:t>
            </a:r>
          </a:p>
        </p:txBody>
      </p:sp>
    </p:spTree>
    <p:extLst>
      <p:ext uri="{BB962C8B-B14F-4D97-AF65-F5344CB8AC3E}">
        <p14:creationId xmlns:p14="http://schemas.microsoft.com/office/powerpoint/2010/main" val="197332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B0471CB6-D09A-4B78-ABA6-56FF11A443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68" t="19068" r="42339" b="8101"/>
          <a:stretch/>
        </p:blipFill>
        <p:spPr>
          <a:xfrm>
            <a:off x="6490440" y="2025492"/>
            <a:ext cx="4498023" cy="374589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AB307C99-34CC-43DB-ACB2-DF8302DFC370}"/>
              </a:ext>
            </a:extLst>
          </p:cNvPr>
          <p:cNvSpPr txBox="1"/>
          <p:nvPr/>
        </p:nvSpPr>
        <p:spPr>
          <a:xfrm>
            <a:off x="2613665" y="2592562"/>
            <a:ext cx="37837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700" dirty="0"/>
              <a:t>Mientras...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0F01FE7D-5F73-49E1-A946-681728CCF86E}"/>
              </a:ext>
            </a:extLst>
          </p:cNvPr>
          <p:cNvSpPr txBox="1"/>
          <p:nvPr/>
        </p:nvSpPr>
        <p:spPr>
          <a:xfrm>
            <a:off x="2833248" y="3519025"/>
            <a:ext cx="312649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700" dirty="0"/>
              <a:t>El investigador y el laboratorio como una isla</a:t>
            </a:r>
          </a:p>
        </p:txBody>
      </p:sp>
    </p:spTree>
    <p:extLst>
      <p:ext uri="{BB962C8B-B14F-4D97-AF65-F5344CB8AC3E}">
        <p14:creationId xmlns:p14="http://schemas.microsoft.com/office/powerpoint/2010/main" val="416333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8F4047F8-250F-46BE-AFE4-4B5BACBC1A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80" t="31828" r="10886" b="11541"/>
          <a:stretch/>
        </p:blipFill>
        <p:spPr>
          <a:xfrm>
            <a:off x="3103263" y="1998526"/>
            <a:ext cx="7043279" cy="364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76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6F0FA3EF-9F8D-4E13-9DDE-4CD6EAA934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58" t="25376" r="42177" b="12402"/>
          <a:stretch/>
        </p:blipFill>
        <p:spPr>
          <a:xfrm>
            <a:off x="3707735" y="2268543"/>
            <a:ext cx="5875909" cy="387559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2444079B-157C-4E78-BD52-D0E18AA916CA}"/>
              </a:ext>
            </a:extLst>
          </p:cNvPr>
          <p:cNvSpPr txBox="1"/>
          <p:nvPr/>
        </p:nvSpPr>
        <p:spPr>
          <a:xfrm>
            <a:off x="3814147" y="1782514"/>
            <a:ext cx="56630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100" dirty="0"/>
              <a:t>Y cuando por fin conversan...</a:t>
            </a:r>
          </a:p>
        </p:txBody>
      </p:sp>
    </p:spTree>
    <p:extLst>
      <p:ext uri="{BB962C8B-B14F-4D97-AF65-F5344CB8AC3E}">
        <p14:creationId xmlns:p14="http://schemas.microsoft.com/office/powerpoint/2010/main" val="299370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807A14C2-BBBE-4516-BB65-C940E796EC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159" t="20358" r="16855" b="17133"/>
          <a:stretch/>
        </p:blipFill>
        <p:spPr>
          <a:xfrm>
            <a:off x="5155384" y="1782514"/>
            <a:ext cx="5832343" cy="436450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0EC98723-C58F-4EB9-A306-0A0B730218DB}"/>
              </a:ext>
            </a:extLst>
          </p:cNvPr>
          <p:cNvSpPr txBox="1"/>
          <p:nvPr/>
        </p:nvSpPr>
        <p:spPr>
          <a:xfrm>
            <a:off x="1396957" y="3445587"/>
            <a:ext cx="3758427" cy="1038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100" dirty="0"/>
              <a:t>Déficit de Gestores de I+D+i</a:t>
            </a:r>
          </a:p>
          <a:p>
            <a:pPr algn="ctr"/>
            <a:r>
              <a:rPr lang="es-PE" sz="1349" dirty="0"/>
              <a:t>Se dejan de lado preocupaciones como el uso de los resultados de investigación y medición del impacto</a:t>
            </a:r>
          </a:p>
        </p:txBody>
      </p:sp>
    </p:spTree>
    <p:extLst>
      <p:ext uri="{BB962C8B-B14F-4D97-AF65-F5344CB8AC3E}">
        <p14:creationId xmlns:p14="http://schemas.microsoft.com/office/powerpoint/2010/main" val="361760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902A6E77-338A-4F89-BBB7-C517DC3B79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09" t="20502" r="29516" b="15412"/>
          <a:stretch/>
        </p:blipFill>
        <p:spPr>
          <a:xfrm>
            <a:off x="2328987" y="1116335"/>
            <a:ext cx="7991568" cy="584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1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PE" sz="3200" dirty="0" smtClean="0"/>
              <a:t>La investigación es una herramienta esencial para mejorar la salud y equidad en la población.</a:t>
            </a:r>
          </a:p>
          <a:p>
            <a:pPr marL="0" indent="0" algn="just">
              <a:buNone/>
            </a:pPr>
            <a:endParaRPr lang="es-PE" sz="3200" dirty="0"/>
          </a:p>
          <a:p>
            <a:pPr marL="0" indent="0" algn="just">
              <a:buNone/>
            </a:pPr>
            <a:r>
              <a:rPr lang="es-PE" sz="3200" dirty="0" smtClean="0"/>
              <a:t>La identificación de prioridades de investigación:</a:t>
            </a:r>
          </a:p>
          <a:p>
            <a:pPr algn="just"/>
            <a:r>
              <a:rPr lang="es-PE" sz="3200" dirty="0" smtClean="0"/>
              <a:t>Es un </a:t>
            </a:r>
            <a:r>
              <a:rPr lang="es-PE" sz="3200" dirty="0"/>
              <a:t>componente fundamental en los sistemas de investigación</a:t>
            </a:r>
            <a:r>
              <a:rPr lang="es-PE" sz="3200" dirty="0" smtClean="0"/>
              <a:t>.</a:t>
            </a:r>
          </a:p>
          <a:p>
            <a:pPr algn="just"/>
            <a:r>
              <a:rPr lang="es-PE" sz="3200" dirty="0" smtClean="0"/>
              <a:t>Contribuye a focalizar la investigación hacia los problemas sanitarios que más afectan a la población.</a:t>
            </a:r>
          </a:p>
          <a:p>
            <a:pPr algn="just"/>
            <a:r>
              <a:rPr lang="es-PE" sz="3200" dirty="0" smtClean="0"/>
              <a:t>Maximiza la utilización de los escasos recursos y financiamiento.</a:t>
            </a:r>
            <a:endParaRPr lang="es-PE" sz="3200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PE" sz="3200" b="1" dirty="0" smtClean="0">
                <a:solidFill>
                  <a:schemeClr val="tx1"/>
                </a:solidFill>
              </a:rPr>
              <a:t>INTRODUCCIÓN</a:t>
            </a:r>
            <a:endParaRPr lang="es-PE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1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328987" y="5796855"/>
            <a:ext cx="10369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s-PE" sz="4000" b="1" dirty="0">
              <a:solidFill>
                <a:srgbClr val="FFC000"/>
              </a:solidFill>
            </a:endParaRPr>
          </a:p>
          <a:p>
            <a:pPr algn="r"/>
            <a:r>
              <a:rPr lang="es-PE" sz="3200" i="1" dirty="0" smtClean="0">
                <a:solidFill>
                  <a:srgbClr val="FFC000"/>
                </a:solidFill>
              </a:rPr>
              <a:t>jroque@ins.gob.pe</a:t>
            </a:r>
            <a:endParaRPr lang="es-PE" sz="3200" i="1" dirty="0">
              <a:solidFill>
                <a:srgbClr val="FFC000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999670" y="3595172"/>
            <a:ext cx="94436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s-PE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Prioridades de </a:t>
            </a:r>
            <a:r>
              <a:rPr lang="es-P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Investigación en Salud</a:t>
            </a:r>
          </a:p>
        </p:txBody>
      </p:sp>
    </p:spTree>
    <p:extLst>
      <p:ext uri="{BB962C8B-B14F-4D97-AF65-F5344CB8AC3E}">
        <p14:creationId xmlns:p14="http://schemas.microsoft.com/office/powerpoint/2010/main" val="137709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2257" t="11769" r="24047" b="8682"/>
          <a:stretch/>
        </p:blipFill>
        <p:spPr>
          <a:xfrm>
            <a:off x="2832789" y="1080331"/>
            <a:ext cx="7777118" cy="648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61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PE" sz="2200" dirty="0" smtClean="0"/>
              <a:t>En la </a:t>
            </a:r>
            <a:r>
              <a:rPr lang="es-PE" sz="2200" b="1" dirty="0" smtClean="0"/>
              <a:t>Política Nacional para el Desarrollo de la Ciencia, Tecnología e Innovación Tecnológica (CTI)</a:t>
            </a:r>
            <a:r>
              <a:rPr lang="es-PE" sz="2200" dirty="0" smtClean="0"/>
              <a:t>, se identifica que los resultados de investigación y desarrollo tecnológico no responden a las necesidades sociales, económicas y ambientales del país; por ello se plantea como </a:t>
            </a:r>
            <a:r>
              <a:rPr lang="es-PE" sz="2200" b="1" dirty="0" smtClean="0">
                <a:solidFill>
                  <a:srgbClr val="FF0000"/>
                </a:solidFill>
              </a:rPr>
              <a:t>objetivo estratégico </a:t>
            </a:r>
            <a:r>
              <a:rPr lang="es-PE" sz="2200" dirty="0" smtClean="0"/>
              <a:t>el </a:t>
            </a:r>
            <a:r>
              <a:rPr lang="es-PE" sz="2200" i="1" dirty="0" smtClean="0">
                <a:solidFill>
                  <a:srgbClr val="002060"/>
                </a:solidFill>
              </a:rPr>
              <a:t>promover la generación y transferencia de conocimiento científico-tecnológico alineados con las necesidades del país, las cuales deben ser definidas con los sectores involucrados</a:t>
            </a:r>
            <a:r>
              <a:rPr lang="es-PE" sz="2200" dirty="0" smtClean="0"/>
              <a:t>.</a:t>
            </a:r>
          </a:p>
          <a:p>
            <a:pPr marL="0" indent="0" algn="just">
              <a:buNone/>
            </a:pPr>
            <a:endParaRPr lang="es-PE" sz="2200" dirty="0"/>
          </a:p>
          <a:p>
            <a:pPr marL="0" indent="0" algn="just">
              <a:buNone/>
            </a:pPr>
            <a:r>
              <a:rPr lang="es-PE" sz="2200" dirty="0"/>
              <a:t>L</a:t>
            </a:r>
            <a:r>
              <a:rPr lang="es-PE" sz="2200" dirty="0" smtClean="0"/>
              <a:t>a OMS promueve la identificación de prioridades como una de las estrategias para fortalecer la investigación en salud.</a:t>
            </a:r>
          </a:p>
          <a:p>
            <a:pPr marL="0" indent="0" algn="just">
              <a:buNone/>
            </a:pPr>
            <a:endParaRPr lang="es-PE" sz="2200" dirty="0"/>
          </a:p>
          <a:p>
            <a:pPr marL="0" indent="0" algn="just">
              <a:buNone/>
            </a:pPr>
            <a:r>
              <a:rPr lang="es-PE" sz="2200" dirty="0" smtClean="0"/>
              <a:t>El ítem h) del artículo 7° (objetivos funcionales institucionales) del Reglamento de Organización y Funciones del INS (D.S. N° 001-2003-S.A.) establece </a:t>
            </a:r>
            <a:r>
              <a:rPr lang="es-PE" sz="2200" i="1" dirty="0" smtClean="0">
                <a:solidFill>
                  <a:srgbClr val="002060"/>
                </a:solidFill>
              </a:rPr>
              <a:t>“Proponer políticas, planes y normas en investigación y transferencia tecnológica en salud en coordinación con los Institutos Especializados, órganos competentes del Ministerio de Salud y comunidad científica nacional e internacional”</a:t>
            </a:r>
            <a:r>
              <a:rPr lang="es-PE" sz="2200" dirty="0" smtClean="0"/>
              <a:t>.</a:t>
            </a: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PE" sz="3200" b="1" dirty="0" smtClean="0">
                <a:solidFill>
                  <a:schemeClr val="tx1"/>
                </a:solidFill>
              </a:rPr>
              <a:t>INTRODUCCIÓN</a:t>
            </a:r>
            <a:endParaRPr lang="es-PE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70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672548" y="1223836"/>
            <a:ext cx="12097857" cy="540571"/>
          </a:xfrm>
        </p:spPr>
        <p:txBody>
          <a:bodyPr>
            <a:normAutofit/>
          </a:bodyPr>
          <a:lstStyle/>
          <a:p>
            <a:pPr algn="ctr"/>
            <a:r>
              <a:rPr lang="es-PE" sz="2600" b="1" dirty="0" smtClean="0">
                <a:solidFill>
                  <a:schemeClr val="tx1"/>
                </a:solidFill>
              </a:rPr>
              <a:t>LÍNEA DE TIEMPO – PRIORIDADES DE INVESTIGACIÓN EN SALUD EN EL PERÚ</a:t>
            </a:r>
            <a:endParaRPr lang="es-PE" sz="2600" b="1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" t="5953" r="3697"/>
          <a:stretch/>
        </p:blipFill>
        <p:spPr bwMode="auto">
          <a:xfrm>
            <a:off x="600795" y="1908422"/>
            <a:ext cx="10225136" cy="4471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3 CuadroTexto"/>
          <p:cNvSpPr txBox="1"/>
          <p:nvPr/>
        </p:nvSpPr>
        <p:spPr>
          <a:xfrm>
            <a:off x="1549222" y="6367043"/>
            <a:ext cx="105008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100" dirty="0">
                <a:latin typeface="+mj-lt"/>
              </a:rPr>
              <a:t>Cabezas Sánchez C, </a:t>
            </a:r>
            <a:r>
              <a:rPr lang="es-PE" sz="1100" dirty="0" err="1">
                <a:latin typeface="+mj-lt"/>
              </a:rPr>
              <a:t>Yagui</a:t>
            </a:r>
            <a:r>
              <a:rPr lang="es-PE" sz="1100" dirty="0">
                <a:latin typeface="+mj-lt"/>
              </a:rPr>
              <a:t> Moscoso M, Caballero Ñopo P, Espinoza Silva M, Castilla T, Granados A, et al. Prioridades de investigación en salud en el Perú 2010 - 2014: La experiencia de un proceso participativo y descentralizado. Sistematización de la </a:t>
            </a:r>
            <a:r>
              <a:rPr lang="es-PE" sz="1100" dirty="0" smtClean="0">
                <a:latin typeface="+mj-lt"/>
              </a:rPr>
              <a:t>experiencia. </a:t>
            </a:r>
            <a:r>
              <a:rPr lang="es-PE" sz="1100" dirty="0">
                <a:latin typeface="+mj-lt"/>
              </a:rPr>
              <a:t>Lima: Instituto Nacional de Salud; </a:t>
            </a:r>
            <a:r>
              <a:rPr lang="es-PE" sz="1100" dirty="0" smtClean="0">
                <a:latin typeface="+mj-lt"/>
              </a:rPr>
              <a:t>2001. </a:t>
            </a:r>
            <a:endParaRPr lang="es-PE" sz="1100" dirty="0">
              <a:latin typeface="+mj-lt"/>
            </a:endParaRPr>
          </a:p>
        </p:txBody>
      </p:sp>
      <p:sp>
        <p:nvSpPr>
          <p:cNvPr id="12" name="4 CuadroTexto"/>
          <p:cNvSpPr txBox="1"/>
          <p:nvPr/>
        </p:nvSpPr>
        <p:spPr>
          <a:xfrm>
            <a:off x="10321875" y="3038971"/>
            <a:ext cx="894797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850" dirty="0" smtClean="0">
                <a:solidFill>
                  <a:srgbClr val="002060"/>
                </a:solidFill>
              </a:rPr>
              <a:t>Prioridades</a:t>
            </a:r>
          </a:p>
          <a:p>
            <a:pPr algn="ctr"/>
            <a:r>
              <a:rPr lang="es-ES" sz="850" dirty="0" smtClean="0">
                <a:solidFill>
                  <a:srgbClr val="002060"/>
                </a:solidFill>
              </a:rPr>
              <a:t>Nacionales TB</a:t>
            </a:r>
          </a:p>
          <a:p>
            <a:pPr algn="ctr"/>
            <a:r>
              <a:rPr lang="es-ES" sz="850" dirty="0" smtClean="0">
                <a:solidFill>
                  <a:srgbClr val="002060"/>
                </a:solidFill>
              </a:rPr>
              <a:t>2018-2021</a:t>
            </a:r>
            <a:endParaRPr lang="es-ES" sz="850" dirty="0">
              <a:solidFill>
                <a:srgbClr val="002060"/>
              </a:solidFill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9457779" y="1938879"/>
            <a:ext cx="1440160" cy="821706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3" name="4 CuadroTexto"/>
          <p:cNvSpPr txBox="1"/>
          <p:nvPr/>
        </p:nvSpPr>
        <p:spPr>
          <a:xfrm>
            <a:off x="11222724" y="3038653"/>
            <a:ext cx="755335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850" dirty="0" smtClean="0">
                <a:solidFill>
                  <a:srgbClr val="002060"/>
                </a:solidFill>
              </a:rPr>
              <a:t>Prioridades</a:t>
            </a:r>
          </a:p>
          <a:p>
            <a:pPr algn="ctr"/>
            <a:r>
              <a:rPr lang="es-ES" sz="850" dirty="0" smtClean="0">
                <a:solidFill>
                  <a:srgbClr val="002060"/>
                </a:solidFill>
              </a:rPr>
              <a:t>Nacionales</a:t>
            </a:r>
          </a:p>
          <a:p>
            <a:pPr algn="ctr"/>
            <a:r>
              <a:rPr lang="es-ES" sz="850" dirty="0" smtClean="0">
                <a:solidFill>
                  <a:srgbClr val="002060"/>
                </a:solidFill>
              </a:rPr>
              <a:t>2019-2023</a:t>
            </a:r>
            <a:endParaRPr lang="es-ES" sz="850" dirty="0">
              <a:solidFill>
                <a:srgbClr val="002060"/>
              </a:solidFill>
            </a:endParaRPr>
          </a:p>
        </p:txBody>
      </p:sp>
      <p:sp>
        <p:nvSpPr>
          <p:cNvPr id="14" name="2 Almacenamiento de acceso directo"/>
          <p:cNvSpPr/>
          <p:nvPr/>
        </p:nvSpPr>
        <p:spPr>
          <a:xfrm>
            <a:off x="10354341" y="3636401"/>
            <a:ext cx="828601" cy="351871"/>
          </a:xfrm>
          <a:prstGeom prst="flowChartMagneticDrum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2 Almacenamiento de acceso directo"/>
          <p:cNvSpPr/>
          <p:nvPr/>
        </p:nvSpPr>
        <p:spPr>
          <a:xfrm>
            <a:off x="11185971" y="3636402"/>
            <a:ext cx="828601" cy="351871"/>
          </a:xfrm>
          <a:prstGeom prst="flowChartMagneticDrum">
            <a:avLst/>
          </a:prstGeom>
          <a:solidFill>
            <a:srgbClr val="00B05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180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animBg="1"/>
      <p:bldP spid="13" grpId="0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672548" y="1044327"/>
            <a:ext cx="12097857" cy="792088"/>
          </a:xfrm>
        </p:spPr>
        <p:txBody>
          <a:bodyPr>
            <a:normAutofit/>
          </a:bodyPr>
          <a:lstStyle/>
          <a:p>
            <a:pPr algn="ctr"/>
            <a:r>
              <a:rPr lang="es-PE" sz="3600" dirty="0" smtClean="0">
                <a:solidFill>
                  <a:schemeClr val="tx1"/>
                </a:solidFill>
              </a:rPr>
              <a:t>RM N° 591-2018/MINSA de fecha 22 de junio de 2018 (</a:t>
            </a:r>
            <a:r>
              <a:rPr lang="es-PE" sz="3600" dirty="0" smtClean="0">
                <a:solidFill>
                  <a:srgbClr val="00448A"/>
                </a:solidFill>
              </a:rPr>
              <a:t>2018-2021</a:t>
            </a:r>
            <a:r>
              <a:rPr lang="es-PE" sz="3600" dirty="0" smtClean="0">
                <a:solidFill>
                  <a:schemeClr val="tx1"/>
                </a:solidFill>
              </a:rPr>
              <a:t>) </a:t>
            </a:r>
            <a:endParaRPr lang="es-PE" sz="3600" dirty="0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3465" r="14401"/>
          <a:stretch/>
        </p:blipFill>
        <p:spPr>
          <a:xfrm>
            <a:off x="672548" y="2126183"/>
            <a:ext cx="5911210" cy="35986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242" r="14346"/>
          <a:stretch/>
        </p:blipFill>
        <p:spPr>
          <a:xfrm>
            <a:off x="6850602" y="2198191"/>
            <a:ext cx="5919803" cy="34546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7141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2"/>
          <p:cNvSpPr>
            <a:spLocks noGrp="1"/>
          </p:cNvSpPr>
          <p:nvPr>
            <p:ph type="title"/>
          </p:nvPr>
        </p:nvSpPr>
        <p:spPr>
          <a:xfrm>
            <a:off x="672548" y="900311"/>
            <a:ext cx="12097857" cy="779970"/>
          </a:xfrm>
        </p:spPr>
        <p:txBody>
          <a:bodyPr>
            <a:normAutofit/>
          </a:bodyPr>
          <a:lstStyle/>
          <a:p>
            <a:pPr algn="ctr"/>
            <a:r>
              <a:rPr lang="es-PE" sz="3600" dirty="0" smtClean="0">
                <a:solidFill>
                  <a:schemeClr val="tx1"/>
                </a:solidFill>
              </a:rPr>
              <a:t>RM N° 658-2019/MINSA de fecha 19 de julio de 2019 (</a:t>
            </a:r>
            <a:r>
              <a:rPr lang="es-PE" sz="3600" dirty="0" smtClean="0">
                <a:solidFill>
                  <a:srgbClr val="00448A"/>
                </a:solidFill>
              </a:rPr>
              <a:t>2019-2023</a:t>
            </a:r>
            <a:r>
              <a:rPr lang="es-PE" sz="3600" dirty="0" smtClean="0">
                <a:solidFill>
                  <a:schemeClr val="tx1"/>
                </a:solidFill>
              </a:rPr>
              <a:t>) </a:t>
            </a:r>
            <a:endParaRPr lang="es-PE" sz="3600" dirty="0">
              <a:solidFill>
                <a:schemeClr val="tx1"/>
              </a:solidFill>
            </a:endParaRPr>
          </a:p>
        </p:txBody>
      </p:sp>
      <p:sp>
        <p:nvSpPr>
          <p:cNvPr id="8" name="Marcador de contenido 1"/>
          <p:cNvSpPr>
            <a:spLocks noGrp="1"/>
          </p:cNvSpPr>
          <p:nvPr>
            <p:ph idx="1"/>
          </p:nvPr>
        </p:nvSpPr>
        <p:spPr>
          <a:xfrm>
            <a:off x="672148" y="1836415"/>
            <a:ext cx="5905311" cy="4884708"/>
          </a:xfrm>
        </p:spPr>
        <p:txBody>
          <a:bodyPr/>
          <a:lstStyle/>
          <a:p>
            <a:pPr marL="0" indent="0" algn="just">
              <a:buNone/>
            </a:pPr>
            <a:r>
              <a:rPr lang="es-PE" sz="2200" b="1" dirty="0" smtClean="0"/>
              <a:t>Problemas Sanitarios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E" sz="2100" dirty="0" smtClean="0"/>
              <a:t>Accidentes de tránsito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E" sz="2100" dirty="0" smtClean="0"/>
              <a:t>Cáncer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E" sz="2100" dirty="0" smtClean="0"/>
              <a:t>Enfermedades metabólicas y cardiovasculares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E" sz="2100" dirty="0" smtClean="0"/>
              <a:t>Infecciones respiratorias y neumonía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E" sz="2100" dirty="0" smtClean="0"/>
              <a:t>Infecciones de transmisión sexual y VIH-SIDA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E" sz="2100" dirty="0" smtClean="0"/>
              <a:t>Malnutrición y anemia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E" sz="2100" dirty="0" smtClean="0"/>
              <a:t>Enfermedades </a:t>
            </a:r>
            <a:r>
              <a:rPr lang="es-PE" sz="2100" dirty="0" err="1" smtClean="0"/>
              <a:t>metaxénicas</a:t>
            </a:r>
            <a:r>
              <a:rPr lang="es-PE" sz="2100" dirty="0" smtClean="0"/>
              <a:t> y zoonóticas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E" sz="2100" dirty="0" smtClean="0"/>
              <a:t>Salud ambiental y ocupacional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E" sz="2100" dirty="0" smtClean="0"/>
              <a:t>Salud materna, perinatal y neonatal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E" sz="2100" dirty="0" smtClean="0"/>
              <a:t>Salud mental</a:t>
            </a:r>
          </a:p>
          <a:p>
            <a:pPr marL="457200" indent="-457200" algn="just">
              <a:buFont typeface="+mj-lt"/>
              <a:buAutoNum type="arabicPeriod"/>
            </a:pPr>
            <a:endParaRPr lang="es-PE" sz="2200" dirty="0" smtClean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497" y="2556495"/>
            <a:ext cx="6109908" cy="34563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0154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672148" y="1836415"/>
            <a:ext cx="12098655" cy="576064"/>
          </a:xfrm>
        </p:spPr>
        <p:txBody>
          <a:bodyPr/>
          <a:lstStyle/>
          <a:p>
            <a:pPr marL="0" indent="0">
              <a:buNone/>
            </a:pPr>
            <a:r>
              <a:rPr lang="es-PE" dirty="0">
                <a:hlinkClick r:id="rId2"/>
              </a:rPr>
              <a:t>https://</a:t>
            </a:r>
            <a:r>
              <a:rPr lang="es-PE" dirty="0" smtClean="0">
                <a:hlinkClick r:id="rId2"/>
              </a:rPr>
              <a:t>web.ins.gob.pe/es/investigacion-en-salud/prioridades-de-investigacion</a:t>
            </a:r>
            <a:endParaRPr lang="es-PE" dirty="0" smtClean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672548" y="972319"/>
            <a:ext cx="12097857" cy="707962"/>
          </a:xfrm>
        </p:spPr>
        <p:txBody>
          <a:bodyPr>
            <a:normAutofit/>
          </a:bodyPr>
          <a:lstStyle/>
          <a:p>
            <a:r>
              <a:rPr lang="es-PE" sz="3600" dirty="0" smtClean="0">
                <a:solidFill>
                  <a:schemeClr val="tx1"/>
                </a:solidFill>
              </a:rPr>
              <a:t>Para mayor información … </a:t>
            </a:r>
            <a:endParaRPr lang="es-PE" sz="3600" dirty="0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6411" y="2429292"/>
            <a:ext cx="9470127" cy="452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63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l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l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l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18900</TotalTime>
  <Words>666</Words>
  <Application>Microsoft Office PowerPoint</Application>
  <PresentationFormat>Personalizado</PresentationFormat>
  <Paragraphs>77</Paragraphs>
  <Slides>30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7" baseType="lpstr">
      <vt:lpstr>Arial</vt:lpstr>
      <vt:lpstr>Calibri</vt:lpstr>
      <vt:lpstr>Constantia</vt:lpstr>
      <vt:lpstr>Wingdings</vt:lpstr>
      <vt:lpstr>Wingdings 2</vt:lpstr>
      <vt:lpstr>Papel</vt:lpstr>
      <vt:lpstr>Imagen de mapa de bits</vt:lpstr>
      <vt:lpstr>Presentación de PowerPoint</vt:lpstr>
      <vt:lpstr>Presentación de PowerPoint</vt:lpstr>
      <vt:lpstr>INTRODUCCIÓN</vt:lpstr>
      <vt:lpstr>Presentación de PowerPoint</vt:lpstr>
      <vt:lpstr>INTRODUCCIÓN</vt:lpstr>
      <vt:lpstr>LÍNEA DE TIEMPO – PRIORIDADES DE INVESTIGACIÓN EN SALUD EN EL PERÚ</vt:lpstr>
      <vt:lpstr>RM N° 591-2018/MINSA de fecha 22 de junio de 2018 (2018-2021) </vt:lpstr>
      <vt:lpstr>RM N° 658-2019/MINSA de fecha 19 de julio de 2019 (2019-2023) </vt:lpstr>
      <vt:lpstr>Para mayor información … </vt:lpstr>
      <vt:lpstr>¿CUÁN ÚTILES FUERON LAS PRIORIDADES DE INVESTIGACIÓN EN SALUD 2010-2014?</vt:lpstr>
      <vt:lpstr>¿CUÁN ÚTILES FUERON LAS PRIORIDADES DE INVESTIGACIÓN EN SALUD?</vt:lpstr>
      <vt:lpstr>ENTONCES ¿QUÉ HACER?</vt:lpstr>
      <vt:lpstr>ENTONCES ¿QUÉ HACER? PASOS A CONSIDERAR PARA LA IMPLEMENTACIÓN DE LAS PRIORIDADES DE INVESTIGACIÓN EN SALUD Adapatado de: Council on Health Research for Development (COHRED). Building and strengthening national health research systems - a manager´s guide to developing and managing effective health research systems; 2006 </vt:lpstr>
      <vt:lpstr>ENTONCES ¿QUÉ HACER? PASOS A CONSIDERAR PARA LA IMPLEMENTACIÓN DE LAS PRIORIDADES DE INVESTIGACIÓN EN SALUD Adapatado de: Council on Health Research for Development (COHRED). Building and strengthening national health research systems - a manager´s guide to developing and managing effective health research systems; 2006 </vt:lpstr>
      <vt:lpstr>ENTONCES ¿QUÉ HACER? PASOS A CONSIDERAR PARA LA IMPLEMENTACIÓN DE LAS PRIORIDADES DE INVESTIGACIÓN EN SALUD Adapatado de: Council on Health Research for Development (COHRED). Building and strengthening national health research systems - a manager´s guide to developing and managing effective health research systems; 2006 </vt:lpstr>
      <vt:lpstr>ENTONCES ¿QUÉ HACER? PASOS A CONSIDERAR PARA LA IMPLEMENTACIÓN DE LAS PRIORIDADES DE INVESTIGACIÓN EN SALUD Adapatado de: Council on Health Research for Development (COHRED). Building and strengthening national health research systems - a manager´s guide to developing and managing effective health research systems; 2006 </vt:lpstr>
      <vt:lpstr>ENTONCES ¿QUÉ HACER? PASOS A CONSIDERAR PARA LA IMPLEMENTACIÓN DE LAS PRIORIDADES DE INVESTIGACIÓN EN SALUD Adapatado de: Council on Health Research for Development (COHRED). Building and strengthening national health research systems - a manager´s guide to developing and managing effective health research systems; 2006 </vt:lpstr>
      <vt:lpstr>ENTONCES ¿QUÉ HACER? PASOS A CONSIDERAR PARA LA IMPLEMENTACIÓN DE LAS PRIORIDADES DE INVESTIGACIÓN EN SALUD Adapatado de: Council on Health Research for Development (COHRED). Building and strengthening national health research systems - a manager´s guide to developing and managing effective health research systems; 2006 </vt:lpstr>
      <vt:lpstr>ENTONCES ¿QUÉ HACER? PASOS A CONSIDERAR PARA LA IMPLEMENTACIÓN DE LAS PRIORIDADES DE INVESTIGACIÓN EN SALUD Adapatado de: Council on Health Research for Development (COHRED). Building and strengthening national health research systems - a manager´s guide to developing and managing effective health research systems; 2006 </vt:lpstr>
      <vt:lpstr>ENTONCES ¿QUÉ HACER? PASOS A CONSIDERAR PARA LA IMPLEMENTACIÓN DE LAS PRIORIDADES DE INVESTIGACIÓN EN SALUD Adapatado de: Council on Health Research for Development (COHRED). Building and strengthening national health research systems - a manager´s guide to developing and managing effective health research systems; 2006 </vt:lpstr>
      <vt:lpstr>ENTONCES ¿QUÉ HACER? PASOS A CONSIDERAR PARA LA IMPLEMENTACIÓN DE LAS PRIORIDADES DE INVESTIGACIÓN EN SALUD Adapatado de: Council on Health Research for Development (COHRED). Building and strengthening national health research systems - a manager´s guide to developing and managing effective health research systems; 2006 </vt:lpstr>
      <vt:lpstr>AMANERA DE ILUSTRACIÓN Gráficos extraídos de “Serendipia, ensayos sobre ciencia, medicina y otros sueños” de Ruy Pérez T.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Eye Designer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Robert</dc:creator>
  <cp:lastModifiedBy>Full name</cp:lastModifiedBy>
  <cp:revision>340</cp:revision>
  <dcterms:created xsi:type="dcterms:W3CDTF">2010-06-05T21:41:36Z</dcterms:created>
  <dcterms:modified xsi:type="dcterms:W3CDTF">2019-11-22T14:36:40Z</dcterms:modified>
</cp:coreProperties>
</file>