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6">
  <p:sldMasterIdLst>
    <p:sldMasterId id="2147483756" r:id="rId1"/>
  </p:sldMasterIdLst>
  <p:sldIdLst>
    <p:sldId id="256" r:id="rId2"/>
    <p:sldId id="299" r:id="rId3"/>
    <p:sldId id="258" r:id="rId4"/>
    <p:sldId id="376" r:id="rId5"/>
    <p:sldId id="403" r:id="rId6"/>
    <p:sldId id="404" r:id="rId7"/>
    <p:sldId id="383" r:id="rId8"/>
    <p:sldId id="384" r:id="rId9"/>
    <p:sldId id="381" r:id="rId10"/>
    <p:sldId id="385" r:id="rId11"/>
    <p:sldId id="386" r:id="rId12"/>
    <p:sldId id="387" r:id="rId13"/>
    <p:sldId id="298" r:id="rId14"/>
    <p:sldId id="261" r:id="rId15"/>
    <p:sldId id="388" r:id="rId16"/>
    <p:sldId id="396" r:id="rId17"/>
    <p:sldId id="397" r:id="rId18"/>
    <p:sldId id="415" r:id="rId19"/>
    <p:sldId id="409" r:id="rId20"/>
    <p:sldId id="391" r:id="rId21"/>
    <p:sldId id="394" r:id="rId22"/>
    <p:sldId id="300" r:id="rId23"/>
    <p:sldId id="301" r:id="rId24"/>
    <p:sldId id="302" r:id="rId25"/>
    <p:sldId id="278" r:id="rId26"/>
    <p:sldId id="398" r:id="rId27"/>
    <p:sldId id="410" r:id="rId28"/>
    <p:sldId id="419" r:id="rId29"/>
    <p:sldId id="420" r:id="rId30"/>
    <p:sldId id="421" r:id="rId31"/>
    <p:sldId id="422" r:id="rId32"/>
    <p:sldId id="423" r:id="rId33"/>
    <p:sldId id="424" r:id="rId34"/>
    <p:sldId id="429" r:id="rId35"/>
    <p:sldId id="430" r:id="rId36"/>
    <p:sldId id="417" r:id="rId37"/>
    <p:sldId id="416" r:id="rId38"/>
    <p:sldId id="411" r:id="rId39"/>
    <p:sldId id="425" r:id="rId40"/>
    <p:sldId id="426" r:id="rId41"/>
    <p:sldId id="427" r:id="rId42"/>
    <p:sldId id="412"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4C1A8A3-306A-4EB7-A6B1-4F7E0EB9C5D6}" styleName="Estilo medio 3 - Énfasis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64" autoAdjust="0"/>
    <p:restoredTop sz="94660"/>
  </p:normalViewPr>
  <p:slideViewPr>
    <p:cSldViewPr snapToGrid="0">
      <p:cViewPr varScale="1">
        <p:scale>
          <a:sx n="111" d="100"/>
          <a:sy n="111" d="100"/>
        </p:scale>
        <p:origin x="78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7" name="Date Placeholder 6"/>
          <p:cNvSpPr>
            <a:spLocks noGrp="1"/>
          </p:cNvSpPr>
          <p:nvPr>
            <p:ph type="dt" sz="half" idx="10"/>
          </p:nvPr>
        </p:nvSpPr>
        <p:spPr/>
        <p:txBody>
          <a:bodyPr/>
          <a:lstStyle/>
          <a:p>
            <a:fld id="{0777AEED-0576-4079-A52F-865FC3777AEE}" type="datetimeFigureOut">
              <a:rPr lang="es-PE" smtClean="0"/>
              <a:t>22/11/2019</a:t>
            </a:fld>
            <a:endParaRPr lang="es-PE"/>
          </a:p>
        </p:txBody>
      </p:sp>
      <p:sp>
        <p:nvSpPr>
          <p:cNvPr id="8" name="Footer Placeholder 7"/>
          <p:cNvSpPr>
            <a:spLocks noGrp="1"/>
          </p:cNvSpPr>
          <p:nvPr>
            <p:ph type="ftr" sz="quarter" idx="11"/>
          </p:nvPr>
        </p:nvSpPr>
        <p:spPr/>
        <p:txBody>
          <a:bodyPr/>
          <a:lstStyle/>
          <a:p>
            <a:endParaRPr lang="es-PE"/>
          </a:p>
        </p:txBody>
      </p:sp>
      <p:sp>
        <p:nvSpPr>
          <p:cNvPr id="9" name="Slide Number Placeholder 8"/>
          <p:cNvSpPr>
            <a:spLocks noGrp="1"/>
          </p:cNvSpPr>
          <p:nvPr>
            <p:ph type="sldNum" sz="quarter" idx="12"/>
          </p:nvPr>
        </p:nvSpPr>
        <p:spPr/>
        <p:txBody>
          <a:bodyPr/>
          <a:lstStyle/>
          <a:p>
            <a:fld id="{D56314CD-3957-473D-8C6D-7634411B713C}" type="slidenum">
              <a:rPr lang="es-PE" smtClean="0"/>
              <a:t>‹Nº›</a:t>
            </a:fld>
            <a:endParaRPr lang="es-PE"/>
          </a:p>
        </p:txBody>
      </p:sp>
    </p:spTree>
    <p:extLst>
      <p:ext uri="{BB962C8B-B14F-4D97-AF65-F5344CB8AC3E}">
        <p14:creationId xmlns:p14="http://schemas.microsoft.com/office/powerpoint/2010/main" val="74101119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777AEED-0576-4079-A52F-865FC3777AEE}" type="datetimeFigureOut">
              <a:rPr lang="es-PE" smtClean="0"/>
              <a:t>22/11/2019</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D56314CD-3957-473D-8C6D-7634411B713C}" type="slidenum">
              <a:rPr lang="es-PE" smtClean="0"/>
              <a:t>‹Nº›</a:t>
            </a:fld>
            <a:endParaRPr lang="es-PE"/>
          </a:p>
        </p:txBody>
      </p:sp>
    </p:spTree>
    <p:extLst>
      <p:ext uri="{BB962C8B-B14F-4D97-AF65-F5344CB8AC3E}">
        <p14:creationId xmlns:p14="http://schemas.microsoft.com/office/powerpoint/2010/main" val="4033679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777AEED-0576-4079-A52F-865FC3777AEE}" type="datetimeFigureOut">
              <a:rPr lang="es-PE" smtClean="0"/>
              <a:t>22/11/2019</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D56314CD-3957-473D-8C6D-7634411B713C}" type="slidenum">
              <a:rPr lang="es-PE" smtClean="0"/>
              <a:t>‹Nº›</a:t>
            </a:fld>
            <a:endParaRPr lang="es-PE"/>
          </a:p>
        </p:txBody>
      </p:sp>
    </p:spTree>
    <p:extLst>
      <p:ext uri="{BB962C8B-B14F-4D97-AF65-F5344CB8AC3E}">
        <p14:creationId xmlns:p14="http://schemas.microsoft.com/office/powerpoint/2010/main" val="3253538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0777AEED-0576-4079-A52F-865FC3777AEE}" type="datetimeFigureOut">
              <a:rPr lang="es-PE" smtClean="0"/>
              <a:t>22/11/2019</a:t>
            </a:fld>
            <a:endParaRPr lang="es-PE"/>
          </a:p>
        </p:txBody>
      </p:sp>
      <p:sp>
        <p:nvSpPr>
          <p:cNvPr id="8" name="Footer Placeholder 7"/>
          <p:cNvSpPr>
            <a:spLocks noGrp="1"/>
          </p:cNvSpPr>
          <p:nvPr>
            <p:ph type="ftr" sz="quarter" idx="11"/>
          </p:nvPr>
        </p:nvSpPr>
        <p:spPr/>
        <p:txBody>
          <a:bodyPr/>
          <a:lstStyle/>
          <a:p>
            <a:endParaRPr lang="es-PE"/>
          </a:p>
        </p:txBody>
      </p:sp>
      <p:sp>
        <p:nvSpPr>
          <p:cNvPr id="9" name="Slide Number Placeholder 8"/>
          <p:cNvSpPr>
            <a:spLocks noGrp="1"/>
          </p:cNvSpPr>
          <p:nvPr>
            <p:ph type="sldNum" sz="quarter" idx="12"/>
          </p:nvPr>
        </p:nvSpPr>
        <p:spPr/>
        <p:txBody>
          <a:bodyPr/>
          <a:lstStyle/>
          <a:p>
            <a:fld id="{D56314CD-3957-473D-8C6D-7634411B713C}" type="slidenum">
              <a:rPr lang="es-PE" smtClean="0"/>
              <a:t>‹Nº›</a:t>
            </a:fld>
            <a:endParaRPr lang="es-PE"/>
          </a:p>
        </p:txBody>
      </p:sp>
    </p:spTree>
    <p:extLst>
      <p:ext uri="{BB962C8B-B14F-4D97-AF65-F5344CB8AC3E}">
        <p14:creationId xmlns:p14="http://schemas.microsoft.com/office/powerpoint/2010/main" val="2904024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7" name="Date Placeholder 6"/>
          <p:cNvSpPr>
            <a:spLocks noGrp="1"/>
          </p:cNvSpPr>
          <p:nvPr>
            <p:ph type="dt" sz="half" idx="10"/>
          </p:nvPr>
        </p:nvSpPr>
        <p:spPr/>
        <p:txBody>
          <a:bodyPr/>
          <a:lstStyle/>
          <a:p>
            <a:fld id="{0777AEED-0576-4079-A52F-865FC3777AEE}" type="datetimeFigureOut">
              <a:rPr lang="es-PE" smtClean="0"/>
              <a:t>22/11/2019</a:t>
            </a:fld>
            <a:endParaRPr lang="es-PE"/>
          </a:p>
        </p:txBody>
      </p:sp>
      <p:sp>
        <p:nvSpPr>
          <p:cNvPr id="8" name="Footer Placeholder 7"/>
          <p:cNvSpPr>
            <a:spLocks noGrp="1"/>
          </p:cNvSpPr>
          <p:nvPr>
            <p:ph type="ftr" sz="quarter" idx="11"/>
          </p:nvPr>
        </p:nvSpPr>
        <p:spPr/>
        <p:txBody>
          <a:bodyPr/>
          <a:lstStyle/>
          <a:p>
            <a:endParaRPr lang="es-PE"/>
          </a:p>
        </p:txBody>
      </p:sp>
      <p:sp>
        <p:nvSpPr>
          <p:cNvPr id="9" name="Slide Number Placeholder 8"/>
          <p:cNvSpPr>
            <a:spLocks noGrp="1"/>
          </p:cNvSpPr>
          <p:nvPr>
            <p:ph type="sldNum" sz="quarter" idx="12"/>
          </p:nvPr>
        </p:nvSpPr>
        <p:spPr/>
        <p:txBody>
          <a:bodyPr/>
          <a:lstStyle/>
          <a:p>
            <a:fld id="{D56314CD-3957-473D-8C6D-7634411B713C}" type="slidenum">
              <a:rPr lang="es-PE" smtClean="0"/>
              <a:t>‹Nº›</a:t>
            </a:fld>
            <a:endParaRPr lang="es-PE"/>
          </a:p>
        </p:txBody>
      </p:sp>
    </p:spTree>
    <p:extLst>
      <p:ext uri="{BB962C8B-B14F-4D97-AF65-F5344CB8AC3E}">
        <p14:creationId xmlns:p14="http://schemas.microsoft.com/office/powerpoint/2010/main" val="232361955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8" name="Date Placeholder 7"/>
          <p:cNvSpPr>
            <a:spLocks noGrp="1"/>
          </p:cNvSpPr>
          <p:nvPr>
            <p:ph type="dt" sz="half" idx="10"/>
          </p:nvPr>
        </p:nvSpPr>
        <p:spPr/>
        <p:txBody>
          <a:bodyPr/>
          <a:lstStyle/>
          <a:p>
            <a:fld id="{0777AEED-0576-4079-A52F-865FC3777AEE}" type="datetimeFigureOut">
              <a:rPr lang="es-PE" smtClean="0"/>
              <a:t>22/11/2019</a:t>
            </a:fld>
            <a:endParaRPr lang="es-PE"/>
          </a:p>
        </p:txBody>
      </p:sp>
      <p:sp>
        <p:nvSpPr>
          <p:cNvPr id="9" name="Footer Placeholder 8"/>
          <p:cNvSpPr>
            <a:spLocks noGrp="1"/>
          </p:cNvSpPr>
          <p:nvPr>
            <p:ph type="ftr" sz="quarter" idx="11"/>
          </p:nvPr>
        </p:nvSpPr>
        <p:spPr/>
        <p:txBody>
          <a:bodyPr/>
          <a:lstStyle/>
          <a:p>
            <a:endParaRPr lang="es-PE"/>
          </a:p>
        </p:txBody>
      </p:sp>
      <p:sp>
        <p:nvSpPr>
          <p:cNvPr id="10" name="Slide Number Placeholder 9"/>
          <p:cNvSpPr>
            <a:spLocks noGrp="1"/>
          </p:cNvSpPr>
          <p:nvPr>
            <p:ph type="sldNum" sz="quarter" idx="12"/>
          </p:nvPr>
        </p:nvSpPr>
        <p:spPr/>
        <p:txBody>
          <a:bodyPr/>
          <a:lstStyle/>
          <a:p>
            <a:fld id="{D56314CD-3957-473D-8C6D-7634411B713C}" type="slidenum">
              <a:rPr lang="es-PE" smtClean="0"/>
              <a:t>‹Nº›</a:t>
            </a:fld>
            <a:endParaRPr lang="es-PE"/>
          </a:p>
        </p:txBody>
      </p:sp>
    </p:spTree>
    <p:extLst>
      <p:ext uri="{BB962C8B-B14F-4D97-AF65-F5344CB8AC3E}">
        <p14:creationId xmlns:p14="http://schemas.microsoft.com/office/powerpoint/2010/main" val="2380430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583436" y="3143250"/>
            <a:ext cx="4270248" cy="259677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7" name="Date Placeholder 6"/>
          <p:cNvSpPr>
            <a:spLocks noGrp="1"/>
          </p:cNvSpPr>
          <p:nvPr>
            <p:ph type="dt" sz="half" idx="10"/>
          </p:nvPr>
        </p:nvSpPr>
        <p:spPr/>
        <p:txBody>
          <a:bodyPr/>
          <a:lstStyle/>
          <a:p>
            <a:fld id="{0777AEED-0576-4079-A52F-865FC3777AEE}" type="datetimeFigureOut">
              <a:rPr lang="es-PE" smtClean="0"/>
              <a:t>22/11/2019</a:t>
            </a:fld>
            <a:endParaRPr lang="es-PE"/>
          </a:p>
        </p:txBody>
      </p:sp>
      <p:sp>
        <p:nvSpPr>
          <p:cNvPr id="8" name="Footer Placeholder 7"/>
          <p:cNvSpPr>
            <a:spLocks noGrp="1"/>
          </p:cNvSpPr>
          <p:nvPr>
            <p:ph type="ftr" sz="quarter" idx="11"/>
          </p:nvPr>
        </p:nvSpPr>
        <p:spPr/>
        <p:txBody>
          <a:bodyPr/>
          <a:lstStyle/>
          <a:p>
            <a:endParaRPr lang="es-PE"/>
          </a:p>
        </p:txBody>
      </p:sp>
      <p:sp>
        <p:nvSpPr>
          <p:cNvPr id="9" name="Slide Number Placeholder 8"/>
          <p:cNvSpPr>
            <a:spLocks noGrp="1"/>
          </p:cNvSpPr>
          <p:nvPr>
            <p:ph type="sldNum" sz="quarter" idx="12"/>
          </p:nvPr>
        </p:nvSpPr>
        <p:spPr/>
        <p:txBody>
          <a:bodyPr/>
          <a:lstStyle/>
          <a:p>
            <a:fld id="{D56314CD-3957-473D-8C6D-7634411B713C}" type="slidenum">
              <a:rPr lang="es-PE" smtClean="0"/>
              <a:t>‹Nº›</a:t>
            </a:fld>
            <a:endParaRPr lang="es-PE"/>
          </a:p>
        </p:txBody>
      </p:sp>
      <p:sp>
        <p:nvSpPr>
          <p:cNvPr id="10" name="Title 9"/>
          <p:cNvSpPr>
            <a:spLocks noGrp="1"/>
          </p:cNvSpPr>
          <p:nvPr>
            <p:ph type="title"/>
          </p:nvPr>
        </p:nvSpPr>
        <p:spPr/>
        <p:txBody>
          <a:bodyPr/>
          <a:lstStyle/>
          <a:p>
            <a:r>
              <a:rPr lang="es-ES"/>
              <a:t>Haga clic para modificar el estilo de título del patrón</a:t>
            </a:r>
            <a:endParaRPr lang="en-US" dirty="0"/>
          </a:p>
        </p:txBody>
      </p:sp>
    </p:spTree>
    <p:extLst>
      <p:ext uri="{BB962C8B-B14F-4D97-AF65-F5344CB8AC3E}">
        <p14:creationId xmlns:p14="http://schemas.microsoft.com/office/powerpoint/2010/main" val="2362192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0777AEED-0576-4079-A52F-865FC3777AEE}" type="datetimeFigureOut">
              <a:rPr lang="es-PE" smtClean="0"/>
              <a:t>22/11/2019</a:t>
            </a:fld>
            <a:endParaRPr lang="es-PE"/>
          </a:p>
        </p:txBody>
      </p:sp>
      <p:sp>
        <p:nvSpPr>
          <p:cNvPr id="4" name="Footer Placeholder 3"/>
          <p:cNvSpPr>
            <a:spLocks noGrp="1"/>
          </p:cNvSpPr>
          <p:nvPr>
            <p:ph type="ftr" sz="quarter" idx="11"/>
          </p:nvPr>
        </p:nvSpPr>
        <p:spPr/>
        <p:txBody>
          <a:bodyPr/>
          <a:lstStyle/>
          <a:p>
            <a:endParaRPr lang="es-PE"/>
          </a:p>
        </p:txBody>
      </p:sp>
      <p:sp>
        <p:nvSpPr>
          <p:cNvPr id="5" name="Slide Number Placeholder 4"/>
          <p:cNvSpPr>
            <a:spLocks noGrp="1"/>
          </p:cNvSpPr>
          <p:nvPr>
            <p:ph type="sldNum" sz="quarter" idx="12"/>
          </p:nvPr>
        </p:nvSpPr>
        <p:spPr/>
        <p:txBody>
          <a:bodyPr/>
          <a:lstStyle/>
          <a:p>
            <a:fld id="{D56314CD-3957-473D-8C6D-7634411B713C}" type="slidenum">
              <a:rPr lang="es-PE" smtClean="0"/>
              <a:t>‹Nº›</a:t>
            </a:fld>
            <a:endParaRPr lang="es-PE"/>
          </a:p>
        </p:txBody>
      </p:sp>
    </p:spTree>
    <p:extLst>
      <p:ext uri="{BB962C8B-B14F-4D97-AF65-F5344CB8AC3E}">
        <p14:creationId xmlns:p14="http://schemas.microsoft.com/office/powerpoint/2010/main" val="345375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77AEED-0576-4079-A52F-865FC3777AEE}" type="datetimeFigureOut">
              <a:rPr lang="es-PE" smtClean="0"/>
              <a:t>22/11/2019</a:t>
            </a:fld>
            <a:endParaRPr lang="es-PE"/>
          </a:p>
        </p:txBody>
      </p:sp>
      <p:sp>
        <p:nvSpPr>
          <p:cNvPr id="3" name="Footer Placeholder 2"/>
          <p:cNvSpPr>
            <a:spLocks noGrp="1"/>
          </p:cNvSpPr>
          <p:nvPr>
            <p:ph type="ftr" sz="quarter" idx="11"/>
          </p:nvPr>
        </p:nvSpPr>
        <p:spPr/>
        <p:txBody>
          <a:bodyPr/>
          <a:lstStyle/>
          <a:p>
            <a:endParaRPr lang="es-PE"/>
          </a:p>
        </p:txBody>
      </p:sp>
      <p:sp>
        <p:nvSpPr>
          <p:cNvPr id="4" name="Slide Number Placeholder 3"/>
          <p:cNvSpPr>
            <a:spLocks noGrp="1"/>
          </p:cNvSpPr>
          <p:nvPr>
            <p:ph type="sldNum" sz="quarter" idx="12"/>
          </p:nvPr>
        </p:nvSpPr>
        <p:spPr/>
        <p:txBody>
          <a:bodyPr/>
          <a:lstStyle/>
          <a:p>
            <a:fld id="{D56314CD-3957-473D-8C6D-7634411B713C}" type="slidenum">
              <a:rPr lang="es-PE" smtClean="0"/>
              <a:t>‹Nº›</a:t>
            </a:fld>
            <a:endParaRPr lang="es-PE"/>
          </a:p>
        </p:txBody>
      </p:sp>
    </p:spTree>
    <p:extLst>
      <p:ext uri="{BB962C8B-B14F-4D97-AF65-F5344CB8AC3E}">
        <p14:creationId xmlns:p14="http://schemas.microsoft.com/office/powerpoint/2010/main" val="3418162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9" name="Date Placeholder 8"/>
          <p:cNvSpPr>
            <a:spLocks noGrp="1"/>
          </p:cNvSpPr>
          <p:nvPr>
            <p:ph type="dt" sz="half" idx="10"/>
          </p:nvPr>
        </p:nvSpPr>
        <p:spPr/>
        <p:txBody>
          <a:bodyPr/>
          <a:lstStyle/>
          <a:p>
            <a:fld id="{0777AEED-0576-4079-A52F-865FC3777AEE}" type="datetimeFigureOut">
              <a:rPr lang="es-PE" smtClean="0"/>
              <a:t>22/11/2019</a:t>
            </a:fld>
            <a:endParaRPr lang="es-PE"/>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s-PE"/>
          </a:p>
        </p:txBody>
      </p:sp>
      <p:sp>
        <p:nvSpPr>
          <p:cNvPr id="11" name="Slide Number Placeholder 10"/>
          <p:cNvSpPr>
            <a:spLocks noGrp="1"/>
          </p:cNvSpPr>
          <p:nvPr>
            <p:ph type="sldNum" sz="quarter" idx="12"/>
          </p:nvPr>
        </p:nvSpPr>
        <p:spPr/>
        <p:txBody>
          <a:bodyPr/>
          <a:lstStyle/>
          <a:p>
            <a:fld id="{D56314CD-3957-473D-8C6D-7634411B713C}" type="slidenum">
              <a:rPr lang="es-PE" smtClean="0"/>
              <a:t>‹Nº›</a:t>
            </a:fld>
            <a:endParaRPr lang="es-PE"/>
          </a:p>
        </p:txBody>
      </p:sp>
    </p:spTree>
    <p:extLst>
      <p:ext uri="{BB962C8B-B14F-4D97-AF65-F5344CB8AC3E}">
        <p14:creationId xmlns:p14="http://schemas.microsoft.com/office/powerpoint/2010/main" val="2938740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777AEED-0576-4079-A52F-865FC3777AEE}" type="datetimeFigureOut">
              <a:rPr lang="es-PE" smtClean="0"/>
              <a:t>22/11/2019</a:t>
            </a:fld>
            <a:endParaRPr lang="es-PE"/>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s-PE"/>
          </a:p>
        </p:txBody>
      </p:sp>
      <p:sp>
        <p:nvSpPr>
          <p:cNvPr id="10" name="Slide Number Placeholder 9"/>
          <p:cNvSpPr>
            <a:spLocks noGrp="1"/>
          </p:cNvSpPr>
          <p:nvPr>
            <p:ph type="sldNum" sz="quarter" idx="12"/>
          </p:nvPr>
        </p:nvSpPr>
        <p:spPr/>
        <p:txBody>
          <a:bodyPr/>
          <a:lstStyle/>
          <a:p>
            <a:fld id="{D56314CD-3957-473D-8C6D-7634411B713C}" type="slidenum">
              <a:rPr lang="es-PE" smtClean="0"/>
              <a:t>‹Nº›</a:t>
            </a:fld>
            <a:endParaRPr lang="es-PE"/>
          </a:p>
        </p:txBody>
      </p:sp>
    </p:spTree>
    <p:extLst>
      <p:ext uri="{BB962C8B-B14F-4D97-AF65-F5344CB8AC3E}">
        <p14:creationId xmlns:p14="http://schemas.microsoft.com/office/powerpoint/2010/main" val="195625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0777AEED-0576-4079-A52F-865FC3777AEE}" type="datetimeFigureOut">
              <a:rPr lang="es-PE" smtClean="0"/>
              <a:t>22/11/2019</a:t>
            </a:fld>
            <a:endParaRPr lang="es-PE"/>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s-PE"/>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D56314CD-3957-473D-8C6D-7634411B713C}" type="slidenum">
              <a:rPr lang="es-PE" smtClean="0"/>
              <a:t>‹Nº›</a:t>
            </a:fld>
            <a:endParaRPr lang="es-PE"/>
          </a:p>
        </p:txBody>
      </p:sp>
    </p:spTree>
    <p:extLst>
      <p:ext uri="{BB962C8B-B14F-4D97-AF65-F5344CB8AC3E}">
        <p14:creationId xmlns:p14="http://schemas.microsoft.com/office/powerpoint/2010/main" val="1500167191"/>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1.w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2.jpg"/><Relationship Id="rId13" Type="http://schemas.openxmlformats.org/officeDocument/2006/relationships/image" Target="../media/image17.jpg"/><Relationship Id="rId18" Type="http://schemas.openxmlformats.org/officeDocument/2006/relationships/image" Target="../media/image22.jpg"/><Relationship Id="rId3" Type="http://schemas.openxmlformats.org/officeDocument/2006/relationships/image" Target="../media/image7.jpg"/><Relationship Id="rId7" Type="http://schemas.openxmlformats.org/officeDocument/2006/relationships/image" Target="../media/image11.jpg"/><Relationship Id="rId12" Type="http://schemas.openxmlformats.org/officeDocument/2006/relationships/image" Target="../media/image16.jpg"/><Relationship Id="rId17" Type="http://schemas.openxmlformats.org/officeDocument/2006/relationships/image" Target="../media/image21.jpg"/><Relationship Id="rId2" Type="http://schemas.openxmlformats.org/officeDocument/2006/relationships/image" Target="../media/image6.jpg"/><Relationship Id="rId16" Type="http://schemas.openxmlformats.org/officeDocument/2006/relationships/image" Target="../media/image20.jpg"/><Relationship Id="rId1" Type="http://schemas.openxmlformats.org/officeDocument/2006/relationships/slideLayout" Target="../slideLayouts/slideLayout7.xml"/><Relationship Id="rId6" Type="http://schemas.openxmlformats.org/officeDocument/2006/relationships/image" Target="../media/image10.jpg"/><Relationship Id="rId11" Type="http://schemas.openxmlformats.org/officeDocument/2006/relationships/image" Target="../media/image15.jpg"/><Relationship Id="rId5" Type="http://schemas.openxmlformats.org/officeDocument/2006/relationships/image" Target="../media/image9.jpg"/><Relationship Id="rId15" Type="http://schemas.openxmlformats.org/officeDocument/2006/relationships/image" Target="../media/image19.jpg"/><Relationship Id="rId10" Type="http://schemas.openxmlformats.org/officeDocument/2006/relationships/image" Target="../media/image14.jpg"/><Relationship Id="rId4" Type="http://schemas.openxmlformats.org/officeDocument/2006/relationships/image" Target="../media/image8.jpg"/><Relationship Id="rId9" Type="http://schemas.openxmlformats.org/officeDocument/2006/relationships/image" Target="../media/image13.jpg"/><Relationship Id="rId14" Type="http://schemas.openxmlformats.org/officeDocument/2006/relationships/image" Target="../media/image18.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AGENTES_COMUNITARIOS!A1"/><Relationship Id="rId2" Type="http://schemas.openxmlformats.org/officeDocument/2006/relationships/hyperlink" Target="H:%5C2019%5CCONSULTORIAS%5CMINSA%5CTAREAS%5Ctareas%20entregadas%5CAmazonas%5CE.S.%20CHIARIACO"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35.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jpeg"/><Relationship Id="rId9" Type="http://schemas.openxmlformats.org/officeDocument/2006/relationships/image" Target="../media/image30.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7.xml"/><Relationship Id="rId5" Type="http://schemas.openxmlformats.org/officeDocument/2006/relationships/hyperlink" Target="https://debocaenbocacentro.wordpress.com/blog/page/3/" TargetMode="External"/><Relationship Id="rId4" Type="http://schemas.openxmlformats.org/officeDocument/2006/relationships/image" Target="../media/image3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993D783D-6827-4E3C-83E7-BEE149832D9B}"/>
              </a:ext>
            </a:extLst>
          </p:cNvPr>
          <p:cNvSpPr/>
          <p:nvPr/>
        </p:nvSpPr>
        <p:spPr>
          <a:xfrm>
            <a:off x="2881223" y="2349030"/>
            <a:ext cx="6443931" cy="1711366"/>
          </a:xfrm>
          <a:prstGeom prst="rect">
            <a:avLst/>
          </a:prstGeom>
        </p:spPr>
        <p:txBody>
          <a:bodyPr wrap="square">
            <a:spAutoFit/>
          </a:bodyPr>
          <a:lstStyle/>
          <a:p>
            <a:pPr marL="1980565">
              <a:lnSpc>
                <a:spcPct val="150000"/>
              </a:lnSpc>
              <a:spcAft>
                <a:spcPts val="800"/>
              </a:spcAft>
            </a:pPr>
            <a:r>
              <a:rPr lang="es-ES_tradnl" b="1" dirty="0">
                <a:solidFill>
                  <a:srgbClr val="222222"/>
                </a:solidFill>
                <a:latin typeface="Calibri" panose="020F0502020204030204" pitchFamily="34" charset="0"/>
                <a:ea typeface="Calibri" panose="020F0502020204030204" pitchFamily="34" charset="0"/>
                <a:cs typeface="Calibri" panose="020F0502020204030204" pitchFamily="34" charset="0"/>
              </a:rPr>
              <a:t>PRIORIDADES DE INVESTIGACIÓN EN SALUD PÚBLICA DESDE LA PERSPECTIVA DE LA ESCUELA NACIONAL DE SALUD PÚBLICA-2019</a:t>
            </a:r>
            <a:endParaRPr lang="es-PE"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ángulo 1">
            <a:extLst>
              <a:ext uri="{FF2B5EF4-FFF2-40B4-BE49-F238E27FC236}">
                <a16:creationId xmlns:a16="http://schemas.microsoft.com/office/drawing/2014/main" id="{19B0C841-B0A0-46C5-AEDA-FA6E29F46E3D}"/>
              </a:ext>
            </a:extLst>
          </p:cNvPr>
          <p:cNvSpPr/>
          <p:nvPr/>
        </p:nvSpPr>
        <p:spPr>
          <a:xfrm>
            <a:off x="1641894" y="520902"/>
            <a:ext cx="9788106" cy="954107"/>
          </a:xfrm>
          <a:prstGeom prst="rect">
            <a:avLst/>
          </a:prstGeom>
        </p:spPr>
        <p:txBody>
          <a:bodyPr wrap="square">
            <a:spAutoFit/>
          </a:bodyPr>
          <a:lstStyle/>
          <a:p>
            <a:pPr algn="ctr">
              <a:spcAft>
                <a:spcPts val="0"/>
              </a:spcAft>
            </a:pPr>
            <a:r>
              <a:rPr lang="es-PE" sz="1400" b="1" dirty="0">
                <a:latin typeface="Bell MT" panose="02020503060305020303" pitchFamily="18" charset="0"/>
                <a:ea typeface="Times New Roman" panose="02020603050405020304" pitchFamily="18" charset="0"/>
              </a:rPr>
              <a:t>REUNIÓN TÉCNICA</a:t>
            </a:r>
            <a:endParaRPr lang="es-PE" sz="1400" dirty="0">
              <a:latin typeface="Arial" panose="020B0604020202020204" pitchFamily="34" charset="0"/>
              <a:ea typeface="Times New Roman" panose="02020603050405020304" pitchFamily="18" charset="0"/>
            </a:endParaRPr>
          </a:p>
          <a:p>
            <a:pPr algn="ctr">
              <a:spcAft>
                <a:spcPts val="0"/>
              </a:spcAft>
            </a:pPr>
            <a:r>
              <a:rPr lang="es-PE" sz="1400" b="1" dirty="0">
                <a:latin typeface="Bell MT" panose="02020503060305020303" pitchFamily="18" charset="0"/>
                <a:ea typeface="Times New Roman" panose="02020603050405020304" pitchFamily="18" charset="0"/>
              </a:rPr>
              <a:t> </a:t>
            </a:r>
            <a:endParaRPr lang="es-PE" sz="1400" dirty="0">
              <a:latin typeface="Arial" panose="020B0604020202020204" pitchFamily="34" charset="0"/>
              <a:ea typeface="Times New Roman" panose="02020603050405020304" pitchFamily="18" charset="0"/>
            </a:endParaRPr>
          </a:p>
          <a:p>
            <a:pPr algn="ctr">
              <a:spcAft>
                <a:spcPts val="0"/>
              </a:spcAft>
            </a:pPr>
            <a:r>
              <a:rPr lang="es-PE" sz="1400" b="1" dirty="0">
                <a:latin typeface="Bell MT" panose="02020503060305020303" pitchFamily="18" charset="0"/>
                <a:ea typeface="Times New Roman" panose="02020603050405020304" pitchFamily="18" charset="0"/>
              </a:rPr>
              <a:t>LA ENSEÑANZA Y LA INVESTIGACIÓN EN SALUD PÚBLICA EN LA UNIVERSIDAD PERUANA: DEFINIENDO ESTRATEGIAS PARA SU FORTALECIMIENTO - ASPEFAM</a:t>
            </a:r>
            <a:endParaRPr lang="es-PE" sz="1400" dirty="0">
              <a:latin typeface="Arial" panose="020B0604020202020204" pitchFamily="34" charset="0"/>
              <a:ea typeface="Times New Roman" panose="02020603050405020304" pitchFamily="18" charset="0"/>
            </a:endParaRPr>
          </a:p>
        </p:txBody>
      </p:sp>
      <p:pic>
        <p:nvPicPr>
          <p:cNvPr id="4" name="Imagen 3">
            <a:extLst>
              <a:ext uri="{FF2B5EF4-FFF2-40B4-BE49-F238E27FC236}">
                <a16:creationId xmlns:a16="http://schemas.microsoft.com/office/drawing/2014/main" id="{D05D295B-66E2-40D0-9A8B-BAEE28E47B75}"/>
              </a:ext>
            </a:extLst>
          </p:cNvPr>
          <p:cNvPicPr/>
          <p:nvPr/>
        </p:nvPicPr>
        <p:blipFill>
          <a:blip r:embed="rId3">
            <a:extLst>
              <a:ext uri="{28A0092B-C50C-407E-A947-70E740481C1C}">
                <a14:useLocalDpi xmlns:a14="http://schemas.microsoft.com/office/drawing/2010/main" val="0"/>
              </a:ext>
            </a:extLst>
          </a:blip>
          <a:srcRect b="27174"/>
          <a:stretch>
            <a:fillRect/>
          </a:stretch>
        </p:blipFill>
        <p:spPr bwMode="auto">
          <a:xfrm>
            <a:off x="2275223" y="4962410"/>
            <a:ext cx="1951422" cy="626368"/>
          </a:xfrm>
          <a:prstGeom prst="rect">
            <a:avLst/>
          </a:prstGeom>
          <a:noFill/>
          <a:ln>
            <a:noFill/>
          </a:ln>
          <a:extLst>
            <a:ext uri="{909E8E84-426E-40dd-AFC4-6F175D3DCCD1}">
              <a14:hiddenFill xmlns:lc="http://schemas.openxmlformats.org/drawingml/2006/lockedCanvas" xmlns="" xmlns:a14="http://schemas.microsoft.com/office/drawing/2010/main" xmlns:w="http://schemas.openxmlformats.org/wordprocessingml/2006/main" xmlns:w10="urn:schemas-microsoft-com:office:word" xmlns:v="urn:schemas-microsoft-com:vml" xmlns:o="urn:schemas-microsoft-com:office:office"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 uri="{91240B29-F687-4f45-9708-019B960494DF}">
              <a14:hiddenLine xmlns:lc="http://schemas.openxmlformats.org/drawingml/2006/lockedCanvas" xmlns="" xmlns:a14="http://schemas.microsoft.com/office/drawing/2010/main" xmlns:w="http://schemas.openxmlformats.org/wordprocessingml/2006/main" xmlns:w10="urn:schemas-microsoft-com:office:word" xmlns:v="urn:schemas-microsoft-com:vml" xmlns:o="urn:schemas-microsoft-com:office:office"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miter lim="800000"/>
                <a:headEnd/>
                <a:tailEnd/>
              </a14:hiddenLine>
            </a:ext>
          </a:extLst>
        </p:spPr>
      </p:pic>
      <p:graphicFrame>
        <p:nvGraphicFramePr>
          <p:cNvPr id="5" name="Objeto 4">
            <a:extLst>
              <a:ext uri="{FF2B5EF4-FFF2-40B4-BE49-F238E27FC236}">
                <a16:creationId xmlns:a16="http://schemas.microsoft.com/office/drawing/2014/main" id="{24765A8E-6AB2-4D99-A075-BCFD0562CBEC}"/>
              </a:ext>
            </a:extLst>
          </p:cNvPr>
          <p:cNvGraphicFramePr>
            <a:graphicFrameLocks noChangeAspect="1"/>
          </p:cNvGraphicFramePr>
          <p:nvPr>
            <p:extLst>
              <p:ext uri="{D42A27DB-BD31-4B8C-83A1-F6EECF244321}">
                <p14:modId xmlns:p14="http://schemas.microsoft.com/office/powerpoint/2010/main" val="1990105696"/>
              </p:ext>
            </p:extLst>
          </p:nvPr>
        </p:nvGraphicFramePr>
        <p:xfrm>
          <a:off x="9325154" y="4937070"/>
          <a:ext cx="887413" cy="863600"/>
        </p:xfrm>
        <a:graphic>
          <a:graphicData uri="http://schemas.openxmlformats.org/presentationml/2006/ole">
            <mc:AlternateContent xmlns:mc="http://schemas.openxmlformats.org/markup-compatibility/2006">
              <mc:Choice xmlns:v="urn:schemas-microsoft-com:vml" Requires="v">
                <p:oleObj spid="_x0000_s4114" name="Picture" r:id="rId4" imgW="1423080" imgH="1384920" progId="Word.Picture.8">
                  <p:embed/>
                </p:oleObj>
              </mc:Choice>
              <mc:Fallback>
                <p:oleObj name="Picture" r:id="rId4" imgW="1423080" imgH="1384920" progId="Word.Picture.8">
                  <p:embed/>
                  <p:pic>
                    <p:nvPicPr>
                      <p:cNvPr id="0" name="Object 2"/>
                      <p:cNvPicPr>
                        <a:picLocks noChangeAspect="1" noChangeArrowheads="1"/>
                      </p:cNvPicPr>
                      <p:nvPr/>
                    </p:nvPicPr>
                    <p:blipFill>
                      <a:blip r:embed="rId5">
                        <a:lum contrast="18000"/>
                        <a:extLst>
                          <a:ext uri="{28A0092B-C50C-407E-A947-70E740481C1C}">
                            <a14:useLocalDpi xmlns:a14="http://schemas.microsoft.com/office/drawing/2010/main" val="0"/>
                          </a:ext>
                        </a:extLst>
                      </a:blip>
                      <a:srcRect/>
                      <a:stretch>
                        <a:fillRect/>
                      </a:stretch>
                    </p:blipFill>
                    <p:spPr bwMode="auto">
                      <a:xfrm>
                        <a:off x="9325154" y="4937070"/>
                        <a:ext cx="887413" cy="863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099" name="Picture 3" descr="Nuevo Escudo">
            <a:extLst>
              <a:ext uri="{FF2B5EF4-FFF2-40B4-BE49-F238E27FC236}">
                <a16:creationId xmlns:a16="http://schemas.microsoft.com/office/drawing/2014/main" id="{DF0B6687-976C-46EA-B773-3A8C94FE31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20304" y="4934417"/>
            <a:ext cx="70485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n 6" descr="ministerio de salud logo">
            <a:extLst>
              <a:ext uri="{FF2B5EF4-FFF2-40B4-BE49-F238E27FC236}">
                <a16:creationId xmlns:a16="http://schemas.microsoft.com/office/drawing/2014/main" id="{5CC12049-60A2-45ED-9EED-D4838BFE7EB0}"/>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6445" y="5043819"/>
            <a:ext cx="1764665" cy="463550"/>
          </a:xfrm>
          <a:prstGeom prst="rect">
            <a:avLst/>
          </a:prstGeom>
          <a:noFill/>
          <a:ln>
            <a:noFill/>
          </a:ln>
          <a:extLst>
            <a:ext uri="{909E8E84-426E-40dd-AFC4-6F175D3DCCD1}">
              <a14:hiddenFill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o="urn:schemas-microsoft-com:office:office" xmlns:v="urn:schemas-microsoft-com:vml" xmlns:w10="urn:schemas-microsoft-com:office:word" xmlns:w="http://schemas.openxmlformats.org/wordprocessingml/2006/main" xmlns:a14="http://schemas.microsoft.com/office/drawing/2010/main" xmlns="" xmlns:lc="http://schemas.openxmlformats.org/drawingml/2006/lockedCanvas">
                <a:solidFill>
                  <a:srgbClr val="FFFFFF"/>
                </a:solidFill>
              </a14:hiddenFill>
            </a:ext>
            <a:ext uri="{91240B29-F687-4f45-9708-019B960494DF}">
              <a14:hiddenLine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o="urn:schemas-microsoft-com:office:office" xmlns:v="urn:schemas-microsoft-com:vml" xmlns:w10="urn:schemas-microsoft-com:office:word" xmlns:w="http://schemas.openxmlformats.org/wordprocessingml/2006/main" xmlns:a14="http://schemas.microsoft.com/office/drawing/2010/main" xmlns="" xmlns:lc="http://schemas.openxmlformats.org/drawingml/2006/lockedCanvas" w="9525">
                <a:solidFill>
                  <a:srgbClr val="000000"/>
                </a:solidFill>
                <a:miter lim="800000"/>
                <a:headEnd/>
                <a:tailEnd/>
              </a14:hiddenLine>
            </a:ext>
          </a:extLst>
        </p:spPr>
      </p:pic>
      <p:pic>
        <p:nvPicPr>
          <p:cNvPr id="10" name="Picture 14" descr="LOGO PAHO AZUL(ESPANOL)">
            <a:extLst>
              <a:ext uri="{FF2B5EF4-FFF2-40B4-BE49-F238E27FC236}">
                <a16:creationId xmlns:a16="http://schemas.microsoft.com/office/drawing/2014/main" id="{5B54C17D-403F-4D44-B656-36EEA911264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212567" y="5140270"/>
            <a:ext cx="85725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9474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14A546C-8070-44C9-AD2E-0A9425130153}"/>
              </a:ext>
            </a:extLst>
          </p:cNvPr>
          <p:cNvSpPr/>
          <p:nvPr/>
        </p:nvSpPr>
        <p:spPr>
          <a:xfrm>
            <a:off x="854015" y="1934770"/>
            <a:ext cx="9782642" cy="1477328"/>
          </a:xfrm>
          <a:prstGeom prst="rect">
            <a:avLst/>
          </a:prstGeom>
        </p:spPr>
        <p:txBody>
          <a:bodyPr wrap="square">
            <a:spAutoFit/>
          </a:bodyPr>
          <a:lstStyle/>
          <a:p>
            <a:r>
              <a:rPr lang="es-MX" dirty="0">
                <a:solidFill>
                  <a:srgbClr val="1D2129"/>
                </a:solidFill>
                <a:latin typeface="Helvetica" panose="020B0604020202020204" pitchFamily="34" charset="0"/>
              </a:rPr>
              <a:t>SUNEDU 2018-LICENCIAMIENTO</a:t>
            </a:r>
          </a:p>
          <a:p>
            <a:endParaRPr lang="es-MX" dirty="0">
              <a:solidFill>
                <a:srgbClr val="1D2129"/>
              </a:solidFill>
              <a:latin typeface="Helvetica" panose="020B0604020202020204" pitchFamily="34" charset="0"/>
            </a:endParaRPr>
          </a:p>
          <a:p>
            <a:r>
              <a:rPr lang="es-MX" dirty="0">
                <a:solidFill>
                  <a:srgbClr val="1D2129"/>
                </a:solidFill>
                <a:latin typeface="Helvetica" panose="020B0604020202020204" pitchFamily="34" charset="0"/>
              </a:rPr>
              <a:t>CUARTA CONDICIÓN BÁSICA DE CALIDAD</a:t>
            </a:r>
          </a:p>
          <a:p>
            <a:r>
              <a:rPr lang="es-MX" dirty="0">
                <a:solidFill>
                  <a:srgbClr val="1D2129"/>
                </a:solidFill>
                <a:latin typeface="Helvetica" panose="020B0604020202020204" pitchFamily="34" charset="0"/>
              </a:rPr>
              <a:t>Las universidades deben contar con proyectos institucionales de investigación claros y definidos.</a:t>
            </a:r>
          </a:p>
        </p:txBody>
      </p:sp>
      <p:sp>
        <p:nvSpPr>
          <p:cNvPr id="3" name="CuadroTexto 2">
            <a:extLst>
              <a:ext uri="{FF2B5EF4-FFF2-40B4-BE49-F238E27FC236}">
                <a16:creationId xmlns:a16="http://schemas.microsoft.com/office/drawing/2014/main" id="{CFF0D10F-EEAC-424C-993A-DA2A78F1F410}"/>
              </a:ext>
            </a:extLst>
          </p:cNvPr>
          <p:cNvSpPr txBox="1"/>
          <p:nvPr/>
        </p:nvSpPr>
        <p:spPr>
          <a:xfrm>
            <a:off x="2558851" y="3929740"/>
            <a:ext cx="7339573" cy="1477328"/>
          </a:xfrm>
          <a:prstGeom prst="rect">
            <a:avLst/>
          </a:prstGeom>
          <a:noFill/>
        </p:spPr>
        <p:txBody>
          <a:bodyPr wrap="none" rtlCol="0">
            <a:spAutoFit/>
          </a:bodyPr>
          <a:lstStyle/>
          <a:p>
            <a:pPr marL="342900" indent="-342900">
              <a:buAutoNum type="arabicPeriod"/>
            </a:pPr>
            <a:r>
              <a:rPr lang="es-PE" dirty="0"/>
              <a:t>Políticas que fomenten el desarrollo de la investigación</a:t>
            </a:r>
          </a:p>
          <a:p>
            <a:pPr marL="342900" indent="-342900">
              <a:buAutoNum type="arabicPeriod"/>
            </a:pPr>
            <a:r>
              <a:rPr lang="es-PE" dirty="0"/>
              <a:t>Proyectos de investigación aprobados</a:t>
            </a:r>
          </a:p>
          <a:p>
            <a:pPr marL="342900" indent="-342900">
              <a:buAutoNum type="arabicPeriod"/>
            </a:pPr>
            <a:r>
              <a:rPr lang="es-PE" dirty="0"/>
              <a:t>Un código de ética para la investigación</a:t>
            </a:r>
          </a:p>
          <a:p>
            <a:pPr marL="342900" indent="-342900">
              <a:buAutoNum type="arabicPeriod"/>
            </a:pPr>
            <a:r>
              <a:rPr lang="es-PE" dirty="0"/>
              <a:t>Docentes que realizan investigación (registrados)</a:t>
            </a:r>
          </a:p>
          <a:p>
            <a:pPr marL="342900" indent="-342900">
              <a:buAutoNum type="arabicPeriod"/>
            </a:pPr>
            <a:r>
              <a:rPr lang="es-PE" dirty="0"/>
              <a:t>Registro de proyectos de investigación y de documentos de investigación</a:t>
            </a:r>
          </a:p>
        </p:txBody>
      </p:sp>
      <p:sp>
        <p:nvSpPr>
          <p:cNvPr id="4" name="CuadroTexto 3">
            <a:extLst>
              <a:ext uri="{FF2B5EF4-FFF2-40B4-BE49-F238E27FC236}">
                <a16:creationId xmlns:a16="http://schemas.microsoft.com/office/drawing/2014/main" id="{E13A5816-495F-443E-9A22-FD49850D16F7}"/>
              </a:ext>
            </a:extLst>
          </p:cNvPr>
          <p:cNvSpPr txBox="1"/>
          <p:nvPr/>
        </p:nvSpPr>
        <p:spPr>
          <a:xfrm flipH="1">
            <a:off x="1526612" y="834736"/>
            <a:ext cx="8500256" cy="338554"/>
          </a:xfrm>
          <a:prstGeom prst="rect">
            <a:avLst/>
          </a:prstGeom>
          <a:solidFill>
            <a:schemeClr val="accent3">
              <a:lumMod val="20000"/>
              <a:lumOff val="80000"/>
            </a:schemeClr>
          </a:solidFill>
        </p:spPr>
        <p:style>
          <a:lnRef idx="1">
            <a:schemeClr val="accent2"/>
          </a:lnRef>
          <a:fillRef idx="3">
            <a:schemeClr val="accent2"/>
          </a:fillRef>
          <a:effectRef idx="2">
            <a:schemeClr val="accent2"/>
          </a:effectRef>
          <a:fontRef idx="minor">
            <a:schemeClr val="lt1"/>
          </a:fontRef>
        </p:style>
        <p:txBody>
          <a:bodyPr wrap="square" rtlCol="0">
            <a:spAutoFit/>
          </a:bodyPr>
          <a:lstStyle/>
          <a:p>
            <a:pPr algn="just"/>
            <a:r>
              <a:rPr lang="es-PE" sz="1600" dirty="0">
                <a:solidFill>
                  <a:schemeClr val="tx1"/>
                </a:solidFill>
              </a:rPr>
              <a:t>SUPERINTENDENCIA NACIONAL DE EDUCACIÓN SUPERIOR  UNIVERSITARIA: SUNEDU</a:t>
            </a:r>
          </a:p>
        </p:txBody>
      </p:sp>
    </p:spTree>
    <p:extLst>
      <p:ext uri="{BB962C8B-B14F-4D97-AF65-F5344CB8AC3E}">
        <p14:creationId xmlns:p14="http://schemas.microsoft.com/office/powerpoint/2010/main" val="2479637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ángulo 11">
            <a:extLst>
              <a:ext uri="{FF2B5EF4-FFF2-40B4-BE49-F238E27FC236}">
                <a16:creationId xmlns:a16="http://schemas.microsoft.com/office/drawing/2014/main" id="{B9C49033-FAE5-429B-8BEF-F175074045E6}"/>
              </a:ext>
            </a:extLst>
          </p:cNvPr>
          <p:cNvSpPr/>
          <p:nvPr/>
        </p:nvSpPr>
        <p:spPr>
          <a:xfrm>
            <a:off x="5375329" y="267350"/>
            <a:ext cx="6096000" cy="584775"/>
          </a:xfrm>
          <a:prstGeom prst="rect">
            <a:avLst/>
          </a:prstGeom>
        </p:spPr>
        <p:txBody>
          <a:bodyPr>
            <a:spAutoFit/>
          </a:bodyPr>
          <a:lstStyle/>
          <a:p>
            <a:r>
              <a:rPr lang="es-PE" sz="1600" dirty="0"/>
              <a:t>Modelo de Acreditación para Programas de Estudios de Educación Superior Universitaria Explicación de estándares y criterios . Julio 2017</a:t>
            </a:r>
          </a:p>
        </p:txBody>
      </p:sp>
      <p:sp>
        <p:nvSpPr>
          <p:cNvPr id="13" name="Rectángulo 12">
            <a:extLst>
              <a:ext uri="{FF2B5EF4-FFF2-40B4-BE49-F238E27FC236}">
                <a16:creationId xmlns:a16="http://schemas.microsoft.com/office/drawing/2014/main" id="{8251E24E-8458-429A-8B5C-EA79177CEF41}"/>
              </a:ext>
            </a:extLst>
          </p:cNvPr>
          <p:cNvSpPr/>
          <p:nvPr/>
        </p:nvSpPr>
        <p:spPr>
          <a:xfrm>
            <a:off x="353683" y="209826"/>
            <a:ext cx="4634594" cy="584775"/>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es-MX" sz="1600" dirty="0">
                <a:latin typeface="Calibri" panose="020F0502020204030204" pitchFamily="34" charset="0"/>
                <a:cs typeface="Calibri" panose="020F0502020204030204" pitchFamily="34" charset="0"/>
              </a:rPr>
              <a:t>SISTEMA NACIONAL DE EVALUACIÓN, ACREDITACIÓN Y CERTIFICACIÓN DE LA CALIDAD EDUCATIVA:SINEACE</a:t>
            </a:r>
            <a:endParaRPr lang="es-PE" sz="1600" dirty="0">
              <a:latin typeface="Calibri" panose="020F0502020204030204" pitchFamily="34" charset="0"/>
              <a:cs typeface="Calibri" panose="020F0502020204030204" pitchFamily="34" charset="0"/>
            </a:endParaRPr>
          </a:p>
        </p:txBody>
      </p:sp>
      <p:graphicFrame>
        <p:nvGraphicFramePr>
          <p:cNvPr id="9" name="Tabla 8">
            <a:extLst>
              <a:ext uri="{FF2B5EF4-FFF2-40B4-BE49-F238E27FC236}">
                <a16:creationId xmlns:a16="http://schemas.microsoft.com/office/drawing/2014/main" id="{C88313AA-24E6-4F72-8FD4-775EBE4598BF}"/>
              </a:ext>
            </a:extLst>
          </p:cNvPr>
          <p:cNvGraphicFramePr>
            <a:graphicFrameLocks noGrp="1"/>
          </p:cNvGraphicFramePr>
          <p:nvPr>
            <p:extLst>
              <p:ext uri="{D42A27DB-BD31-4B8C-83A1-F6EECF244321}">
                <p14:modId xmlns:p14="http://schemas.microsoft.com/office/powerpoint/2010/main" val="4034818858"/>
              </p:ext>
            </p:extLst>
          </p:nvPr>
        </p:nvGraphicFramePr>
        <p:xfrm>
          <a:off x="353683" y="1160694"/>
          <a:ext cx="10991076" cy="4394200"/>
        </p:xfrm>
        <a:graphic>
          <a:graphicData uri="http://schemas.openxmlformats.org/drawingml/2006/table">
            <a:tbl>
              <a:tblPr firstRow="1" bandRow="1">
                <a:tableStyleId>{74C1A8A3-306A-4EB7-A6B1-4F7E0EB9C5D6}</a:tableStyleId>
              </a:tblPr>
              <a:tblGrid>
                <a:gridCol w="3663692">
                  <a:extLst>
                    <a:ext uri="{9D8B030D-6E8A-4147-A177-3AD203B41FA5}">
                      <a16:colId xmlns:a16="http://schemas.microsoft.com/office/drawing/2014/main" val="530891831"/>
                    </a:ext>
                  </a:extLst>
                </a:gridCol>
                <a:gridCol w="3663692">
                  <a:extLst>
                    <a:ext uri="{9D8B030D-6E8A-4147-A177-3AD203B41FA5}">
                      <a16:colId xmlns:a16="http://schemas.microsoft.com/office/drawing/2014/main" val="2163296236"/>
                    </a:ext>
                  </a:extLst>
                </a:gridCol>
                <a:gridCol w="3663692">
                  <a:extLst>
                    <a:ext uri="{9D8B030D-6E8A-4147-A177-3AD203B41FA5}">
                      <a16:colId xmlns:a16="http://schemas.microsoft.com/office/drawing/2014/main" val="308831307"/>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PE" dirty="0"/>
                        <a:t>DIMENSIÓN 2: FORMACIÓN INTEGRAL</a:t>
                      </a:r>
                    </a:p>
                    <a:p>
                      <a:endParaRPr lang="es-PE" dirty="0"/>
                    </a:p>
                  </a:txBody>
                  <a:tcPr/>
                </a:tc>
                <a:tc>
                  <a:txBody>
                    <a:bodyPr/>
                    <a:lstStyle/>
                    <a:p>
                      <a:endParaRPr lang="es-PE" dirty="0"/>
                    </a:p>
                  </a:txBody>
                  <a:tcPr/>
                </a:tc>
                <a:tc>
                  <a:txBody>
                    <a:bodyPr/>
                    <a:lstStyle/>
                    <a:p>
                      <a:endParaRPr lang="es-PE" dirty="0"/>
                    </a:p>
                  </a:txBody>
                  <a:tcPr/>
                </a:tc>
                <a:extLst>
                  <a:ext uri="{0D108BD9-81ED-4DB2-BD59-A6C34878D82A}">
                    <a16:rowId xmlns:a16="http://schemas.microsoft.com/office/drawing/2014/main" val="1034796204"/>
                  </a:ext>
                </a:extLst>
              </a:tr>
              <a:tr h="370840">
                <a:tc>
                  <a:txBody>
                    <a:bodyPr/>
                    <a:lstStyle/>
                    <a:p>
                      <a:r>
                        <a:rPr lang="es-MX" sz="1800" b="1" dirty="0"/>
                        <a:t>FACTOR 7</a:t>
                      </a:r>
                      <a:r>
                        <a:rPr lang="es-MX" sz="1800" dirty="0"/>
                        <a:t>:</a:t>
                      </a:r>
                    </a:p>
                    <a:p>
                      <a:endParaRPr lang="es-MX" sz="1800" dirty="0"/>
                    </a:p>
                    <a:p>
                      <a:r>
                        <a:rPr lang="es-MX" sz="1800" dirty="0"/>
                        <a:t>INVESTIGACIÓN, DESARROLLO TECNOLÓGICO E INNOVACIÓN </a:t>
                      </a:r>
                      <a:endParaRPr lang="es-P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b="1" dirty="0"/>
                        <a:t>Estándar 22</a:t>
                      </a:r>
                      <a:r>
                        <a:rPr lang="es-MX" sz="1800" dirty="0"/>
                        <a:t>. Gestión y calidad de la I+D+i realizada por docentes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s-MX" sz="1800" dirty="0"/>
                        <a:t>El programa de estudios gestiona, regula y asegura la calidad de la I+D+i realizada por docentes, relacionada al área disciplinaria a la que pertenece, en coherencia con la política de I+D+i de la universidad</a:t>
                      </a:r>
                      <a:endParaRPr lang="es-PE" dirty="0"/>
                    </a:p>
                    <a:p>
                      <a:endParaRPr lang="es-PE" dirty="0"/>
                    </a:p>
                  </a:txBody>
                  <a:tcPr/>
                </a:tc>
                <a:tc>
                  <a:txBody>
                    <a:bodyPr/>
                    <a:lstStyle/>
                    <a:p>
                      <a:r>
                        <a:rPr lang="es-MX" b="1" dirty="0"/>
                        <a:t>CRITERIOS</a:t>
                      </a:r>
                    </a:p>
                    <a:p>
                      <a:pPr marL="285750" indent="-285750">
                        <a:buFont typeface="Wingdings" panose="05000000000000000000" pitchFamily="2" charset="2"/>
                        <a:buChar char="v"/>
                      </a:pPr>
                      <a:r>
                        <a:rPr lang="es-MX" dirty="0"/>
                        <a:t>El programa de estudios gestiona los recursos y </a:t>
                      </a:r>
                      <a:r>
                        <a:rPr lang="es-MX" u="sng" dirty="0"/>
                        <a:t>alianzas estratégicas </a:t>
                      </a:r>
                      <a:r>
                        <a:rPr lang="es-MX" dirty="0"/>
                        <a:t>a nivel nacional e internacional que faciliten la I+D+i por parte de los docentes del programa</a:t>
                      </a:r>
                    </a:p>
                    <a:p>
                      <a:endParaRPr lang="es-MX" dirty="0"/>
                    </a:p>
                    <a:p>
                      <a:pPr marL="342900" indent="-342900">
                        <a:buFont typeface="Wingdings" panose="05000000000000000000" pitchFamily="2" charset="2"/>
                        <a:buChar char="v"/>
                      </a:pPr>
                      <a:r>
                        <a:rPr lang="es-PE" dirty="0"/>
                        <a:t>El nivel de calidad se puede determinar por estándares establecidos por el CONCYTEC o entidades internacionales</a:t>
                      </a:r>
                    </a:p>
                  </a:txBody>
                  <a:tcPr/>
                </a:tc>
                <a:extLst>
                  <a:ext uri="{0D108BD9-81ED-4DB2-BD59-A6C34878D82A}">
                    <a16:rowId xmlns:a16="http://schemas.microsoft.com/office/drawing/2014/main" val="2517358355"/>
                  </a:ext>
                </a:extLst>
              </a:tr>
              <a:tr h="370840">
                <a:tc>
                  <a:txBody>
                    <a:bodyPr/>
                    <a:lstStyle/>
                    <a:p>
                      <a:endParaRPr lang="es-PE" dirty="0"/>
                    </a:p>
                  </a:txBody>
                  <a:tcPr/>
                </a:tc>
                <a:tc>
                  <a:txBody>
                    <a:bodyPr/>
                    <a:lstStyle/>
                    <a:p>
                      <a:endParaRPr lang="es-PE" dirty="0"/>
                    </a:p>
                  </a:txBody>
                  <a:tcPr/>
                </a:tc>
                <a:tc>
                  <a:txBody>
                    <a:bodyPr/>
                    <a:lstStyle/>
                    <a:p>
                      <a:endParaRPr lang="es-PE" dirty="0"/>
                    </a:p>
                  </a:txBody>
                  <a:tcPr/>
                </a:tc>
                <a:extLst>
                  <a:ext uri="{0D108BD9-81ED-4DB2-BD59-A6C34878D82A}">
                    <a16:rowId xmlns:a16="http://schemas.microsoft.com/office/drawing/2014/main" val="3193393867"/>
                  </a:ext>
                </a:extLst>
              </a:tr>
            </a:tbl>
          </a:graphicData>
        </a:graphic>
      </p:graphicFrame>
      <p:sp>
        <p:nvSpPr>
          <p:cNvPr id="14" name="Rectángulo 13">
            <a:extLst>
              <a:ext uri="{FF2B5EF4-FFF2-40B4-BE49-F238E27FC236}">
                <a16:creationId xmlns:a16="http://schemas.microsoft.com/office/drawing/2014/main" id="{E8FBCBA5-FFD8-4EBB-BB24-EE04E5041EDF}"/>
              </a:ext>
            </a:extLst>
          </p:cNvPr>
          <p:cNvSpPr/>
          <p:nvPr/>
        </p:nvSpPr>
        <p:spPr>
          <a:xfrm>
            <a:off x="1834100" y="6138796"/>
            <a:ext cx="8691966" cy="646331"/>
          </a:xfrm>
          <a:prstGeom prst="rect">
            <a:avLst/>
          </a:prstGeom>
        </p:spPr>
        <p:txBody>
          <a:bodyPr wrap="square">
            <a:spAutoFit/>
          </a:bodyPr>
          <a:lstStyle/>
          <a:p>
            <a:r>
              <a:rPr lang="es-PE" dirty="0">
                <a:solidFill>
                  <a:schemeClr val="bg1"/>
                </a:solidFill>
              </a:rPr>
              <a:t>. El término I+D+i es un nuevo concepto adaptado a los estudios relacionados con el avance tecnológico e investigativo centrados en el avance de la sociedad</a:t>
            </a:r>
          </a:p>
        </p:txBody>
      </p:sp>
    </p:spTree>
    <p:extLst>
      <p:ext uri="{BB962C8B-B14F-4D97-AF65-F5344CB8AC3E}">
        <p14:creationId xmlns:p14="http://schemas.microsoft.com/office/powerpoint/2010/main" val="233377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634DAB40-B4AF-4B88-9DB3-B0B1246B86DB}"/>
              </a:ext>
            </a:extLst>
          </p:cNvPr>
          <p:cNvGraphicFramePr>
            <a:graphicFrameLocks noGrp="1"/>
          </p:cNvGraphicFramePr>
          <p:nvPr>
            <p:extLst>
              <p:ext uri="{D42A27DB-BD31-4B8C-83A1-F6EECF244321}">
                <p14:modId xmlns:p14="http://schemas.microsoft.com/office/powerpoint/2010/main" val="757423425"/>
              </p:ext>
            </p:extLst>
          </p:nvPr>
        </p:nvGraphicFramePr>
        <p:xfrm>
          <a:off x="338185" y="546100"/>
          <a:ext cx="10991076" cy="6314440"/>
        </p:xfrm>
        <a:graphic>
          <a:graphicData uri="http://schemas.openxmlformats.org/drawingml/2006/table">
            <a:tbl>
              <a:tblPr firstRow="1" bandRow="1">
                <a:tableStyleId>{74C1A8A3-306A-4EB7-A6B1-4F7E0EB9C5D6}</a:tableStyleId>
              </a:tblPr>
              <a:tblGrid>
                <a:gridCol w="3663692">
                  <a:extLst>
                    <a:ext uri="{9D8B030D-6E8A-4147-A177-3AD203B41FA5}">
                      <a16:colId xmlns:a16="http://schemas.microsoft.com/office/drawing/2014/main" val="530891831"/>
                    </a:ext>
                  </a:extLst>
                </a:gridCol>
                <a:gridCol w="3663692">
                  <a:extLst>
                    <a:ext uri="{9D8B030D-6E8A-4147-A177-3AD203B41FA5}">
                      <a16:colId xmlns:a16="http://schemas.microsoft.com/office/drawing/2014/main" val="2163296236"/>
                    </a:ext>
                  </a:extLst>
                </a:gridCol>
                <a:gridCol w="3663692">
                  <a:extLst>
                    <a:ext uri="{9D8B030D-6E8A-4147-A177-3AD203B41FA5}">
                      <a16:colId xmlns:a16="http://schemas.microsoft.com/office/drawing/2014/main" val="308831307"/>
                    </a:ext>
                  </a:extLst>
                </a:gridCol>
              </a:tblGrid>
              <a:tr h="1505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PE" dirty="0"/>
                        <a:t>DIMENSIÓN 2: FORMACIÓN INTEGRAL</a:t>
                      </a:r>
                    </a:p>
                    <a:p>
                      <a:endParaRPr lang="es-PE" dirty="0"/>
                    </a:p>
                  </a:txBody>
                  <a:tcPr/>
                </a:tc>
                <a:tc>
                  <a:txBody>
                    <a:bodyPr/>
                    <a:lstStyle/>
                    <a:p>
                      <a:endParaRPr lang="es-PE" dirty="0"/>
                    </a:p>
                  </a:txBody>
                  <a:tcPr/>
                </a:tc>
                <a:tc>
                  <a:txBody>
                    <a:bodyPr/>
                    <a:lstStyle/>
                    <a:p>
                      <a:endParaRPr lang="es-PE" dirty="0"/>
                    </a:p>
                  </a:txBody>
                  <a:tcPr/>
                </a:tc>
                <a:extLst>
                  <a:ext uri="{0D108BD9-81ED-4DB2-BD59-A6C34878D82A}">
                    <a16:rowId xmlns:a16="http://schemas.microsoft.com/office/drawing/2014/main" val="1034796204"/>
                  </a:ext>
                </a:extLst>
              </a:tr>
              <a:tr h="370840">
                <a:tc>
                  <a:txBody>
                    <a:bodyPr/>
                    <a:lstStyle/>
                    <a:p>
                      <a:r>
                        <a:rPr lang="es-MX" sz="1800" b="1" dirty="0"/>
                        <a:t>FACTOR 7</a:t>
                      </a:r>
                      <a:r>
                        <a:rPr lang="es-MX" sz="1800" dirty="0"/>
                        <a:t>: INVESTIGACIÓN, DESARROLLO TECNOLÓGICO E INNOVACIÓN </a:t>
                      </a:r>
                      <a:endParaRPr lang="es-PE" dirty="0"/>
                    </a:p>
                  </a:txBody>
                  <a:tcPr/>
                </a:tc>
                <a:tc>
                  <a:txBody>
                    <a:bodyPr/>
                    <a:lstStyle/>
                    <a:p>
                      <a:r>
                        <a:rPr lang="es-MX" b="1" dirty="0"/>
                        <a:t>Estándar 24</a:t>
                      </a:r>
                      <a:r>
                        <a:rPr lang="es-MX" dirty="0"/>
                        <a:t>. Publicaciones de los resultados de I+D+i  </a:t>
                      </a:r>
                    </a:p>
                    <a:p>
                      <a:endParaRPr lang="es-MX" dirty="0"/>
                    </a:p>
                    <a:p>
                      <a:r>
                        <a:rPr lang="es-MX" dirty="0"/>
                        <a:t>El programa de estudio fomenta que los resultados de los trabajos de I+D+i realizados por los docentes se publiquen, se incorporen a la docencia y sean de conocimiento de los académicos y estudiantes. </a:t>
                      </a:r>
                    </a:p>
                    <a:p>
                      <a:endParaRPr lang="es-PE" dirty="0"/>
                    </a:p>
                  </a:txBody>
                  <a:tcPr/>
                </a:tc>
                <a:tc>
                  <a:txBody>
                    <a:bodyPr/>
                    <a:lstStyle/>
                    <a:p>
                      <a:r>
                        <a:rPr lang="es-MX" b="1" dirty="0"/>
                        <a:t>CRITERIOS</a:t>
                      </a:r>
                    </a:p>
                    <a:p>
                      <a:endParaRPr lang="es-MX" dirty="0"/>
                    </a:p>
                    <a:p>
                      <a:pPr marL="285750" indent="-285750">
                        <a:buFont typeface="Wingdings" panose="05000000000000000000" pitchFamily="2" charset="2"/>
                        <a:buChar char="v"/>
                      </a:pPr>
                      <a:r>
                        <a:rPr lang="es-MX" dirty="0"/>
                        <a:t>El programa de estudios brinda facilidades para que los resultados de los trabajos de I+D+i se puedan publicar en artículos científicos, libros y/o capítulos de libros o registros de propiedad intelectual</a:t>
                      </a:r>
                      <a:endParaRPr lang="es-PE" dirty="0"/>
                    </a:p>
                    <a:p>
                      <a:endParaRPr lang="es-MX" dirty="0"/>
                    </a:p>
                    <a:p>
                      <a:pPr marL="285750" indent="-285750">
                        <a:buFont typeface="Wingdings" panose="05000000000000000000" pitchFamily="2" charset="2"/>
                        <a:buChar char="v"/>
                      </a:pPr>
                      <a:r>
                        <a:rPr lang="es-PE" dirty="0"/>
                        <a:t>El programa de estudios establece y difunde información actualizada de las publicaciones realizadas por sus docentes y/o estudiantes. Además mantiene actualizado su repositorio de investigaciones y es de fácil acceso al público en general </a:t>
                      </a:r>
                    </a:p>
                  </a:txBody>
                  <a:tcPr/>
                </a:tc>
                <a:extLst>
                  <a:ext uri="{0D108BD9-81ED-4DB2-BD59-A6C34878D82A}">
                    <a16:rowId xmlns:a16="http://schemas.microsoft.com/office/drawing/2014/main" val="2517358355"/>
                  </a:ext>
                </a:extLst>
              </a:tr>
              <a:tr h="370840">
                <a:tc>
                  <a:txBody>
                    <a:bodyPr/>
                    <a:lstStyle/>
                    <a:p>
                      <a:endParaRPr lang="es-PE" dirty="0"/>
                    </a:p>
                  </a:txBody>
                  <a:tcPr/>
                </a:tc>
                <a:tc>
                  <a:txBody>
                    <a:bodyPr/>
                    <a:lstStyle/>
                    <a:p>
                      <a:endParaRPr lang="es-PE" dirty="0"/>
                    </a:p>
                  </a:txBody>
                  <a:tcPr/>
                </a:tc>
                <a:tc>
                  <a:txBody>
                    <a:bodyPr/>
                    <a:lstStyle/>
                    <a:p>
                      <a:endParaRPr lang="es-PE" dirty="0"/>
                    </a:p>
                  </a:txBody>
                  <a:tcPr/>
                </a:tc>
                <a:extLst>
                  <a:ext uri="{0D108BD9-81ED-4DB2-BD59-A6C34878D82A}">
                    <a16:rowId xmlns:a16="http://schemas.microsoft.com/office/drawing/2014/main" val="3193393867"/>
                  </a:ext>
                </a:extLst>
              </a:tr>
            </a:tbl>
          </a:graphicData>
        </a:graphic>
      </p:graphicFrame>
    </p:spTree>
    <p:extLst>
      <p:ext uri="{BB962C8B-B14F-4D97-AF65-F5344CB8AC3E}">
        <p14:creationId xmlns:p14="http://schemas.microsoft.com/office/powerpoint/2010/main" val="1174008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7AC40141-542D-4171-BC43-218D1319AB48}"/>
              </a:ext>
            </a:extLst>
          </p:cNvPr>
          <p:cNvSpPr/>
          <p:nvPr/>
        </p:nvSpPr>
        <p:spPr>
          <a:xfrm>
            <a:off x="2373345" y="2325275"/>
            <a:ext cx="5042150" cy="1290033"/>
          </a:xfrm>
          <a:prstGeom prst="rect">
            <a:avLst/>
          </a:prstGeom>
        </p:spPr>
        <p:txBody>
          <a:bodyPr wrap="square">
            <a:spAutoFit/>
          </a:bodyPr>
          <a:lstStyle/>
          <a:p>
            <a:pPr marL="285750" indent="-285750" algn="just">
              <a:lnSpc>
                <a:spcPct val="150000"/>
              </a:lnSpc>
              <a:buFont typeface="Wingdings" panose="05000000000000000000" pitchFamily="2" charset="2"/>
              <a:buChar char="v"/>
            </a:pPr>
            <a:r>
              <a:rPr lang="es-PE" b="1" u="sng" dirty="0"/>
              <a:t>La investigación como estrategia de aprendizaje en la formación de capital humano </a:t>
            </a:r>
          </a:p>
        </p:txBody>
      </p:sp>
      <p:sp>
        <p:nvSpPr>
          <p:cNvPr id="4" name="Flecha: curvada hacia la izquierda 3">
            <a:extLst>
              <a:ext uri="{FF2B5EF4-FFF2-40B4-BE49-F238E27FC236}">
                <a16:creationId xmlns:a16="http://schemas.microsoft.com/office/drawing/2014/main" id="{EE056871-5268-4C18-A946-349399D47D3C}"/>
              </a:ext>
            </a:extLst>
          </p:cNvPr>
          <p:cNvSpPr/>
          <p:nvPr/>
        </p:nvSpPr>
        <p:spPr>
          <a:xfrm>
            <a:off x="8338088" y="3429000"/>
            <a:ext cx="1193370" cy="2599841"/>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spTree>
    <p:extLst>
      <p:ext uri="{BB962C8B-B14F-4D97-AF65-F5344CB8AC3E}">
        <p14:creationId xmlns:p14="http://schemas.microsoft.com/office/powerpoint/2010/main" val="760354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A0E1081-27B2-4A1F-B503-993694462326}"/>
              </a:ext>
            </a:extLst>
          </p:cNvPr>
          <p:cNvSpPr/>
          <p:nvPr/>
        </p:nvSpPr>
        <p:spPr>
          <a:xfrm>
            <a:off x="665643" y="851227"/>
            <a:ext cx="10741109" cy="175432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s-MX" dirty="0"/>
              <a:t>“el capital humano potencia las actividades de absorción y difusión tecnológica, contribuyendo a disminuir las brechas tecnológicas entre países desarrollados y en vías de desarrollo. </a:t>
            </a:r>
          </a:p>
          <a:p>
            <a:endParaRPr lang="es-MX" dirty="0"/>
          </a:p>
          <a:p>
            <a:r>
              <a:rPr lang="es-MX" dirty="0"/>
              <a:t>Hay una fuerte relación entre capital humano e inversión extranjera directa, para  optimizar su utilización, es necesario contar con un mínimo de capacidades en el capital humano, que permita una eficiente transferencia de tecnología</a:t>
            </a:r>
            <a:endParaRPr lang="es-PE" dirty="0"/>
          </a:p>
        </p:txBody>
      </p:sp>
      <p:sp>
        <p:nvSpPr>
          <p:cNvPr id="3" name="Rectángulo 2">
            <a:extLst>
              <a:ext uri="{FF2B5EF4-FFF2-40B4-BE49-F238E27FC236}">
                <a16:creationId xmlns:a16="http://schemas.microsoft.com/office/drawing/2014/main" id="{98218DBD-0CD3-4F99-BA1E-6E796F5F4D84}"/>
              </a:ext>
            </a:extLst>
          </p:cNvPr>
          <p:cNvSpPr/>
          <p:nvPr/>
        </p:nvSpPr>
        <p:spPr>
          <a:xfrm>
            <a:off x="958312" y="3059669"/>
            <a:ext cx="10275376" cy="92333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MX" dirty="0"/>
              <a:t>Para contar con una masa crítica de investigadores y técnicos calificados           es necesario contar con programas de pregrado y postgrado de calidad,  institutos tecnológicos con infraestructura y docentes adecuados. </a:t>
            </a:r>
          </a:p>
        </p:txBody>
      </p:sp>
      <p:sp>
        <p:nvSpPr>
          <p:cNvPr id="4" name="Rectángulo 3">
            <a:extLst>
              <a:ext uri="{FF2B5EF4-FFF2-40B4-BE49-F238E27FC236}">
                <a16:creationId xmlns:a16="http://schemas.microsoft.com/office/drawing/2014/main" id="{BBEC7012-791D-478C-9F4D-EE3ADBB960B3}"/>
              </a:ext>
            </a:extLst>
          </p:cNvPr>
          <p:cNvSpPr/>
          <p:nvPr/>
        </p:nvSpPr>
        <p:spPr>
          <a:xfrm>
            <a:off x="6794533" y="5888856"/>
            <a:ext cx="3092641" cy="307777"/>
          </a:xfrm>
          <a:prstGeom prst="rect">
            <a:avLst/>
          </a:prstGeom>
        </p:spPr>
        <p:txBody>
          <a:bodyPr wrap="none">
            <a:spAutoFit/>
          </a:bodyPr>
          <a:lstStyle/>
          <a:p>
            <a:r>
              <a:rPr lang="es-PE" sz="1400" dirty="0"/>
              <a:t>POLÍTICA NACIONAL 2016-2021, PAG 21</a:t>
            </a:r>
          </a:p>
        </p:txBody>
      </p:sp>
      <p:sp>
        <p:nvSpPr>
          <p:cNvPr id="5" name="Rectángulo 4">
            <a:extLst>
              <a:ext uri="{FF2B5EF4-FFF2-40B4-BE49-F238E27FC236}">
                <a16:creationId xmlns:a16="http://schemas.microsoft.com/office/drawing/2014/main" id="{63B6F2D1-89F0-4FBA-8AE7-523CB3E26B55}"/>
              </a:ext>
            </a:extLst>
          </p:cNvPr>
          <p:cNvSpPr/>
          <p:nvPr/>
        </p:nvSpPr>
        <p:spPr>
          <a:xfrm>
            <a:off x="2772426" y="284409"/>
            <a:ext cx="4684680" cy="369332"/>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es-MX" dirty="0"/>
              <a:t>Importancia de la formación de capital humano </a:t>
            </a:r>
          </a:p>
        </p:txBody>
      </p:sp>
      <p:sp>
        <p:nvSpPr>
          <p:cNvPr id="6" name="Rectángulo 5">
            <a:extLst>
              <a:ext uri="{FF2B5EF4-FFF2-40B4-BE49-F238E27FC236}">
                <a16:creationId xmlns:a16="http://schemas.microsoft.com/office/drawing/2014/main" id="{400F1A59-7563-42EA-AAD6-80592C86DCD0}"/>
              </a:ext>
            </a:extLst>
          </p:cNvPr>
          <p:cNvSpPr/>
          <p:nvPr/>
        </p:nvSpPr>
        <p:spPr>
          <a:xfrm>
            <a:off x="3786429" y="4821544"/>
            <a:ext cx="7341354"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s-MX" dirty="0"/>
              <a:t>….. acompañado de adecuados sistemas de incentivos para la retención y atracción de investigadores y técnicos, nacionales e internacionales. </a:t>
            </a:r>
            <a:endParaRPr lang="es-PE" dirty="0"/>
          </a:p>
        </p:txBody>
      </p:sp>
      <p:sp>
        <p:nvSpPr>
          <p:cNvPr id="7" name="Flecha: hacia abajo 6">
            <a:extLst>
              <a:ext uri="{FF2B5EF4-FFF2-40B4-BE49-F238E27FC236}">
                <a16:creationId xmlns:a16="http://schemas.microsoft.com/office/drawing/2014/main" id="{9606EBDC-FC81-4A1B-84A7-84F9434254CB}"/>
              </a:ext>
            </a:extLst>
          </p:cNvPr>
          <p:cNvSpPr/>
          <p:nvPr/>
        </p:nvSpPr>
        <p:spPr>
          <a:xfrm>
            <a:off x="5114766" y="2615280"/>
            <a:ext cx="387457" cy="4346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 name="Flecha: hacia abajo 7">
            <a:extLst>
              <a:ext uri="{FF2B5EF4-FFF2-40B4-BE49-F238E27FC236}">
                <a16:creationId xmlns:a16="http://schemas.microsoft.com/office/drawing/2014/main" id="{37E52DDD-5409-4C07-A4C0-613E6D65EF71}"/>
              </a:ext>
            </a:extLst>
          </p:cNvPr>
          <p:cNvSpPr/>
          <p:nvPr/>
        </p:nvSpPr>
        <p:spPr>
          <a:xfrm>
            <a:off x="5842468" y="4159146"/>
            <a:ext cx="387457" cy="64633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9" name="Flecha derecha 8"/>
          <p:cNvSpPr/>
          <p:nvPr/>
        </p:nvSpPr>
        <p:spPr>
          <a:xfrm>
            <a:off x="7855627" y="3187087"/>
            <a:ext cx="436173" cy="17958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457777" y="6488668"/>
            <a:ext cx="2070640" cy="369332"/>
          </a:xfrm>
          <a:prstGeom prst="rect">
            <a:avLst/>
          </a:prstGeom>
        </p:spPr>
        <p:txBody>
          <a:bodyPr wrap="square">
            <a:spAutoFit/>
          </a:bodyPr>
          <a:lstStyle/>
          <a:p>
            <a:r>
              <a:rPr lang="es-MX" dirty="0"/>
              <a:t>Wha (2001) </a:t>
            </a:r>
            <a:endParaRPr lang="es-ES" dirty="0"/>
          </a:p>
        </p:txBody>
      </p:sp>
    </p:spTree>
    <p:extLst>
      <p:ext uri="{BB962C8B-B14F-4D97-AF65-F5344CB8AC3E}">
        <p14:creationId xmlns:p14="http://schemas.microsoft.com/office/powerpoint/2010/main" val="13767053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6E62024-F598-46EB-8673-72B9A48937D2}"/>
              </a:ext>
            </a:extLst>
          </p:cNvPr>
          <p:cNvSpPr txBox="1"/>
          <p:nvPr/>
        </p:nvSpPr>
        <p:spPr>
          <a:xfrm>
            <a:off x="2030731" y="3311813"/>
            <a:ext cx="7985282" cy="2308324"/>
          </a:xfrm>
          <a:prstGeom prst="rect">
            <a:avLst/>
          </a:prstGeom>
          <a:noFill/>
        </p:spPr>
        <p:txBody>
          <a:bodyPr wrap="square" rtlCol="0">
            <a:spAutoFit/>
          </a:bodyPr>
          <a:lstStyle/>
          <a:p>
            <a:endParaRPr lang="es-PE" dirty="0"/>
          </a:p>
          <a:p>
            <a:pPr algn="just"/>
            <a:r>
              <a:rPr lang="es-MX" dirty="0"/>
              <a:t>“Una línea de investigación es un enfoque que abarca conocimientos, inquietudes, prácticas y perspectivas de análisis que permitan el desarrollo de proyectos y productos  construidos de manera sistemática alrededor de un tema de estudio. Adicionalmente, concibe el trabajo tanto interdisciplinario como </a:t>
            </a:r>
            <a:r>
              <a:rPr lang="es-MX" dirty="0" err="1"/>
              <a:t>intradisciplinario</a:t>
            </a:r>
            <a:r>
              <a:rPr lang="es-MX" dirty="0"/>
              <a:t>”  Mex.</a:t>
            </a:r>
          </a:p>
          <a:p>
            <a:endParaRPr lang="es-MX" dirty="0"/>
          </a:p>
          <a:p>
            <a:endParaRPr lang="es-PE" dirty="0"/>
          </a:p>
        </p:txBody>
      </p:sp>
      <p:sp>
        <p:nvSpPr>
          <p:cNvPr id="3" name="Rectángulo 2">
            <a:extLst>
              <a:ext uri="{FF2B5EF4-FFF2-40B4-BE49-F238E27FC236}">
                <a16:creationId xmlns:a16="http://schemas.microsoft.com/office/drawing/2014/main" id="{72C458EC-22AC-4459-AE73-F6DA981E6F8D}"/>
              </a:ext>
            </a:extLst>
          </p:cNvPr>
          <p:cNvSpPr/>
          <p:nvPr/>
        </p:nvSpPr>
        <p:spPr>
          <a:xfrm>
            <a:off x="3033257" y="512543"/>
            <a:ext cx="4639295" cy="36933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s-PE" b="1" dirty="0"/>
              <a:t>Priorización de líneas de investigación</a:t>
            </a:r>
          </a:p>
        </p:txBody>
      </p:sp>
      <p:sp>
        <p:nvSpPr>
          <p:cNvPr id="4" name="Rectángulo 3">
            <a:extLst>
              <a:ext uri="{FF2B5EF4-FFF2-40B4-BE49-F238E27FC236}">
                <a16:creationId xmlns:a16="http://schemas.microsoft.com/office/drawing/2014/main" id="{1DED2E1E-E596-4F97-BA49-7D97D0D531F9}"/>
              </a:ext>
            </a:extLst>
          </p:cNvPr>
          <p:cNvSpPr/>
          <p:nvPr/>
        </p:nvSpPr>
        <p:spPr>
          <a:xfrm>
            <a:off x="856997" y="1324556"/>
            <a:ext cx="3521990" cy="369332"/>
          </a:xfrm>
          <a:prstGeom prst="rect">
            <a:avLst/>
          </a:prstGeom>
        </p:spPr>
        <p:txBody>
          <a:bodyPr wrap="none">
            <a:spAutoFit/>
          </a:bodyPr>
          <a:lstStyle/>
          <a:p>
            <a:r>
              <a:rPr lang="es-PE" dirty="0"/>
              <a:t>¿Que es una línea de investigación?</a:t>
            </a:r>
          </a:p>
        </p:txBody>
      </p:sp>
      <p:sp>
        <p:nvSpPr>
          <p:cNvPr id="5" name="Rectángulo 4">
            <a:extLst>
              <a:ext uri="{FF2B5EF4-FFF2-40B4-BE49-F238E27FC236}">
                <a16:creationId xmlns:a16="http://schemas.microsoft.com/office/drawing/2014/main" id="{288BE8B8-4A5E-447A-A35B-CF7EA7761DEF}"/>
              </a:ext>
            </a:extLst>
          </p:cNvPr>
          <p:cNvSpPr/>
          <p:nvPr/>
        </p:nvSpPr>
        <p:spPr>
          <a:xfrm>
            <a:off x="856997" y="1859570"/>
            <a:ext cx="10332750"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s-PE" dirty="0"/>
              <a:t>Áreas de interés + revisión de investigaciones + vinculación con grupos de trabajo… vinculados a un eje temático</a:t>
            </a:r>
          </a:p>
        </p:txBody>
      </p:sp>
    </p:spTree>
    <p:extLst>
      <p:ext uri="{BB962C8B-B14F-4D97-AF65-F5344CB8AC3E}">
        <p14:creationId xmlns:p14="http://schemas.microsoft.com/office/powerpoint/2010/main" val="28492218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DEB74829-608C-4431-9FE7-E9D2F571470B}"/>
              </a:ext>
            </a:extLst>
          </p:cNvPr>
          <p:cNvSpPr/>
          <p:nvPr/>
        </p:nvSpPr>
        <p:spPr>
          <a:xfrm>
            <a:off x="824459" y="573956"/>
            <a:ext cx="9613503" cy="4524637"/>
          </a:xfrm>
          <a:prstGeom prst="rect">
            <a:avLst/>
          </a:prstGeom>
        </p:spPr>
        <p:txBody>
          <a:bodyPr wrap="square">
            <a:spAutoFit/>
          </a:bodyPr>
          <a:lstStyle/>
          <a:p>
            <a:pPr marL="342900" lvl="0" indent="-342900" algn="just">
              <a:lnSpc>
                <a:spcPct val="107000"/>
              </a:lnSpc>
              <a:spcAft>
                <a:spcPts val="0"/>
              </a:spcAft>
              <a:buFont typeface="+mj-lt"/>
              <a:buAutoNum type="arabicPeriod"/>
            </a:pPr>
            <a:r>
              <a:rPr lang="es-PE" b="1" spc="-20" dirty="0">
                <a:latin typeface="Calibri" panose="020F0502020204030204" pitchFamily="34" charset="0"/>
                <a:ea typeface="Calibri" panose="020F0502020204030204" pitchFamily="34" charset="0"/>
                <a:cs typeface="Calibri" panose="020F0502020204030204" pitchFamily="34" charset="0"/>
              </a:rPr>
              <a:t>METODOLOGÍA </a:t>
            </a:r>
            <a:endParaRPr lang="es-PE"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s-PE" b="1" spc="-20" dirty="0">
                <a:latin typeface="Calibri" panose="020F0502020204030204" pitchFamily="34" charset="0"/>
                <a:ea typeface="Calibri" panose="020F0502020204030204" pitchFamily="34" charset="0"/>
                <a:cs typeface="Calibri" panose="020F0502020204030204" pitchFamily="34" charset="0"/>
              </a:rPr>
              <a:t> </a:t>
            </a:r>
            <a:endParaRPr lang="es-PE"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s-PE" b="1" spc="-20" dirty="0">
                <a:latin typeface="Calibri" panose="020F0502020204030204" pitchFamily="34" charset="0"/>
                <a:ea typeface="Calibri" panose="020F0502020204030204" pitchFamily="34" charset="0"/>
                <a:cs typeface="Calibri" panose="020F0502020204030204" pitchFamily="34" charset="0"/>
              </a:rPr>
              <a:t>Marco conceptual.</a:t>
            </a:r>
            <a:endParaRPr lang="es-PE"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s-PE" b="1" spc="-20" dirty="0">
                <a:latin typeface="Calibri" panose="020F0502020204030204" pitchFamily="34" charset="0"/>
                <a:ea typeface="Calibri" panose="020F0502020204030204" pitchFamily="34" charset="0"/>
                <a:cs typeface="Calibri" panose="020F0502020204030204" pitchFamily="34" charset="0"/>
              </a:rPr>
              <a:t> </a:t>
            </a:r>
            <a:endParaRPr lang="es-PE"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s-PE" spc="-20" dirty="0">
                <a:latin typeface="Calibri" panose="020F0502020204030204" pitchFamily="34" charset="0"/>
                <a:ea typeface="Calibri" panose="020F0502020204030204" pitchFamily="34" charset="0"/>
                <a:cs typeface="Calibri" panose="020F0502020204030204" pitchFamily="34" charset="0"/>
              </a:rPr>
              <a:t>La metodología tomó como referencia el trabajo realizado por el Instituto Nacional de Salud (INS): diseño metodológico adaptado de la Matriz con Enfoque Combinado (MEC) del Foro Mundial para la Investigación en Salud y la lista de chequeo para el análisis estratégico de las necesidades de salud, que implicó la aplicación de los siguientes pasos:</a:t>
            </a:r>
            <a:endParaRPr lang="es-PE"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s-PE" spc="-20" dirty="0">
                <a:latin typeface="Calibri" panose="020F0502020204030204" pitchFamily="34" charset="0"/>
                <a:ea typeface="Calibri" panose="020F0502020204030204" pitchFamily="34" charset="0"/>
                <a:cs typeface="Calibri" panose="020F0502020204030204" pitchFamily="34" charset="0"/>
              </a:rPr>
              <a:t> </a:t>
            </a:r>
            <a:endParaRPr lang="es-PE"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pc="-20" dirty="0">
                <a:latin typeface="Calibri" panose="020F0502020204030204" pitchFamily="34" charset="0"/>
                <a:ea typeface="Calibri" panose="020F0502020204030204" pitchFamily="34" charset="0"/>
                <a:cs typeface="Calibri" panose="020F0502020204030204" pitchFamily="34" charset="0"/>
              </a:rPr>
              <a:t>Identificación de las prioridades regionales. </a:t>
            </a:r>
            <a:endParaRPr lang="es-PE"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pc="-20" dirty="0">
                <a:latin typeface="Calibri" panose="020F0502020204030204" pitchFamily="34" charset="0"/>
                <a:ea typeface="Calibri" panose="020F0502020204030204" pitchFamily="34" charset="0"/>
                <a:cs typeface="Calibri" panose="020F0502020204030204" pitchFamily="34" charset="0"/>
              </a:rPr>
              <a:t>Consolidación y concordancia por temas priorizados según el tipo de investigación planteado por la OPS. </a:t>
            </a:r>
            <a:endParaRPr lang="es-PE"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pc="-20" dirty="0">
                <a:latin typeface="Calibri" panose="020F0502020204030204" pitchFamily="34" charset="0"/>
                <a:ea typeface="Calibri" panose="020F0502020204030204" pitchFamily="34" charset="0"/>
                <a:cs typeface="Calibri" panose="020F0502020204030204" pitchFamily="34" charset="0"/>
              </a:rPr>
              <a:t>Definición final de las prioridades sanitarias nacionales e identificación de temas y sub temas no visibilizados por las regiones ni por el nivel nacional. </a:t>
            </a:r>
            <a:endParaRPr lang="es-PE"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pc="-20" dirty="0">
                <a:latin typeface="Calibri" panose="020F0502020204030204" pitchFamily="34" charset="0"/>
                <a:ea typeface="Calibri" panose="020F0502020204030204" pitchFamily="34" charset="0"/>
                <a:cs typeface="Calibri" panose="020F0502020204030204" pitchFamily="34" charset="0"/>
              </a:rPr>
              <a:t>Priorización de las necesidades de investigación. </a:t>
            </a:r>
            <a:endParaRPr lang="es-PE"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88176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26A53CB3-77AC-45CB-90AD-AD91E9E8B033}"/>
              </a:ext>
            </a:extLst>
          </p:cNvPr>
          <p:cNvSpPr/>
          <p:nvPr/>
        </p:nvSpPr>
        <p:spPr>
          <a:xfrm>
            <a:off x="1009337" y="640307"/>
            <a:ext cx="6096000" cy="3242234"/>
          </a:xfrm>
          <a:prstGeom prst="rect">
            <a:avLst/>
          </a:prstGeom>
        </p:spPr>
        <p:txBody>
          <a:bodyPr>
            <a:spAutoFit/>
          </a:bodyPr>
          <a:lstStyle/>
          <a:p>
            <a:pPr algn="just">
              <a:lnSpc>
                <a:spcPct val="107000"/>
              </a:lnSpc>
              <a:spcAft>
                <a:spcPts val="0"/>
              </a:spcAft>
            </a:pPr>
            <a:r>
              <a:rPr lang="en-US" sz="1600" spc="-20" dirty="0">
                <a:latin typeface="Calibri" panose="020F0502020204030204" pitchFamily="34" charset="0"/>
                <a:ea typeface="Calibri" panose="020F0502020204030204" pitchFamily="34" charset="0"/>
                <a:cs typeface="Calibri" panose="020F0502020204030204" pitchFamily="34" charset="0"/>
              </a:rPr>
              <a:t>los 9 </a:t>
            </a:r>
            <a:r>
              <a:rPr lang="en-US" sz="1600" spc="-20" dirty="0" err="1">
                <a:latin typeface="Calibri" panose="020F0502020204030204" pitchFamily="34" charset="0"/>
                <a:ea typeface="Calibri" panose="020F0502020204030204" pitchFamily="34" charset="0"/>
                <a:cs typeface="Calibri" panose="020F0502020204030204" pitchFamily="34" charset="0"/>
              </a:rPr>
              <a:t>pasos</a:t>
            </a:r>
            <a:r>
              <a:rPr lang="en-US" sz="1600" spc="-20" dirty="0">
                <a:latin typeface="Calibri" panose="020F0502020204030204" pitchFamily="34" charset="0"/>
                <a:ea typeface="Calibri" panose="020F0502020204030204" pitchFamily="34" charset="0"/>
                <a:cs typeface="Calibri" panose="020F0502020204030204" pitchFamily="34" charset="0"/>
              </a:rPr>
              <a:t> que define la OMS: Department of Public Health, Innovation and Intellectual Property:</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n-US" sz="1600" spc="-20" dirty="0">
                <a:latin typeface="Calibri" panose="020F0502020204030204" pitchFamily="34" charset="0"/>
                <a:ea typeface="Calibri" panose="020F0502020204030204" pitchFamily="34" charset="0"/>
                <a:cs typeface="Calibri" panose="020F0502020204030204" pitchFamily="34" charset="0"/>
              </a:rPr>
              <a:t> </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Definir factores contextuales de los procesos,</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Abordaje comprehensivo o desarrollo de método propio,</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Definir tipo de participantes, </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Identificar las necesidades de información,</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Establecer planes de implementación,</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Seleccionar los criterios que apoyan la discusión de prioridades, </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Seleccionar el método que se va a utilizar para definir las prioridades,</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Definir fecha y lugar para la definición de prioridades, </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Mantener la transparencia del proceso. </a:t>
            </a:r>
            <a:endParaRPr lang="es-PE"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50A6F8F4-DD09-453C-907E-E63A2D13135D}"/>
              </a:ext>
            </a:extLst>
          </p:cNvPr>
          <p:cNvSpPr/>
          <p:nvPr/>
        </p:nvSpPr>
        <p:spPr>
          <a:xfrm>
            <a:off x="4672713" y="4114783"/>
            <a:ext cx="6096000" cy="1561005"/>
          </a:xfrm>
          <a:prstGeom prst="rect">
            <a:avLst/>
          </a:prstGeom>
        </p:spPr>
        <p:txBody>
          <a:bodyPr>
            <a:spAutoFit/>
          </a:bodyPr>
          <a:lstStyle/>
          <a:p>
            <a:pPr algn="just">
              <a:lnSpc>
                <a:spcPct val="107000"/>
              </a:lnSpc>
              <a:spcAft>
                <a:spcPts val="0"/>
              </a:spcAft>
            </a:pPr>
            <a:r>
              <a:rPr lang="es-PE" spc="-20" dirty="0">
                <a:latin typeface="Calibri" panose="020F0502020204030204" pitchFamily="34" charset="0"/>
                <a:ea typeface="Calibri" panose="020F0502020204030204" pitchFamily="34" charset="0"/>
                <a:cs typeface="Calibri" panose="020F0502020204030204" pitchFamily="34" charset="0"/>
              </a:rPr>
              <a:t>Sobre todo la legitimidad de las áreas prioritarias de investigación </a:t>
            </a:r>
            <a:r>
              <a:rPr lang="es-PE" u="sng" spc="-20" dirty="0">
                <a:latin typeface="Calibri" panose="020F0502020204030204" pitchFamily="34" charset="0"/>
                <a:ea typeface="Calibri" panose="020F0502020204030204" pitchFamily="34" charset="0"/>
                <a:cs typeface="Calibri" panose="020F0502020204030204" pitchFamily="34" charset="0"/>
              </a:rPr>
              <a:t>debe estar  relacionada con la participación  de las instituciones del ámbito territorial </a:t>
            </a:r>
            <a:r>
              <a:rPr lang="es-PE" b="1" i="1" spc="-20" dirty="0">
                <a:latin typeface="Calibri" panose="020F0502020204030204" pitchFamily="34" charset="0"/>
                <a:ea typeface="Calibri" panose="020F0502020204030204" pitchFamily="34" charset="0"/>
                <a:cs typeface="Calibri" panose="020F0502020204030204" pitchFamily="34" charset="0"/>
              </a:rPr>
              <a:t>representada por los actores que conducen los procesos de fortalecimiento </a:t>
            </a:r>
            <a:r>
              <a:rPr lang="es-PE" spc="-20" dirty="0">
                <a:latin typeface="Calibri" panose="020F0502020204030204" pitchFamily="34" charset="0"/>
                <a:ea typeface="Calibri" panose="020F0502020204030204" pitchFamily="34" charset="0"/>
                <a:cs typeface="Calibri" panose="020F0502020204030204" pitchFamily="34" charset="0"/>
              </a:rPr>
              <a:t>de los RHUS en el ámbito de la gestión y en la formación académica.</a:t>
            </a:r>
            <a:endParaRPr lang="es-PE"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4252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CF843E2-C84D-4A0A-8229-9C93D113359E}"/>
              </a:ext>
            </a:extLst>
          </p:cNvPr>
          <p:cNvSpPr txBox="1"/>
          <p:nvPr/>
        </p:nvSpPr>
        <p:spPr>
          <a:xfrm>
            <a:off x="1777042" y="1052423"/>
            <a:ext cx="2398143" cy="369332"/>
          </a:xfrm>
          <a:prstGeom prst="rect">
            <a:avLst/>
          </a:prstGeom>
          <a:noFill/>
          <a:ln w="28575">
            <a:solidFill>
              <a:schemeClr val="tx1"/>
            </a:solidFill>
          </a:ln>
        </p:spPr>
        <p:txBody>
          <a:bodyPr wrap="square" rtlCol="0">
            <a:spAutoFit/>
          </a:bodyPr>
          <a:lstStyle/>
          <a:p>
            <a:r>
              <a:rPr lang="es-MX" dirty="0"/>
              <a:t>SE APLICÓ</a:t>
            </a:r>
            <a:endParaRPr lang="es-PE" dirty="0"/>
          </a:p>
        </p:txBody>
      </p:sp>
      <p:sp>
        <p:nvSpPr>
          <p:cNvPr id="4" name="Rectángulo 3">
            <a:extLst>
              <a:ext uri="{FF2B5EF4-FFF2-40B4-BE49-F238E27FC236}">
                <a16:creationId xmlns:a16="http://schemas.microsoft.com/office/drawing/2014/main" id="{279AC9C8-EF8A-4435-97C6-8575FBE3BEA0}"/>
              </a:ext>
            </a:extLst>
          </p:cNvPr>
          <p:cNvSpPr/>
          <p:nvPr/>
        </p:nvSpPr>
        <p:spPr>
          <a:xfrm>
            <a:off x="779648" y="2223861"/>
            <a:ext cx="3749221" cy="646331"/>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ES" dirty="0">
                <a:latin typeface="Calibri" panose="020F0502020204030204" pitchFamily="34" charset="0"/>
                <a:ea typeface="Times New Roman" panose="02020603050405020304" pitchFamily="18" charset="0"/>
                <a:cs typeface="Times New Roman" panose="02020603050405020304" pitchFamily="18" charset="0"/>
              </a:rPr>
              <a:t>enfoque pedagógico vivencial, crítico y problematizador*</a:t>
            </a:r>
            <a:endParaRPr lang="es-PE" dirty="0"/>
          </a:p>
        </p:txBody>
      </p:sp>
      <p:sp>
        <p:nvSpPr>
          <p:cNvPr id="5" name="CuadroTexto 4">
            <a:extLst>
              <a:ext uri="{FF2B5EF4-FFF2-40B4-BE49-F238E27FC236}">
                <a16:creationId xmlns:a16="http://schemas.microsoft.com/office/drawing/2014/main" id="{924AD107-0365-4858-9165-EE27C20E3775}"/>
              </a:ext>
            </a:extLst>
          </p:cNvPr>
          <p:cNvSpPr txBox="1"/>
          <p:nvPr/>
        </p:nvSpPr>
        <p:spPr>
          <a:xfrm>
            <a:off x="311660" y="5382480"/>
            <a:ext cx="11566914" cy="523220"/>
          </a:xfrm>
          <a:prstGeom prst="rect">
            <a:avLst/>
          </a:prstGeom>
          <a:noFill/>
        </p:spPr>
        <p:txBody>
          <a:bodyPr wrap="square" rtlCol="0">
            <a:spAutoFit/>
          </a:bodyPr>
          <a:lstStyle/>
          <a:p>
            <a:r>
              <a:rPr lang="es-MX" sz="1400" dirty="0"/>
              <a:t>* Aplicado en los programas de formación de RHUS en AIS y Gestión de Políticas de RHUS: Perú, OPS/OMS – MINSA-UPCH, Universidad Río Grande. Brasil; Chile, Ecuador, CA y DOR 2007-2017 OPS/OMS – MINSAL-Universidades.</a:t>
            </a:r>
            <a:endParaRPr lang="es-PE" sz="1400" dirty="0"/>
          </a:p>
        </p:txBody>
      </p:sp>
      <p:sp>
        <p:nvSpPr>
          <p:cNvPr id="6" name="Rectángulo 5">
            <a:extLst>
              <a:ext uri="{FF2B5EF4-FFF2-40B4-BE49-F238E27FC236}">
                <a16:creationId xmlns:a16="http://schemas.microsoft.com/office/drawing/2014/main" id="{1C8B471A-CFE7-4446-923A-EC2C0B61AC95}"/>
              </a:ext>
            </a:extLst>
          </p:cNvPr>
          <p:cNvSpPr/>
          <p:nvPr/>
        </p:nvSpPr>
        <p:spPr>
          <a:xfrm>
            <a:off x="6161741" y="1881808"/>
            <a:ext cx="4845565"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spcAft>
                <a:spcPts val="0"/>
              </a:spcAft>
            </a:pPr>
            <a:r>
              <a:rPr lang="es-ES" dirty="0">
                <a:latin typeface="Calibri" panose="020F0502020204030204" pitchFamily="34" charset="0"/>
                <a:ea typeface="Times New Roman" panose="02020603050405020304" pitchFamily="18" charset="0"/>
                <a:cs typeface="Times New Roman" panose="02020603050405020304" pitchFamily="18" charset="0"/>
              </a:rPr>
              <a:t>una propuesta en la cual los participantes actúan como sujetos del aprendizaje (investigación en el aprendizaje), responsables por la construcción de su conocimiento y nuevos conocimientos.</a:t>
            </a:r>
          </a:p>
        </p:txBody>
      </p:sp>
      <p:sp>
        <p:nvSpPr>
          <p:cNvPr id="7" name="Rectángulo 6">
            <a:extLst>
              <a:ext uri="{FF2B5EF4-FFF2-40B4-BE49-F238E27FC236}">
                <a16:creationId xmlns:a16="http://schemas.microsoft.com/office/drawing/2014/main" id="{6834CCE1-E59F-4584-98CA-EF40E5C65D5E}"/>
              </a:ext>
            </a:extLst>
          </p:cNvPr>
          <p:cNvSpPr/>
          <p:nvPr/>
        </p:nvSpPr>
        <p:spPr>
          <a:xfrm>
            <a:off x="2266068" y="3542189"/>
            <a:ext cx="6096000" cy="830997"/>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just">
              <a:spcAft>
                <a:spcPts val="0"/>
              </a:spcAft>
            </a:pPr>
            <a:r>
              <a:rPr lang="es-ES" sz="1600" dirty="0">
                <a:latin typeface="Calibri" panose="020F0502020204030204" pitchFamily="34" charset="0"/>
                <a:ea typeface="Times New Roman" panose="02020603050405020304" pitchFamily="18" charset="0"/>
                <a:cs typeface="Times New Roman" panose="02020603050405020304" pitchFamily="18" charset="0"/>
              </a:rPr>
              <a:t>Los docentes/asistencia técnica, orientaron y contribuyeron al proceso de reflexión sobre las prácticas, la construcción de los conocimientos y sustentación de la realidad percibida a través de evidencias. </a:t>
            </a:r>
            <a:endParaRPr lang="es-PE" sz="1600" dirty="0">
              <a:latin typeface="Times New Roman" panose="02020603050405020304" pitchFamily="18" charset="0"/>
              <a:ea typeface="Times New Roman" panose="02020603050405020304" pitchFamily="18" charset="0"/>
            </a:endParaRPr>
          </a:p>
        </p:txBody>
      </p:sp>
      <p:sp>
        <p:nvSpPr>
          <p:cNvPr id="8" name="Flecha: a la izquierda y derecha 7">
            <a:extLst>
              <a:ext uri="{FF2B5EF4-FFF2-40B4-BE49-F238E27FC236}">
                <a16:creationId xmlns:a16="http://schemas.microsoft.com/office/drawing/2014/main" id="{41184674-B8F5-4482-9A20-42D4677C0F15}"/>
              </a:ext>
            </a:extLst>
          </p:cNvPr>
          <p:cNvSpPr/>
          <p:nvPr/>
        </p:nvSpPr>
        <p:spPr>
          <a:xfrm>
            <a:off x="4606506" y="2456570"/>
            <a:ext cx="1423753" cy="32780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3360109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CA238149-1C06-4AF0-A656-049C0FCC830D}"/>
              </a:ext>
            </a:extLst>
          </p:cNvPr>
          <p:cNvSpPr txBox="1"/>
          <p:nvPr/>
        </p:nvSpPr>
        <p:spPr>
          <a:xfrm>
            <a:off x="5067048" y="2843386"/>
            <a:ext cx="1468159" cy="369332"/>
          </a:xfrm>
          <a:prstGeom prst="rect">
            <a:avLst/>
          </a:prstGeom>
          <a:noFill/>
        </p:spPr>
        <p:txBody>
          <a:bodyPr wrap="none" rtlCol="0">
            <a:spAutoFit/>
          </a:bodyPr>
          <a:lstStyle/>
          <a:p>
            <a:r>
              <a:rPr lang="es-MX" dirty="0"/>
              <a:t>ESTRATEGIAS </a:t>
            </a:r>
            <a:endParaRPr lang="es-PE" dirty="0"/>
          </a:p>
        </p:txBody>
      </p:sp>
    </p:spTree>
    <p:extLst>
      <p:ext uri="{BB962C8B-B14F-4D97-AF65-F5344CB8AC3E}">
        <p14:creationId xmlns:p14="http://schemas.microsoft.com/office/powerpoint/2010/main" val="2526434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0958260-9607-4227-9F69-9812D98796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35814" y="37162"/>
            <a:ext cx="1638659" cy="940907"/>
          </a:xfrm>
          <a:prstGeom prst="rect">
            <a:avLst/>
          </a:prstGeom>
        </p:spPr>
      </p:pic>
      <p:pic>
        <p:nvPicPr>
          <p:cNvPr id="5" name="Imagen 4">
            <a:extLst>
              <a:ext uri="{FF2B5EF4-FFF2-40B4-BE49-F238E27FC236}">
                <a16:creationId xmlns:a16="http://schemas.microsoft.com/office/drawing/2014/main" id="{AAE89623-255E-49A8-B4E1-32FD3940EF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3241" y="343755"/>
            <a:ext cx="1409161" cy="1409161"/>
          </a:xfrm>
          <a:prstGeom prst="rect">
            <a:avLst/>
          </a:prstGeom>
        </p:spPr>
      </p:pic>
      <p:pic>
        <p:nvPicPr>
          <p:cNvPr id="7" name="Imagen 6">
            <a:extLst>
              <a:ext uri="{FF2B5EF4-FFF2-40B4-BE49-F238E27FC236}">
                <a16:creationId xmlns:a16="http://schemas.microsoft.com/office/drawing/2014/main" id="{64776F44-624B-4151-966E-D8E0F78E9D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008" y="172945"/>
            <a:ext cx="2252728" cy="1502570"/>
          </a:xfrm>
          <a:prstGeom prst="rect">
            <a:avLst/>
          </a:prstGeom>
        </p:spPr>
      </p:pic>
      <p:pic>
        <p:nvPicPr>
          <p:cNvPr id="9" name="Imagen 8">
            <a:extLst>
              <a:ext uri="{FF2B5EF4-FFF2-40B4-BE49-F238E27FC236}">
                <a16:creationId xmlns:a16="http://schemas.microsoft.com/office/drawing/2014/main" id="{D1B3FB42-6679-48F3-898A-0AB2441C94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3299" y="1610662"/>
            <a:ext cx="1638659" cy="1228994"/>
          </a:xfrm>
          <a:prstGeom prst="rect">
            <a:avLst/>
          </a:prstGeom>
        </p:spPr>
      </p:pic>
      <p:pic>
        <p:nvPicPr>
          <p:cNvPr id="11" name="Imagen 10">
            <a:extLst>
              <a:ext uri="{FF2B5EF4-FFF2-40B4-BE49-F238E27FC236}">
                <a16:creationId xmlns:a16="http://schemas.microsoft.com/office/drawing/2014/main" id="{C5C147C7-B788-439B-9132-4861B87A29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0234" y="3052625"/>
            <a:ext cx="1276889" cy="1915334"/>
          </a:xfrm>
          <a:prstGeom prst="rect">
            <a:avLst/>
          </a:prstGeom>
        </p:spPr>
      </p:pic>
      <p:pic>
        <p:nvPicPr>
          <p:cNvPr id="13" name="Imagen 12">
            <a:extLst>
              <a:ext uri="{FF2B5EF4-FFF2-40B4-BE49-F238E27FC236}">
                <a16:creationId xmlns:a16="http://schemas.microsoft.com/office/drawing/2014/main" id="{F4C2092F-DE50-42F8-8AAA-3C1952534D5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52645" y="188716"/>
            <a:ext cx="2649409" cy="1486799"/>
          </a:xfrm>
          <a:prstGeom prst="rect">
            <a:avLst/>
          </a:prstGeom>
        </p:spPr>
      </p:pic>
      <p:pic>
        <p:nvPicPr>
          <p:cNvPr id="15" name="Imagen 14">
            <a:extLst>
              <a:ext uri="{FF2B5EF4-FFF2-40B4-BE49-F238E27FC236}">
                <a16:creationId xmlns:a16="http://schemas.microsoft.com/office/drawing/2014/main" id="{1777CB5E-4855-4CD6-82DF-AACE3C28001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09343" y="1809576"/>
            <a:ext cx="2571931" cy="1654935"/>
          </a:xfrm>
          <a:prstGeom prst="rect">
            <a:avLst/>
          </a:prstGeom>
        </p:spPr>
      </p:pic>
      <p:pic>
        <p:nvPicPr>
          <p:cNvPr id="17" name="Imagen 16">
            <a:extLst>
              <a:ext uri="{FF2B5EF4-FFF2-40B4-BE49-F238E27FC236}">
                <a16:creationId xmlns:a16="http://schemas.microsoft.com/office/drawing/2014/main" id="{B3003618-9C60-4309-A4EC-DD5735D6FFB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37978" y="1247503"/>
            <a:ext cx="2002461" cy="1624012"/>
          </a:xfrm>
          <a:prstGeom prst="rect">
            <a:avLst/>
          </a:prstGeom>
        </p:spPr>
      </p:pic>
      <p:pic>
        <p:nvPicPr>
          <p:cNvPr id="19" name="Imagen 18">
            <a:extLst>
              <a:ext uri="{FF2B5EF4-FFF2-40B4-BE49-F238E27FC236}">
                <a16:creationId xmlns:a16="http://schemas.microsoft.com/office/drawing/2014/main" id="{AB64EDC5-7496-4E28-AF6E-8B337546859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78458" y="2905123"/>
            <a:ext cx="2114568" cy="1409161"/>
          </a:xfrm>
          <a:prstGeom prst="rect">
            <a:avLst/>
          </a:prstGeom>
        </p:spPr>
      </p:pic>
      <p:pic>
        <p:nvPicPr>
          <p:cNvPr id="21" name="Imagen 20">
            <a:extLst>
              <a:ext uri="{FF2B5EF4-FFF2-40B4-BE49-F238E27FC236}">
                <a16:creationId xmlns:a16="http://schemas.microsoft.com/office/drawing/2014/main" id="{B7AE4789-4AB9-4F2B-96AA-8BB19634994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17483" y="3061050"/>
            <a:ext cx="1872727" cy="1238341"/>
          </a:xfrm>
          <a:prstGeom prst="rect">
            <a:avLst/>
          </a:prstGeom>
        </p:spPr>
      </p:pic>
      <p:pic>
        <p:nvPicPr>
          <p:cNvPr id="23" name="Imagen 22">
            <a:extLst>
              <a:ext uri="{FF2B5EF4-FFF2-40B4-BE49-F238E27FC236}">
                <a16:creationId xmlns:a16="http://schemas.microsoft.com/office/drawing/2014/main" id="{E806F0C1-BE37-40CE-9358-3FE3D22A351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42038" y="3620536"/>
            <a:ext cx="2395418" cy="1347423"/>
          </a:xfrm>
          <a:prstGeom prst="rect">
            <a:avLst/>
          </a:prstGeom>
        </p:spPr>
      </p:pic>
      <p:pic>
        <p:nvPicPr>
          <p:cNvPr id="25" name="Imagen 24">
            <a:extLst>
              <a:ext uri="{FF2B5EF4-FFF2-40B4-BE49-F238E27FC236}">
                <a16:creationId xmlns:a16="http://schemas.microsoft.com/office/drawing/2014/main" id="{D265A9B0-6D21-4850-8AC4-6E219ED74A7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761913" y="3107631"/>
            <a:ext cx="2074356" cy="1409162"/>
          </a:xfrm>
          <a:prstGeom prst="rect">
            <a:avLst/>
          </a:prstGeom>
        </p:spPr>
      </p:pic>
      <p:pic>
        <p:nvPicPr>
          <p:cNvPr id="27" name="Imagen 26">
            <a:extLst>
              <a:ext uri="{FF2B5EF4-FFF2-40B4-BE49-F238E27FC236}">
                <a16:creationId xmlns:a16="http://schemas.microsoft.com/office/drawing/2014/main" id="{D54F93AE-BCF4-4E33-ADD4-AAC20A54143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202582" y="1629771"/>
            <a:ext cx="2193715" cy="1247964"/>
          </a:xfrm>
          <a:prstGeom prst="rect">
            <a:avLst/>
          </a:prstGeom>
        </p:spPr>
      </p:pic>
      <p:pic>
        <p:nvPicPr>
          <p:cNvPr id="29" name="Imagen 28">
            <a:extLst>
              <a:ext uri="{FF2B5EF4-FFF2-40B4-BE49-F238E27FC236}">
                <a16:creationId xmlns:a16="http://schemas.microsoft.com/office/drawing/2014/main" id="{79EF137D-EFBB-4D91-970F-CA9D6736059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77609" y="226833"/>
            <a:ext cx="1717320" cy="1287990"/>
          </a:xfrm>
          <a:prstGeom prst="rect">
            <a:avLst/>
          </a:prstGeom>
        </p:spPr>
      </p:pic>
      <p:pic>
        <p:nvPicPr>
          <p:cNvPr id="31" name="Imagen 30">
            <a:extLst>
              <a:ext uri="{FF2B5EF4-FFF2-40B4-BE49-F238E27FC236}">
                <a16:creationId xmlns:a16="http://schemas.microsoft.com/office/drawing/2014/main" id="{EE28D2FF-BBCE-48EC-867B-E85FBB977E37}"/>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300317" y="4481431"/>
            <a:ext cx="2165349" cy="1624012"/>
          </a:xfrm>
          <a:prstGeom prst="rect">
            <a:avLst/>
          </a:prstGeom>
        </p:spPr>
      </p:pic>
      <p:pic>
        <p:nvPicPr>
          <p:cNvPr id="33" name="Imagen 32">
            <a:extLst>
              <a:ext uri="{FF2B5EF4-FFF2-40B4-BE49-F238E27FC236}">
                <a16:creationId xmlns:a16="http://schemas.microsoft.com/office/drawing/2014/main" id="{336564D3-A9DE-4A18-BF38-56B706CAEA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39968" y="5030120"/>
            <a:ext cx="2592331" cy="1654935"/>
          </a:xfrm>
          <a:prstGeom prst="rect">
            <a:avLst/>
          </a:prstGeom>
        </p:spPr>
      </p:pic>
      <p:pic>
        <p:nvPicPr>
          <p:cNvPr id="35" name="Imagen 34">
            <a:extLst>
              <a:ext uri="{FF2B5EF4-FFF2-40B4-BE49-F238E27FC236}">
                <a16:creationId xmlns:a16="http://schemas.microsoft.com/office/drawing/2014/main" id="{9B2B231E-FB30-4C20-8CA7-A605D5E3D8F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917173" y="4822191"/>
            <a:ext cx="2798470" cy="1764785"/>
          </a:xfrm>
          <a:prstGeom prst="rect">
            <a:avLst/>
          </a:prstGeom>
        </p:spPr>
      </p:pic>
    </p:spTree>
    <p:extLst>
      <p:ext uri="{BB962C8B-B14F-4D97-AF65-F5344CB8AC3E}">
        <p14:creationId xmlns:p14="http://schemas.microsoft.com/office/powerpoint/2010/main" val="6294664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FE034F11-B95A-4C13-BE0C-3F5E31FC58FB}"/>
              </a:ext>
            </a:extLst>
          </p:cNvPr>
          <p:cNvSpPr txBox="1"/>
          <p:nvPr/>
        </p:nvSpPr>
        <p:spPr>
          <a:xfrm>
            <a:off x="958500" y="911863"/>
            <a:ext cx="2094431" cy="400110"/>
          </a:xfrm>
          <a:prstGeom prst="rect">
            <a:avLst/>
          </a:prstGeom>
          <a:ln w="38100">
            <a:solidFill>
              <a:schemeClr val="accent6">
                <a:lumMod val="60000"/>
                <a:lumOff val="4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s-MX" sz="2000" dirty="0"/>
              <a:t>UNIVERSIDADES</a:t>
            </a:r>
            <a:endParaRPr lang="es-PE" sz="2000" dirty="0"/>
          </a:p>
        </p:txBody>
      </p:sp>
      <p:sp>
        <p:nvSpPr>
          <p:cNvPr id="3" name="CuadroTexto 2">
            <a:extLst>
              <a:ext uri="{FF2B5EF4-FFF2-40B4-BE49-F238E27FC236}">
                <a16:creationId xmlns:a16="http://schemas.microsoft.com/office/drawing/2014/main" id="{8285CD61-152A-4378-B1CF-A2E09F8F4513}"/>
              </a:ext>
            </a:extLst>
          </p:cNvPr>
          <p:cNvSpPr txBox="1"/>
          <p:nvPr/>
        </p:nvSpPr>
        <p:spPr>
          <a:xfrm>
            <a:off x="1977429" y="3016722"/>
            <a:ext cx="3708092" cy="738664"/>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s-MX" sz="1400" dirty="0">
                <a:solidFill>
                  <a:schemeClr val="tx1"/>
                </a:solidFill>
              </a:rPr>
              <a:t>PROPUESTA TÉCNICA (METODOLÓGICA)  PARA  PRIORIZACIÓN DE INVESTIGACIÓN EN SALUD PUBLICA </a:t>
            </a:r>
            <a:endParaRPr lang="es-PE" sz="1400" dirty="0">
              <a:solidFill>
                <a:schemeClr val="tx1"/>
              </a:solidFill>
            </a:endParaRPr>
          </a:p>
        </p:txBody>
      </p:sp>
      <p:sp>
        <p:nvSpPr>
          <p:cNvPr id="6" name="Rectángulo 5">
            <a:extLst>
              <a:ext uri="{FF2B5EF4-FFF2-40B4-BE49-F238E27FC236}">
                <a16:creationId xmlns:a16="http://schemas.microsoft.com/office/drawing/2014/main" id="{C396E943-700B-4EC4-869F-ACC76D30B30F}"/>
              </a:ext>
            </a:extLst>
          </p:cNvPr>
          <p:cNvSpPr/>
          <p:nvPr/>
        </p:nvSpPr>
        <p:spPr>
          <a:xfrm>
            <a:off x="2939424" y="4891228"/>
            <a:ext cx="4512410" cy="82105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ct val="115000"/>
              </a:lnSpc>
              <a:spcAft>
                <a:spcPts val="0"/>
              </a:spcAft>
            </a:pPr>
            <a:r>
              <a:rPr lang="es-PE" sz="1400" b="1" spc="-20" dirty="0">
                <a:latin typeface="Calibri" panose="020F0502020204030204" pitchFamily="34" charset="0"/>
                <a:ea typeface="Calibri" panose="020F0502020204030204" pitchFamily="34" charset="0"/>
                <a:cs typeface="Calibri" panose="020F0502020204030204" pitchFamily="34" charset="0"/>
              </a:rPr>
              <a:t>IDENTIFICACIÓN DE PROBLEMAS DE SALUD PÚBLICA EN LOS ÁMBITOS DE RESPONSABILIDAD DE LAS INSTANCIAS DE SALUD REGIONALES Y LAS UNIVERSIDADES LOCALES.</a:t>
            </a:r>
          </a:p>
        </p:txBody>
      </p:sp>
      <p:sp>
        <p:nvSpPr>
          <p:cNvPr id="8" name="CuadroTexto 7">
            <a:extLst>
              <a:ext uri="{FF2B5EF4-FFF2-40B4-BE49-F238E27FC236}">
                <a16:creationId xmlns:a16="http://schemas.microsoft.com/office/drawing/2014/main" id="{2D4B0ED7-91FB-47E6-9D2C-2E936585190A}"/>
              </a:ext>
            </a:extLst>
          </p:cNvPr>
          <p:cNvSpPr txBox="1"/>
          <p:nvPr/>
        </p:nvSpPr>
        <p:spPr>
          <a:xfrm>
            <a:off x="6040577" y="863561"/>
            <a:ext cx="2865599"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MX" sz="1600" dirty="0"/>
              <a:t>INSTANCIAS DE SALUD DEL AMBITO DE INGERENCIA/GESTIÓN</a:t>
            </a:r>
            <a:endParaRPr lang="es-PE" sz="1600" dirty="0"/>
          </a:p>
        </p:txBody>
      </p:sp>
      <p:sp>
        <p:nvSpPr>
          <p:cNvPr id="13" name="Flecha: arriba y abajo 12">
            <a:extLst>
              <a:ext uri="{FF2B5EF4-FFF2-40B4-BE49-F238E27FC236}">
                <a16:creationId xmlns:a16="http://schemas.microsoft.com/office/drawing/2014/main" id="{31BDD921-3AC6-40B5-9A73-42AB75288D28}"/>
              </a:ext>
            </a:extLst>
          </p:cNvPr>
          <p:cNvSpPr/>
          <p:nvPr/>
        </p:nvSpPr>
        <p:spPr>
          <a:xfrm rot="16200000">
            <a:off x="4183147" y="79998"/>
            <a:ext cx="504228" cy="2174768"/>
          </a:xfrm>
          <a:prstGeom prst="upDown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5" name="CuadroTexto 14">
            <a:extLst>
              <a:ext uri="{FF2B5EF4-FFF2-40B4-BE49-F238E27FC236}">
                <a16:creationId xmlns:a16="http://schemas.microsoft.com/office/drawing/2014/main" id="{3C8841B9-4107-462E-931F-99550DBAEBE0}"/>
              </a:ext>
            </a:extLst>
          </p:cNvPr>
          <p:cNvSpPr txBox="1"/>
          <p:nvPr/>
        </p:nvSpPr>
        <p:spPr>
          <a:xfrm>
            <a:off x="3407988" y="1034792"/>
            <a:ext cx="2277533" cy="307777"/>
          </a:xfrm>
          <a:prstGeom prst="rect">
            <a:avLst/>
          </a:prstGeom>
          <a:noFill/>
          <a:ln>
            <a:solidFill>
              <a:schemeClr val="accent6">
                <a:lumMod val="60000"/>
                <a:lumOff val="40000"/>
              </a:schemeClr>
            </a:solidFill>
          </a:ln>
        </p:spPr>
        <p:txBody>
          <a:bodyPr wrap="square" rtlCol="0">
            <a:spAutoFit/>
          </a:bodyPr>
          <a:lstStyle/>
          <a:p>
            <a:r>
              <a:rPr lang="es-PE" sz="1400" dirty="0"/>
              <a:t>TRABAJO ARTICULADO </a:t>
            </a:r>
          </a:p>
        </p:txBody>
      </p:sp>
      <p:sp>
        <p:nvSpPr>
          <p:cNvPr id="17" name="Elipse 16">
            <a:extLst>
              <a:ext uri="{FF2B5EF4-FFF2-40B4-BE49-F238E27FC236}">
                <a16:creationId xmlns:a16="http://schemas.microsoft.com/office/drawing/2014/main" id="{76531A87-4A34-4EA9-9674-A28AE784FD06}"/>
              </a:ext>
            </a:extLst>
          </p:cNvPr>
          <p:cNvSpPr/>
          <p:nvPr/>
        </p:nvSpPr>
        <p:spPr>
          <a:xfrm>
            <a:off x="378372" y="231228"/>
            <a:ext cx="9711559" cy="191490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7" name="Flecha: hacia abajo 26">
            <a:extLst>
              <a:ext uri="{FF2B5EF4-FFF2-40B4-BE49-F238E27FC236}">
                <a16:creationId xmlns:a16="http://schemas.microsoft.com/office/drawing/2014/main" id="{44AC933E-ED06-4B5E-A9B4-D80D7E057063}"/>
              </a:ext>
            </a:extLst>
          </p:cNvPr>
          <p:cNvSpPr/>
          <p:nvPr/>
        </p:nvSpPr>
        <p:spPr>
          <a:xfrm>
            <a:off x="3806077" y="2177977"/>
            <a:ext cx="545206" cy="771722"/>
          </a:xfrm>
          <a:prstGeom prst="downArrow">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8" name="Flecha: hacia abajo 27">
            <a:extLst>
              <a:ext uri="{FF2B5EF4-FFF2-40B4-BE49-F238E27FC236}">
                <a16:creationId xmlns:a16="http://schemas.microsoft.com/office/drawing/2014/main" id="{018A1CDC-6923-4F86-BECD-7FB52F3EB13A}"/>
              </a:ext>
            </a:extLst>
          </p:cNvPr>
          <p:cNvSpPr/>
          <p:nvPr/>
        </p:nvSpPr>
        <p:spPr>
          <a:xfrm>
            <a:off x="3491123" y="3822410"/>
            <a:ext cx="475572" cy="1068818"/>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2" name="Flecha: curvada hacia la izquierda 31">
            <a:extLst>
              <a:ext uri="{FF2B5EF4-FFF2-40B4-BE49-F238E27FC236}">
                <a16:creationId xmlns:a16="http://schemas.microsoft.com/office/drawing/2014/main" id="{058C531A-F537-44D5-842E-1DD9F6D00E89}"/>
              </a:ext>
            </a:extLst>
          </p:cNvPr>
          <p:cNvSpPr/>
          <p:nvPr/>
        </p:nvSpPr>
        <p:spPr>
          <a:xfrm>
            <a:off x="8698602" y="5184901"/>
            <a:ext cx="1565009" cy="161907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spTree>
    <p:extLst>
      <p:ext uri="{BB962C8B-B14F-4D97-AF65-F5344CB8AC3E}">
        <p14:creationId xmlns:p14="http://schemas.microsoft.com/office/powerpoint/2010/main" val="16615053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uadroTexto 18">
            <a:extLst>
              <a:ext uri="{FF2B5EF4-FFF2-40B4-BE49-F238E27FC236}">
                <a16:creationId xmlns:a16="http://schemas.microsoft.com/office/drawing/2014/main" id="{114D6AA2-85AD-4D49-8765-CC92084A262D}"/>
              </a:ext>
            </a:extLst>
          </p:cNvPr>
          <p:cNvSpPr txBox="1"/>
          <p:nvPr/>
        </p:nvSpPr>
        <p:spPr>
          <a:xfrm>
            <a:off x="7481897" y="1842493"/>
            <a:ext cx="3095539"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marL="285750" indent="-285750">
              <a:buFont typeface="Wingdings" panose="05000000000000000000" pitchFamily="2" charset="2"/>
              <a:buChar char="ü"/>
            </a:pPr>
            <a:r>
              <a:rPr lang="es-MX" sz="1400" dirty="0"/>
              <a:t>BÚSQUEDA DE INFORMACIÓN QUE GENEREN EVIDENCIAS </a:t>
            </a:r>
          </a:p>
        </p:txBody>
      </p:sp>
      <p:sp>
        <p:nvSpPr>
          <p:cNvPr id="31" name="Rectángulo 30">
            <a:extLst>
              <a:ext uri="{FF2B5EF4-FFF2-40B4-BE49-F238E27FC236}">
                <a16:creationId xmlns:a16="http://schemas.microsoft.com/office/drawing/2014/main" id="{C3981D48-3A5A-45F3-AD64-4D9D2CBC6C2D}"/>
              </a:ext>
            </a:extLst>
          </p:cNvPr>
          <p:cNvSpPr/>
          <p:nvPr/>
        </p:nvSpPr>
        <p:spPr>
          <a:xfrm>
            <a:off x="4098299" y="3692812"/>
            <a:ext cx="6096000" cy="2624052"/>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lvl="0" algn="just">
              <a:lnSpc>
                <a:spcPct val="115000"/>
              </a:lnSpc>
              <a:spcAft>
                <a:spcPts val="0"/>
              </a:spcAft>
              <a:buSzPts val="1000"/>
              <a:tabLst>
                <a:tab pos="228600" algn="l"/>
              </a:tabLst>
            </a:pPr>
            <a:r>
              <a:rPr lang="es-MX" sz="1600" dirty="0">
                <a:latin typeface="Calibri" panose="020F0502020204030204" pitchFamily="34" charset="0"/>
                <a:ea typeface="Calibri" panose="020F0502020204030204" pitchFamily="34" charset="0"/>
                <a:cs typeface="Calibri" panose="020F0502020204030204" pitchFamily="34" charset="0"/>
              </a:rPr>
              <a:t>OBJETIVOS </a:t>
            </a:r>
          </a:p>
          <a:p>
            <a:pPr marL="342900" lvl="0" indent="-342900" algn="just">
              <a:lnSpc>
                <a:spcPct val="115000"/>
              </a:lnSpc>
              <a:spcAft>
                <a:spcPts val="0"/>
              </a:spcAft>
              <a:buSzPts val="1000"/>
              <a:buFont typeface="Calibri" panose="020F0502020204030204" pitchFamily="34" charset="0"/>
              <a:buAutoNum type="arabicPeriod"/>
              <a:tabLst>
                <a:tab pos="228600" algn="l"/>
              </a:tabLst>
            </a:pPr>
            <a:r>
              <a:rPr lang="es-MX" sz="1600" dirty="0">
                <a:latin typeface="Calibri" panose="020F0502020204030204" pitchFamily="34" charset="0"/>
                <a:ea typeface="Calibri" panose="020F0502020204030204" pitchFamily="34" charset="0"/>
                <a:cs typeface="Calibri" panose="020F0502020204030204" pitchFamily="34" charset="0"/>
              </a:rPr>
              <a:t>Identificar y analizar la información relevante sobre salud pública en el ámbito de responsabilidad de las instancias de salud y académicas.</a:t>
            </a:r>
            <a:endParaRPr lang="es-PE" sz="16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a:lnSpc>
                <a:spcPct val="115000"/>
              </a:lnSpc>
              <a:spcAft>
                <a:spcPts val="0"/>
              </a:spcAft>
              <a:buSzPts val="1000"/>
              <a:buFont typeface="Calibri" panose="020F0502020204030204" pitchFamily="34" charset="0"/>
              <a:buAutoNum type="arabicPeriod"/>
              <a:tabLst>
                <a:tab pos="228600" algn="l"/>
              </a:tabLst>
            </a:pPr>
            <a:r>
              <a:rPr lang="es-MX" sz="1600" dirty="0">
                <a:latin typeface="Calibri" panose="020F0502020204030204" pitchFamily="34" charset="0"/>
                <a:ea typeface="Calibri" panose="020F0502020204030204" pitchFamily="34" charset="0"/>
                <a:cs typeface="Calibri" panose="020F0502020204030204" pitchFamily="34" charset="0"/>
              </a:rPr>
              <a:t>Identificar la pertinencia y viabilidad de propuestas de investigación que respondan a los problemas prioritarios en el campo de la salud pública </a:t>
            </a:r>
            <a:endParaRPr lang="es-PE" sz="16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a:lnSpc>
                <a:spcPct val="115000"/>
              </a:lnSpc>
              <a:spcAft>
                <a:spcPts val="0"/>
              </a:spcAft>
              <a:buSzPts val="1000"/>
              <a:buFont typeface="Calibri" panose="020F0502020204030204" pitchFamily="34" charset="0"/>
              <a:buAutoNum type="arabicPeriod"/>
              <a:tabLst>
                <a:tab pos="228600" algn="l"/>
              </a:tabLst>
            </a:pPr>
            <a:r>
              <a:rPr lang="es-MX" sz="1600" dirty="0">
                <a:latin typeface="Calibri" panose="020F0502020204030204" pitchFamily="34" charset="0"/>
                <a:ea typeface="Calibri" panose="020F0502020204030204" pitchFamily="34" charset="0"/>
                <a:cs typeface="Calibri" panose="020F0502020204030204" pitchFamily="34" charset="0"/>
              </a:rPr>
              <a:t>Identificar y proponer instrumentos para la gestión de las investigaciones en Salud en el ámbito, regional o nacional</a:t>
            </a:r>
            <a:endParaRPr lang="es-PE" sz="1600" dirty="0">
              <a:latin typeface="Calibri" panose="020F0502020204030204" pitchFamily="34" charset="0"/>
              <a:ea typeface="Calibri" panose="020F0502020204030204" pitchFamily="34" charset="0"/>
              <a:cs typeface="Arial" panose="020B0604020202020204" pitchFamily="34" charset="0"/>
            </a:endParaRPr>
          </a:p>
        </p:txBody>
      </p:sp>
      <p:sp>
        <p:nvSpPr>
          <p:cNvPr id="32" name="Flecha: curvada hacia la izquierda 31">
            <a:extLst>
              <a:ext uri="{FF2B5EF4-FFF2-40B4-BE49-F238E27FC236}">
                <a16:creationId xmlns:a16="http://schemas.microsoft.com/office/drawing/2014/main" id="{058C531A-F537-44D5-842E-1DD9F6D00E89}"/>
              </a:ext>
            </a:extLst>
          </p:cNvPr>
          <p:cNvSpPr/>
          <p:nvPr/>
        </p:nvSpPr>
        <p:spPr>
          <a:xfrm>
            <a:off x="10914077" y="5394121"/>
            <a:ext cx="738231" cy="1342239"/>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sp>
        <p:nvSpPr>
          <p:cNvPr id="4" name="Flecha: curvada hacia la derecha 3">
            <a:extLst>
              <a:ext uri="{FF2B5EF4-FFF2-40B4-BE49-F238E27FC236}">
                <a16:creationId xmlns:a16="http://schemas.microsoft.com/office/drawing/2014/main" id="{CC974165-D95D-4168-A243-5A8E015037A9}"/>
              </a:ext>
            </a:extLst>
          </p:cNvPr>
          <p:cNvSpPr/>
          <p:nvPr/>
        </p:nvSpPr>
        <p:spPr>
          <a:xfrm>
            <a:off x="254833" y="434714"/>
            <a:ext cx="1479711" cy="200178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sp>
        <p:nvSpPr>
          <p:cNvPr id="5" name="Rectángulo 4">
            <a:extLst>
              <a:ext uri="{FF2B5EF4-FFF2-40B4-BE49-F238E27FC236}">
                <a16:creationId xmlns:a16="http://schemas.microsoft.com/office/drawing/2014/main" id="{5199342A-871E-42FB-8523-1EE49CEFA74F}"/>
              </a:ext>
            </a:extLst>
          </p:cNvPr>
          <p:cNvSpPr/>
          <p:nvPr/>
        </p:nvSpPr>
        <p:spPr>
          <a:xfrm>
            <a:off x="2421927" y="1642438"/>
            <a:ext cx="4388776" cy="9233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285750" indent="-285750">
              <a:buFont typeface="Wingdings" panose="05000000000000000000" pitchFamily="2" charset="2"/>
              <a:buChar char="ü"/>
            </a:pPr>
            <a:r>
              <a:rPr lang="es-MX" dirty="0"/>
              <a:t>IDENTIFICACIÓN DE PROBLEMAS DE INVESTIGACIÓN EN SP PRIORITARIOS EN EL AMBITO DE GESTIÓN</a:t>
            </a:r>
            <a:endParaRPr lang="es-PE" dirty="0"/>
          </a:p>
        </p:txBody>
      </p:sp>
      <p:sp>
        <p:nvSpPr>
          <p:cNvPr id="7" name="Abrir llave 6">
            <a:extLst>
              <a:ext uri="{FF2B5EF4-FFF2-40B4-BE49-F238E27FC236}">
                <a16:creationId xmlns:a16="http://schemas.microsoft.com/office/drawing/2014/main" id="{09A62B11-09F4-4F49-8BAE-BD7468E4FC18}"/>
              </a:ext>
            </a:extLst>
          </p:cNvPr>
          <p:cNvSpPr/>
          <p:nvPr/>
        </p:nvSpPr>
        <p:spPr>
          <a:xfrm>
            <a:off x="7055984" y="1642438"/>
            <a:ext cx="180631" cy="1281092"/>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s-PE"/>
          </a:p>
        </p:txBody>
      </p:sp>
    </p:spTree>
    <p:extLst>
      <p:ext uri="{BB962C8B-B14F-4D97-AF65-F5344CB8AC3E}">
        <p14:creationId xmlns:p14="http://schemas.microsoft.com/office/powerpoint/2010/main" val="2588533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24C6878E-609C-43B3-986F-ED521DC09AFB}"/>
              </a:ext>
            </a:extLst>
          </p:cNvPr>
          <p:cNvGraphicFramePr>
            <a:graphicFrameLocks noGrp="1"/>
          </p:cNvGraphicFramePr>
          <p:nvPr/>
        </p:nvGraphicFramePr>
        <p:xfrm>
          <a:off x="511444" y="158924"/>
          <a:ext cx="11189775" cy="6356229"/>
        </p:xfrm>
        <a:graphic>
          <a:graphicData uri="http://schemas.openxmlformats.org/drawingml/2006/table">
            <a:tbl>
              <a:tblPr/>
              <a:tblGrid>
                <a:gridCol w="2912288">
                  <a:extLst>
                    <a:ext uri="{9D8B030D-6E8A-4147-A177-3AD203B41FA5}">
                      <a16:colId xmlns:a16="http://schemas.microsoft.com/office/drawing/2014/main" val="2627396066"/>
                    </a:ext>
                  </a:extLst>
                </a:gridCol>
                <a:gridCol w="2623371">
                  <a:extLst>
                    <a:ext uri="{9D8B030D-6E8A-4147-A177-3AD203B41FA5}">
                      <a16:colId xmlns:a16="http://schemas.microsoft.com/office/drawing/2014/main" val="2040569376"/>
                    </a:ext>
                  </a:extLst>
                </a:gridCol>
                <a:gridCol w="3409227">
                  <a:extLst>
                    <a:ext uri="{9D8B030D-6E8A-4147-A177-3AD203B41FA5}">
                      <a16:colId xmlns:a16="http://schemas.microsoft.com/office/drawing/2014/main" val="2104491187"/>
                    </a:ext>
                  </a:extLst>
                </a:gridCol>
                <a:gridCol w="2244889">
                  <a:extLst>
                    <a:ext uri="{9D8B030D-6E8A-4147-A177-3AD203B41FA5}">
                      <a16:colId xmlns:a16="http://schemas.microsoft.com/office/drawing/2014/main" val="1083332472"/>
                    </a:ext>
                  </a:extLst>
                </a:gridCol>
              </a:tblGrid>
              <a:tr h="152708">
                <a:tc gridSpan="4">
                  <a:txBody>
                    <a:bodyPr/>
                    <a:lstStyle/>
                    <a:p>
                      <a:pPr algn="ctr" fontAlgn="b"/>
                      <a:r>
                        <a:rPr lang="es-PE" sz="1100" b="1" i="0" u="none" strike="noStrike">
                          <a:solidFill>
                            <a:srgbClr val="000000"/>
                          </a:solidFill>
                          <a:effectLst/>
                          <a:latin typeface="Calibri" panose="020F0502020204030204" pitchFamily="34" charset="0"/>
                        </a:rPr>
                        <a:t>ACTIVIDAD 1</a:t>
                      </a:r>
                    </a:p>
                  </a:txBody>
                  <a:tcPr marL="0" marR="0" marT="0" marB="0" anchor="b">
                    <a:lnL>
                      <a:noFill/>
                    </a:lnL>
                    <a:lnR>
                      <a:noFill/>
                    </a:lnR>
                    <a:lnT>
                      <a:noFill/>
                    </a:lnT>
                    <a:lnB>
                      <a:noFill/>
                    </a:lnB>
                  </a:tcPr>
                </a:tc>
                <a:tc hMerge="1">
                  <a:txBody>
                    <a:bodyPr/>
                    <a:lstStyle/>
                    <a:p>
                      <a:endParaRPr lang="es-PE"/>
                    </a:p>
                  </a:txBody>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1594445413"/>
                  </a:ext>
                </a:extLst>
              </a:tr>
              <a:tr h="152708">
                <a:tc gridSpan="4">
                  <a:txBody>
                    <a:bodyPr/>
                    <a:lstStyle/>
                    <a:p>
                      <a:pPr algn="ctr" fontAlgn="ctr"/>
                      <a:r>
                        <a:rPr lang="es-MX" sz="1100" b="1" i="0" u="none" strike="noStrike">
                          <a:solidFill>
                            <a:srgbClr val="222222"/>
                          </a:solidFill>
                          <a:effectLst/>
                          <a:latin typeface="Calibri" panose="020F0502020204030204" pitchFamily="34" charset="0"/>
                        </a:rPr>
                        <a:t>PRIORIDADES DE INVESTIGACIÓN EN SALUD PÚBLICA DE LA ENSAP: 2019</a:t>
                      </a:r>
                    </a:p>
                  </a:txBody>
                  <a:tcPr marL="0" marR="0" marT="0" marB="0" anchor="ctr">
                    <a:lnL>
                      <a:noFill/>
                    </a:lnL>
                    <a:lnR>
                      <a:noFill/>
                    </a:lnR>
                    <a:lnT>
                      <a:noFill/>
                    </a:lnT>
                    <a:lnB>
                      <a:noFill/>
                    </a:lnB>
                  </a:tcPr>
                </a:tc>
                <a:tc hMerge="1">
                  <a:txBody>
                    <a:bodyPr/>
                    <a:lstStyle/>
                    <a:p>
                      <a:endParaRPr lang="es-PE"/>
                    </a:p>
                  </a:txBody>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2602288431"/>
                  </a:ext>
                </a:extLst>
              </a:tr>
              <a:tr h="152708">
                <a:tc gridSpan="4">
                  <a:txBody>
                    <a:bodyPr/>
                    <a:lstStyle/>
                    <a:p>
                      <a:pPr algn="ctr" fontAlgn="b"/>
                      <a:r>
                        <a:rPr lang="es-MX" sz="1100" b="1" i="0" u="none" strike="noStrike">
                          <a:solidFill>
                            <a:srgbClr val="000000"/>
                          </a:solidFill>
                          <a:effectLst/>
                          <a:latin typeface="Calibri" panose="020F0502020204030204" pitchFamily="34" charset="0"/>
                        </a:rPr>
                        <a:t>GUÍA PARA LA RECOLECCIÓN DE INFORMACIÓN </a:t>
                      </a:r>
                    </a:p>
                  </a:txBody>
                  <a:tcPr marL="0" marR="0" marT="0" marB="0" anchor="b">
                    <a:lnL>
                      <a:noFill/>
                    </a:lnL>
                    <a:lnR>
                      <a:noFill/>
                    </a:lnR>
                    <a:lnT>
                      <a:noFill/>
                    </a:lnT>
                    <a:lnB>
                      <a:noFill/>
                    </a:lnB>
                    <a:solidFill>
                      <a:srgbClr val="BDD7EE"/>
                    </a:solidFill>
                  </a:tcPr>
                </a:tc>
                <a:tc hMerge="1">
                  <a:txBody>
                    <a:bodyPr/>
                    <a:lstStyle/>
                    <a:p>
                      <a:endParaRPr lang="es-PE"/>
                    </a:p>
                  </a:txBody>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1830288863"/>
                  </a:ext>
                </a:extLst>
              </a:tr>
              <a:tr h="152708">
                <a:tc>
                  <a:txBody>
                    <a:bodyPr/>
                    <a:lstStyle/>
                    <a:p>
                      <a:pPr algn="l" fontAlgn="b"/>
                      <a:r>
                        <a:rPr lang="es-PE" sz="1100" b="1" i="0" u="none" strike="noStrike">
                          <a:solidFill>
                            <a:srgbClr val="000000"/>
                          </a:solidFill>
                          <a:effectLst/>
                          <a:latin typeface="Calibri" panose="020F0502020204030204" pitchFamily="34" charset="0"/>
                        </a:rPr>
                        <a:t>DIRESA/REGIÓN: AMAZONAS</a:t>
                      </a:r>
                    </a:p>
                  </a:txBody>
                  <a:tcPr marL="0" marR="0" marT="0" marB="0" anchor="b">
                    <a:lnL>
                      <a:noFill/>
                    </a:lnL>
                    <a:lnR>
                      <a:noFill/>
                    </a:lnR>
                    <a:lnT>
                      <a:noFill/>
                    </a:lnT>
                    <a:lnB>
                      <a:noFill/>
                    </a:lnB>
                    <a:solidFill>
                      <a:srgbClr val="FFFFFF"/>
                    </a:solidFill>
                  </a:tcPr>
                </a:tc>
                <a:tc>
                  <a:txBody>
                    <a:bodyPr/>
                    <a:lstStyle/>
                    <a:p>
                      <a:pPr algn="ctr" fontAlgn="b"/>
                      <a:r>
                        <a:rPr lang="es-PE" sz="11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ctr" fontAlgn="b"/>
                      <a:r>
                        <a:rPr lang="es-PE" sz="11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ctr" fontAlgn="b"/>
                      <a:r>
                        <a:rPr lang="es-PE" sz="11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1199873588"/>
                  </a:ext>
                </a:extLst>
              </a:tr>
              <a:tr h="305417">
                <a:tc>
                  <a:txBody>
                    <a:bodyPr/>
                    <a:lstStyle/>
                    <a:p>
                      <a:pPr algn="l" fontAlgn="b"/>
                      <a:r>
                        <a:rPr lang="es-MX" sz="1100" b="1" i="0" u="none" strike="noStrike">
                          <a:solidFill>
                            <a:srgbClr val="000000"/>
                          </a:solidFill>
                          <a:effectLst/>
                          <a:latin typeface="Calibri" panose="020F0502020204030204" pitchFamily="34" charset="0"/>
                        </a:rPr>
                        <a:t>NOMBRES E INSTITUCIÓN DE LOS PARTICIPANTES </a:t>
                      </a:r>
                    </a:p>
                  </a:txBody>
                  <a:tcPr marL="0" marR="0" marT="0" marB="0" anchor="b">
                    <a:lnL>
                      <a:noFill/>
                    </a:lnL>
                    <a:lnR>
                      <a:noFill/>
                    </a:lnR>
                    <a:lnT>
                      <a:noFill/>
                    </a:lnT>
                    <a:lnB>
                      <a:noFill/>
                    </a:lnB>
                    <a:solidFill>
                      <a:srgbClr val="FFFFFF"/>
                    </a:solidFill>
                  </a:tcPr>
                </a:tc>
                <a:tc>
                  <a:txBody>
                    <a:bodyPr/>
                    <a:lstStyle/>
                    <a:p>
                      <a:pPr algn="ctr" fontAlgn="b"/>
                      <a:r>
                        <a:rPr lang="es-PE" sz="11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ctr" fontAlgn="b"/>
                      <a:r>
                        <a:rPr lang="es-PE" sz="11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ctr" fontAlgn="b"/>
                      <a:r>
                        <a:rPr lang="es-PE" sz="11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1117914942"/>
                  </a:ext>
                </a:extLst>
              </a:tr>
              <a:tr h="152708">
                <a:tc>
                  <a:txBody>
                    <a:bodyPr/>
                    <a:lstStyle/>
                    <a:p>
                      <a:pPr algn="l" fontAlgn="b"/>
                      <a:endParaRPr lang="es-PE"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PE"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PE"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PE"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211466300"/>
                  </a:ext>
                </a:extLst>
              </a:tr>
              <a:tr h="152708">
                <a:tc>
                  <a:txBody>
                    <a:bodyPr/>
                    <a:lstStyle/>
                    <a:p>
                      <a:pPr algn="l" fontAlgn="b"/>
                      <a:r>
                        <a:rPr lang="es-PE" sz="1100" b="1" i="0" u="none" strike="noStrike">
                          <a:solidFill>
                            <a:srgbClr val="000000"/>
                          </a:solidFill>
                          <a:effectLst/>
                          <a:latin typeface="Calibri" panose="020F0502020204030204" pitchFamily="34" charset="0"/>
                        </a:rPr>
                        <a:t>NOMBRES Y APELLIDOS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es-PE" sz="1100" b="1" i="0" u="none" strike="noStrike">
                          <a:solidFill>
                            <a:srgbClr val="000000"/>
                          </a:solidFill>
                          <a:effectLst/>
                          <a:latin typeface="Calibri" panose="020F0502020204030204" pitchFamily="34" charset="0"/>
                        </a:rPr>
                        <a:t>FUNCIÓN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es-PE" sz="1100" b="1" i="0" u="none" strike="noStrike">
                          <a:solidFill>
                            <a:srgbClr val="000000"/>
                          </a:solidFill>
                          <a:effectLst/>
                          <a:latin typeface="Calibri" panose="020F0502020204030204" pitchFamily="34" charset="0"/>
                        </a:rPr>
                        <a:t>INSTITUCIÓN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tc>
                  <a:txBody>
                    <a:bodyPr/>
                    <a:lstStyle/>
                    <a:p>
                      <a:pPr algn="ctr" fontAlgn="b"/>
                      <a:r>
                        <a:rPr lang="es-PE" sz="1100" b="1" i="0" u="none" strike="noStrike">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2106814070"/>
                  </a:ext>
                </a:extLst>
              </a:tr>
              <a:tr h="223174">
                <a:tc>
                  <a:txBody>
                    <a:bodyPr/>
                    <a:lstStyle/>
                    <a:p>
                      <a:pPr algn="l" fontAlgn="b"/>
                      <a:r>
                        <a:rPr lang="es-PE" sz="1100" b="0" i="0" u="none" strike="noStrike">
                          <a:solidFill>
                            <a:srgbClr val="000000"/>
                          </a:solidFill>
                          <a:effectLst/>
                          <a:latin typeface="Calibri" panose="020F0502020204030204" pitchFamily="34" charset="0"/>
                        </a:rPr>
                        <a:t>MARLITH AGUILAR CAMÁN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PE" sz="1100" b="0" i="0" u="none" strike="noStrike">
                          <a:solidFill>
                            <a:srgbClr val="000000"/>
                          </a:solidFill>
                          <a:effectLst/>
                          <a:latin typeface="Calibri" panose="020F0502020204030204" pitchFamily="34" charset="0"/>
                        </a:rPr>
                        <a:t>DIRECTORA DE EPIDEMIOLOGÍA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1100" b="0" i="0" u="none" strike="noStrike">
                          <a:solidFill>
                            <a:srgbClr val="000000"/>
                          </a:solidFill>
                          <a:effectLst/>
                          <a:latin typeface="Calibri" panose="020F0502020204030204" pitchFamily="34" charset="0"/>
                        </a:rPr>
                        <a:t>DIRECCIÓN REGIONAL DE SALUD AMAZONAS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PE" sz="1100" b="1" i="0" u="none" strike="noStrike">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3760232329"/>
                  </a:ext>
                </a:extLst>
              </a:tr>
              <a:tr h="305417">
                <a:tc>
                  <a:txBody>
                    <a:bodyPr/>
                    <a:lstStyle/>
                    <a:p>
                      <a:pPr algn="l" fontAlgn="b"/>
                      <a:r>
                        <a:rPr lang="es-PE" sz="1100" b="0" i="0" u="none" strike="noStrike">
                          <a:solidFill>
                            <a:srgbClr val="000000"/>
                          </a:solidFill>
                          <a:effectLst/>
                          <a:latin typeface="Calibri" panose="020F0502020204030204" pitchFamily="34" charset="0"/>
                        </a:rPr>
                        <a:t>SONIA CELEDONIA HUYHUA GUTIERREZ</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PE" sz="1100" b="0" i="0" u="none" strike="noStrike">
                          <a:solidFill>
                            <a:srgbClr val="000000"/>
                          </a:solidFill>
                          <a:effectLst/>
                          <a:latin typeface="Calibri" panose="020F0502020204030204" pitchFamily="34" charset="0"/>
                        </a:rPr>
                        <a:t>DOCENTE UNIVERSITARIA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1100" b="0" i="0" u="none" strike="noStrike" dirty="0">
                          <a:solidFill>
                            <a:srgbClr val="000000"/>
                          </a:solidFill>
                          <a:effectLst/>
                          <a:latin typeface="Calibri" panose="020F0502020204030204" pitchFamily="34" charset="0"/>
                        </a:rPr>
                        <a:t>UNIVERSIDAD NACIONAL TORIBIO RODRIGUEZ DE MENDOZA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PE" sz="1100" b="1" i="0" u="none" strike="noStrike">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3083637185"/>
                  </a:ext>
                </a:extLst>
              </a:tr>
              <a:tr h="223174">
                <a:tc>
                  <a:txBody>
                    <a:bodyPr/>
                    <a:lstStyle/>
                    <a:p>
                      <a:pPr algn="l" fontAlgn="b"/>
                      <a:r>
                        <a:rPr lang="es-PE" sz="1100" b="0" i="0" u="none" strike="noStrike">
                          <a:solidFill>
                            <a:srgbClr val="000000"/>
                          </a:solidFill>
                          <a:effectLst/>
                          <a:latin typeface="Calibri" panose="020F0502020204030204" pitchFamily="34" charset="0"/>
                        </a:rPr>
                        <a:t>LENIN YONEL LA TORRE ROSILLO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PE" sz="1100" b="0" i="0" u="none" strike="noStrike">
                          <a:solidFill>
                            <a:srgbClr val="000000"/>
                          </a:solidFill>
                          <a:effectLst/>
                          <a:latin typeface="Calibri" panose="020F0502020204030204" pitchFamily="34" charset="0"/>
                        </a:rPr>
                        <a:t>RESPONSABLE DE EPIDEMIOLOGÍA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PE" sz="1100" b="0" i="0" u="none" strike="noStrike">
                          <a:solidFill>
                            <a:srgbClr val="000000"/>
                          </a:solidFill>
                          <a:effectLst/>
                          <a:latin typeface="Calibri" panose="020F0502020204030204" pitchFamily="34" charset="0"/>
                        </a:rPr>
                        <a:t>RED DE SALUD BAGUA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PE" sz="1100" b="1" i="0" u="none" strike="noStrike">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3079118581"/>
                  </a:ext>
                </a:extLst>
              </a:tr>
              <a:tr h="152708">
                <a:tc>
                  <a:txBody>
                    <a:bodyPr/>
                    <a:lstStyle/>
                    <a:p>
                      <a:pPr algn="l" fontAlgn="b"/>
                      <a:r>
                        <a:rPr lang="es-PE" sz="1100" b="0" i="0" u="none" strike="noStrike" dirty="0">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PE" sz="1100" b="0" i="0" u="none" strike="noStrike" dirty="0">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PE" sz="1100" b="0" i="0" u="none" strike="noStrike" dirty="0">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PE" sz="1100" b="0" i="0" u="none" strike="noStrike">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3940066673"/>
                  </a:ext>
                </a:extLst>
              </a:tr>
              <a:tr h="152708">
                <a:tc gridSpan="4">
                  <a:txBody>
                    <a:bodyPr/>
                    <a:lstStyle/>
                    <a:p>
                      <a:pPr algn="ctr" fontAlgn="b"/>
                      <a:r>
                        <a:rPr lang="es-MX" sz="1100" b="1" i="0" u="none" strike="noStrike" dirty="0">
                          <a:solidFill>
                            <a:srgbClr val="000000"/>
                          </a:solidFill>
                          <a:effectLst/>
                          <a:latin typeface="Calibri" panose="020F0502020204030204" pitchFamily="34" charset="0"/>
                        </a:rPr>
                        <a:t>1. IDENTIFICACIÓN Y SELECCIÓN DE PROBLEMAS  POSIBLES DE INVESTIGAR  EN LA ACCESIBILIDAD Y COBERTURA DE SALUD</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s-PE"/>
                    </a:p>
                  </a:txBody>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767499681"/>
                  </a:ext>
                </a:extLst>
              </a:tr>
              <a:tr h="152708">
                <a:tc>
                  <a:txBody>
                    <a:bodyPr/>
                    <a:lstStyle/>
                    <a:p>
                      <a:pPr algn="ctr" fontAlgn="b"/>
                      <a:endParaRPr lang="es-PE" sz="1100" b="1"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s-PE" sz="1100" b="1"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s-PE" sz="1100" b="1"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s-PE" sz="1100" b="1"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746368407"/>
                  </a:ext>
                </a:extLst>
              </a:tr>
              <a:tr h="152708">
                <a:tc gridSpan="4">
                  <a:txBody>
                    <a:bodyPr/>
                    <a:lstStyle/>
                    <a:p>
                      <a:pPr algn="ctr" fontAlgn="b"/>
                      <a:r>
                        <a:rPr lang="es-MX" sz="1100" b="1" i="0" u="none" strike="noStrike">
                          <a:solidFill>
                            <a:srgbClr val="000000"/>
                          </a:solidFill>
                          <a:effectLst/>
                          <a:latin typeface="Calibri" panose="020F0502020204030204" pitchFamily="34" charset="0"/>
                        </a:rPr>
                        <a:t>SEMANAS 1 Y 2: 20 MARZO-3 ABRIL</a:t>
                      </a:r>
                    </a:p>
                  </a:txBody>
                  <a:tcPr marL="0" marR="0" marT="0" marB="0" anchor="b">
                    <a:lnL>
                      <a:noFill/>
                    </a:lnL>
                    <a:lnR>
                      <a:noFill/>
                    </a:lnR>
                    <a:lnT>
                      <a:noFill/>
                    </a:lnT>
                    <a:lnB>
                      <a:noFill/>
                    </a:lnB>
                  </a:tcPr>
                </a:tc>
                <a:tc hMerge="1">
                  <a:txBody>
                    <a:bodyPr/>
                    <a:lstStyle/>
                    <a:p>
                      <a:endParaRPr lang="es-PE"/>
                    </a:p>
                  </a:txBody>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3478199504"/>
                  </a:ext>
                </a:extLst>
              </a:tr>
              <a:tr h="152708">
                <a:tc gridSpan="2">
                  <a:txBody>
                    <a:bodyPr/>
                    <a:lstStyle/>
                    <a:p>
                      <a:pPr algn="l" fontAlgn="b"/>
                      <a:r>
                        <a:rPr lang="es-MX" sz="1100" b="0" i="0" u="none" strike="noStrike">
                          <a:solidFill>
                            <a:srgbClr val="000000"/>
                          </a:solidFill>
                          <a:effectLst/>
                          <a:latin typeface="Calibri" panose="020F0502020204030204" pitchFamily="34" charset="0"/>
                        </a:rPr>
                        <a:t>Identifique los problemas de su ámbito en lo concerniente a</a:t>
                      </a:r>
                    </a:p>
                  </a:txBody>
                  <a:tcPr marL="0" marR="0" marT="0" marB="0" anchor="b">
                    <a:lnL>
                      <a:noFill/>
                    </a:lnL>
                    <a:lnR>
                      <a:noFill/>
                    </a:lnR>
                    <a:lnT>
                      <a:noFill/>
                    </a:lnT>
                    <a:lnB>
                      <a:noFill/>
                    </a:lnB>
                  </a:tcPr>
                </a:tc>
                <a:tc hMerge="1">
                  <a:txBody>
                    <a:bodyPr/>
                    <a:lstStyle/>
                    <a:p>
                      <a:endParaRPr lang="es-PE"/>
                    </a:p>
                  </a:txBody>
                  <a:tcPr/>
                </a:tc>
                <a:tc>
                  <a:txBody>
                    <a:bodyPr/>
                    <a:lstStyle/>
                    <a:p>
                      <a:pPr algn="l" fontAlgn="b"/>
                      <a:endParaRPr lang="es-PE"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s-PE"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629487546"/>
                  </a:ext>
                </a:extLst>
              </a:tr>
              <a:tr h="264285">
                <a:tc gridSpan="4">
                  <a:txBody>
                    <a:bodyPr/>
                    <a:lstStyle/>
                    <a:p>
                      <a:pPr algn="l" fontAlgn="b"/>
                      <a:r>
                        <a:rPr lang="es-MX" sz="1100" b="1" i="0" u="none" strike="noStrike">
                          <a:solidFill>
                            <a:srgbClr val="000000"/>
                          </a:solidFill>
                          <a:effectLst/>
                          <a:latin typeface="Calibri" panose="020F0502020204030204" pitchFamily="34" charset="0"/>
                        </a:rPr>
                        <a:t>1.1. Composición de la red de servicios de salud en la región, según su relación con las unidades de salud y los segmentos componentes del sistema.  </a:t>
                      </a:r>
                    </a:p>
                  </a:txBody>
                  <a:tcPr marL="0" marR="0" marT="0" marB="0" anchor="b">
                    <a:lnL>
                      <a:noFill/>
                    </a:lnL>
                    <a:lnR>
                      <a:noFill/>
                    </a:lnR>
                    <a:lnT>
                      <a:noFill/>
                    </a:lnT>
                    <a:lnB>
                      <a:noFill/>
                    </a:lnB>
                  </a:tcPr>
                </a:tc>
                <a:tc hMerge="1">
                  <a:txBody>
                    <a:bodyPr/>
                    <a:lstStyle/>
                    <a:p>
                      <a:endParaRPr lang="es-PE"/>
                    </a:p>
                  </a:txBody>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963541403"/>
                  </a:ext>
                </a:extLst>
              </a:tr>
              <a:tr h="152708">
                <a:tc>
                  <a:txBody>
                    <a:bodyPr/>
                    <a:lstStyle/>
                    <a:p>
                      <a:pPr algn="l" fontAlgn="b"/>
                      <a:endParaRPr lang="es-PE"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PE"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PE"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PE"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2507207"/>
                  </a:ext>
                </a:extLst>
              </a:tr>
              <a:tr h="763542">
                <a:tc>
                  <a:txBody>
                    <a:bodyPr/>
                    <a:lstStyle/>
                    <a:p>
                      <a:pPr algn="ctr" fontAlgn="ctr"/>
                      <a:r>
                        <a:rPr lang="es-MX" sz="1100" b="1" i="0" u="none" strike="noStrike" dirty="0">
                          <a:solidFill>
                            <a:srgbClr val="000000"/>
                          </a:solidFill>
                          <a:effectLst>
                            <a:outerShdw blurRad="38100" dist="38100" dir="2700000" algn="tl">
                              <a:srgbClr val="000000">
                                <a:alpha val="43137"/>
                              </a:srgbClr>
                            </a:outerShdw>
                          </a:effectLst>
                          <a:latin typeface="Calibri" panose="020F0502020204030204" pitchFamily="34" charset="0"/>
                        </a:rPr>
                        <a:t>RECOLECTE LA INFORMACIÓN </a:t>
                      </a:r>
                      <a:r>
                        <a:rPr lang="es-MX" sz="1100" b="1" i="0" u="none" strike="noStrike" dirty="0">
                          <a:solidFill>
                            <a:srgbClr val="000000"/>
                          </a:solidFill>
                          <a:effectLst/>
                          <a:latin typeface="Calibri" panose="020F0502020204030204" pitchFamily="34" charset="0"/>
                        </a:rPr>
                        <a:t>SOBRE LA COMPOSICIÓN DE LA RED DE SERVICIOS DE SALUD, SEGÚN SU RELACIÓN CON LAS UNIDADES Y LOS SEGMENTOS COMPONENTES DEL SISTEMA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1" i="0" u="none" strike="noStrike" dirty="0">
                          <a:solidFill>
                            <a:srgbClr val="000000"/>
                          </a:solidFill>
                          <a:effectLst/>
                          <a:latin typeface="Calibri" panose="020F0502020204030204" pitchFamily="34" charset="0"/>
                        </a:rPr>
                        <a:t>RESULTADOS DE LA BÚSQUEDA DE INFORMACIÓN. SI ESTIMA NECESARIO AMPLÍE LA CELDA O EL NÚMERO DE CELDAS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PE" sz="1100" b="1" i="0" u="none" strike="noStrike" dirty="0">
                          <a:solidFill>
                            <a:srgbClr val="000000"/>
                          </a:solidFill>
                          <a:effectLst/>
                          <a:latin typeface="Calibri" panose="020F0502020204030204" pitchFamily="34" charset="0"/>
                        </a:rPr>
                        <a:t>FUENTE DE VERIFICACIÓN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1" i="0" u="none" strike="noStrike" dirty="0">
                          <a:solidFill>
                            <a:srgbClr val="000000"/>
                          </a:solidFill>
                          <a:effectLst/>
                          <a:latin typeface="Calibri" panose="020F0502020204030204" pitchFamily="34" charset="0"/>
                        </a:rPr>
                        <a:t>A PARTIR DEL ANÁLISIS DE LA INFORMACIÓN IDENTIFIQUEN POSIBLES TEMAS DE INVESTIGACIÓN 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621831103"/>
                  </a:ext>
                </a:extLst>
              </a:tr>
              <a:tr h="352382">
                <a:tc>
                  <a:txBody>
                    <a:bodyPr/>
                    <a:lstStyle/>
                    <a:p>
                      <a:pPr algn="just" fontAlgn="ctr"/>
                      <a:r>
                        <a:rPr lang="es-PE" sz="1100" b="1" i="0" u="none" strike="noStrike">
                          <a:solidFill>
                            <a:srgbClr val="000000"/>
                          </a:solidFill>
                          <a:effectLst/>
                          <a:latin typeface="Calibri" panose="020F0502020204030204" pitchFamily="34" charset="0"/>
                        </a:rPr>
                        <a:t>Considere: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es-PE" sz="11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s-PE" sz="1100" b="0" i="0" u="none" strike="noStrike" dirty="0">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PE" sz="1100" b="0" i="0" u="none" strike="noStrike" dirty="0">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766174633"/>
                  </a:ext>
                </a:extLst>
              </a:tr>
              <a:tr h="458125">
                <a:tc>
                  <a:txBody>
                    <a:bodyPr/>
                    <a:lstStyle/>
                    <a:p>
                      <a:pPr algn="just" fontAlgn="ctr"/>
                      <a:r>
                        <a:rPr lang="es-PE" sz="1100" b="0" i="0" u="none" strike="noStrike" dirty="0">
                          <a:solidFill>
                            <a:srgbClr val="000000"/>
                          </a:solidFill>
                          <a:effectLst/>
                          <a:latin typeface="Symbol" panose="05050102010706020507" pitchFamily="18" charset="2"/>
                        </a:rPr>
                        <a:t>·         </a:t>
                      </a:r>
                      <a:r>
                        <a:rPr lang="es-PE" sz="1100" b="0" i="0" u="none" strike="noStrike" dirty="0">
                          <a:solidFill>
                            <a:srgbClr val="000000"/>
                          </a:solidFill>
                          <a:effectLst/>
                          <a:latin typeface="Calibri" panose="020F0502020204030204" pitchFamily="34" charset="0"/>
                          <a:cs typeface="Calibri" panose="020F0502020204030204" pitchFamily="34" charset="0"/>
                        </a:rPr>
                        <a:t>Sector público (ENTIDADES  DEPENDIENTES DE MINSA:  IPPRES, RED  o ENTIDAD ADMINISTRATIVA) , ESSALUD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es-PE" sz="1100" b="0" i="0" u="sng" strike="noStrike">
                          <a:solidFill>
                            <a:srgbClr val="0563C1"/>
                          </a:solidFill>
                          <a:effectLst/>
                          <a:latin typeface="Calibri" panose="020F0502020204030204" pitchFamily="34" charset="0"/>
                          <a:hlinkClick r:id="rId2" action="ppaction://hlinkfile"/>
                        </a:rPr>
                        <a:t>E.S. CHIARIACO'!A1</a:t>
                      </a:r>
                      <a:endParaRPr lang="es-PE" sz="1100" b="0" i="0" u="sng" strike="noStrike">
                        <a:solidFill>
                          <a:srgbClr val="0563C1"/>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s-PE" sz="1100" b="0" i="0" u="none" strike="noStrike">
                          <a:solidFill>
                            <a:srgbClr val="000000"/>
                          </a:solidFill>
                          <a:effectLst/>
                          <a:latin typeface="Calibri" panose="020F0502020204030204" pitchFamily="34" charset="0"/>
                        </a:rPr>
                        <a:t>susalud.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dirty="0">
                          <a:solidFill>
                            <a:srgbClr val="000000"/>
                          </a:solidFill>
                          <a:effectLst/>
                          <a:latin typeface="Calibri" panose="020F0502020204030204" pitchFamily="34" charset="0"/>
                        </a:rPr>
                        <a:t>Ausencia de un sistema de información en salud integrado entre MINSA, EsSalud y privados.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543169109"/>
                  </a:ext>
                </a:extLst>
              </a:tr>
              <a:tr h="763542">
                <a:tc>
                  <a:txBody>
                    <a:bodyPr/>
                    <a:lstStyle/>
                    <a:p>
                      <a:pPr algn="just" fontAlgn="ctr"/>
                      <a:r>
                        <a:rPr lang="es-MX" sz="1100" b="0" i="0" u="none" strike="noStrike" dirty="0">
                          <a:solidFill>
                            <a:srgbClr val="000000"/>
                          </a:solidFill>
                          <a:effectLst/>
                          <a:latin typeface="+mn-lt"/>
                        </a:rPr>
                        <a:t>·         Sector privado regional/local (servicios de salud de empresas, organizaciones filantrópicas y establecimientos de lucro, sin fines de lucro (</a:t>
                      </a:r>
                      <a:r>
                        <a:rPr lang="es-MX" sz="1100" b="0" i="0" u="none" strike="noStrike" dirty="0" err="1">
                          <a:solidFill>
                            <a:srgbClr val="000000"/>
                          </a:solidFill>
                          <a:effectLst/>
                          <a:latin typeface="+mn-lt"/>
                        </a:rPr>
                        <a:t>ONGs</a:t>
                      </a:r>
                      <a:r>
                        <a:rPr lang="es-MX" sz="1100" b="0" i="0" u="none" strike="noStrike" dirty="0">
                          <a:solidFill>
                            <a:srgbClr val="000000"/>
                          </a:solidFill>
                          <a:effectLst/>
                          <a:latin typeface="+mn-lt"/>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es-PE" sz="1100" b="0" i="0" u="none" strike="noStrike" dirty="0">
                          <a:solidFill>
                            <a:srgbClr val="000000"/>
                          </a:solidFill>
                          <a:effectLst/>
                          <a:latin typeface="Arial" panose="020B0604020202020204" pitchFamily="34" charset="0"/>
                        </a:rPr>
                        <a:t>no existe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s-PE" sz="1100" b="0" i="0" u="none" strike="noStrike">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dirty="0">
                          <a:solidFill>
                            <a:srgbClr val="000000"/>
                          </a:solidFill>
                          <a:effectLst/>
                          <a:latin typeface="Calibri" panose="020F0502020204030204" pitchFamily="34" charset="0"/>
                        </a:rPr>
                        <a:t>Inexistencia de una partida presupuestaria para dar sostenibilidad al agente comunitario dentro del sistema de salud</a:t>
                      </a:r>
                      <a:r>
                        <a:rPr lang="es-PE" sz="1100" b="0" i="0" u="none" strike="noStrike" dirty="0">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54484408"/>
                  </a:ext>
                </a:extLst>
              </a:tr>
              <a:tr h="610833">
                <a:tc>
                  <a:txBody>
                    <a:bodyPr/>
                    <a:lstStyle/>
                    <a:p>
                      <a:pPr algn="just" fontAlgn="ctr"/>
                      <a:r>
                        <a:rPr lang="es-MX" sz="1100" b="0" i="0" u="none" strike="noStrike" dirty="0">
                          <a:solidFill>
                            <a:srgbClr val="000000"/>
                          </a:solidFill>
                          <a:effectLst/>
                          <a:latin typeface="+mn-lt"/>
                        </a:rPr>
                        <a:t>·       </a:t>
                      </a:r>
                      <a:r>
                        <a:rPr lang="es-MX" sz="1100" b="0" i="0" u="none" strike="noStrike" dirty="0">
                          <a:solidFill>
                            <a:schemeClr val="bg1"/>
                          </a:solidFill>
                          <a:effectLst/>
                          <a:latin typeface="+mn-lt"/>
                        </a:rPr>
                        <a:t>  Agentes comunitarios de salud y agentes de la medicina tradicional, líderes de las comunidades indígenas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es-PE" sz="1100" b="0" i="0" u="sng" strike="noStrike">
                          <a:solidFill>
                            <a:srgbClr val="0563C1"/>
                          </a:solidFill>
                          <a:effectLst/>
                          <a:latin typeface="Calibri" panose="020F0502020204030204" pitchFamily="34" charset="0"/>
                          <a:hlinkClick r:id="rId3" action="ppaction://hlinkfile"/>
                        </a:rPr>
                        <a:t>AGENTES_COMUNITARIOS!A1</a:t>
                      </a:r>
                      <a:endParaRPr lang="es-PE" sz="1100" b="0" i="0" u="sng" strike="noStrike">
                        <a:solidFill>
                          <a:srgbClr val="0563C1"/>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s-PE" sz="1100" b="0" i="0" u="none" strike="noStrike" dirty="0" err="1">
                          <a:solidFill>
                            <a:schemeClr val="bg1"/>
                          </a:solidFill>
                          <a:effectLst/>
                          <a:latin typeface="Calibri" panose="020F0502020204030204" pitchFamily="34" charset="0"/>
                        </a:rPr>
                        <a:t>padron</a:t>
                      </a:r>
                      <a:r>
                        <a:rPr lang="es-PE" sz="1100" b="0" i="0" u="none" strike="noStrike" dirty="0">
                          <a:solidFill>
                            <a:schemeClr val="bg1"/>
                          </a:solidFill>
                          <a:effectLst/>
                          <a:latin typeface="Calibri" panose="020F0502020204030204" pitchFamily="34" charset="0"/>
                        </a:rPr>
                        <a:t> </a:t>
                      </a:r>
                      <a:r>
                        <a:rPr lang="es-PE" sz="1100" b="0" i="0" u="none" strike="noStrike" dirty="0" err="1">
                          <a:solidFill>
                            <a:schemeClr val="bg1"/>
                          </a:solidFill>
                          <a:effectLst/>
                          <a:latin typeface="Calibri" panose="020F0502020204030204" pitchFamily="34" charset="0"/>
                        </a:rPr>
                        <a:t>diresa</a:t>
                      </a:r>
                      <a:r>
                        <a:rPr lang="es-PE" sz="1100" b="0" i="0" u="none" strike="noStrike" dirty="0">
                          <a:solidFill>
                            <a:schemeClr val="bg1"/>
                          </a:solidFill>
                          <a:effectLst/>
                          <a:latin typeface="Calibri" panose="020F0502020204030204" pitchFamily="34" charset="0"/>
                        </a:rPr>
                        <a:t> (PROMSA)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dirty="0">
                          <a:solidFill>
                            <a:srgbClr val="000000"/>
                          </a:solidFill>
                          <a:effectLst/>
                          <a:latin typeface="Calibri" panose="020F050202020403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966194607"/>
                  </a:ext>
                </a:extLst>
              </a:tr>
            </a:tbl>
          </a:graphicData>
        </a:graphic>
      </p:graphicFrame>
    </p:spTree>
    <p:extLst>
      <p:ext uri="{BB962C8B-B14F-4D97-AF65-F5344CB8AC3E}">
        <p14:creationId xmlns:p14="http://schemas.microsoft.com/office/powerpoint/2010/main" val="2365333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34C89106-18C0-47F4-8931-8FBF1660049B}"/>
              </a:ext>
            </a:extLst>
          </p:cNvPr>
          <p:cNvGraphicFramePr>
            <a:graphicFrameLocks noGrp="1"/>
          </p:cNvGraphicFramePr>
          <p:nvPr/>
        </p:nvGraphicFramePr>
        <p:xfrm>
          <a:off x="1574800" y="1254125"/>
          <a:ext cx="9041607" cy="4365113"/>
        </p:xfrm>
        <a:graphic>
          <a:graphicData uri="http://schemas.openxmlformats.org/drawingml/2006/table">
            <a:tbl>
              <a:tblPr>
                <a:tableStyleId>{5C22544A-7EE6-4342-B048-85BDC9FD1C3A}</a:tableStyleId>
              </a:tblPr>
              <a:tblGrid>
                <a:gridCol w="590269">
                  <a:extLst>
                    <a:ext uri="{9D8B030D-6E8A-4147-A177-3AD203B41FA5}">
                      <a16:colId xmlns:a16="http://schemas.microsoft.com/office/drawing/2014/main" val="765320660"/>
                    </a:ext>
                  </a:extLst>
                </a:gridCol>
                <a:gridCol w="1240564">
                  <a:extLst>
                    <a:ext uri="{9D8B030D-6E8A-4147-A177-3AD203B41FA5}">
                      <a16:colId xmlns:a16="http://schemas.microsoft.com/office/drawing/2014/main" val="1120840346"/>
                    </a:ext>
                  </a:extLst>
                </a:gridCol>
                <a:gridCol w="517735">
                  <a:extLst>
                    <a:ext uri="{9D8B030D-6E8A-4147-A177-3AD203B41FA5}">
                      <a16:colId xmlns:a16="http://schemas.microsoft.com/office/drawing/2014/main" val="849958548"/>
                    </a:ext>
                  </a:extLst>
                </a:gridCol>
                <a:gridCol w="465212">
                  <a:extLst>
                    <a:ext uri="{9D8B030D-6E8A-4147-A177-3AD203B41FA5}">
                      <a16:colId xmlns:a16="http://schemas.microsoft.com/office/drawing/2014/main" val="3972145652"/>
                    </a:ext>
                  </a:extLst>
                </a:gridCol>
                <a:gridCol w="457708">
                  <a:extLst>
                    <a:ext uri="{9D8B030D-6E8A-4147-A177-3AD203B41FA5}">
                      <a16:colId xmlns:a16="http://schemas.microsoft.com/office/drawing/2014/main" val="954257040"/>
                    </a:ext>
                  </a:extLst>
                </a:gridCol>
                <a:gridCol w="472715">
                  <a:extLst>
                    <a:ext uri="{9D8B030D-6E8A-4147-A177-3AD203B41FA5}">
                      <a16:colId xmlns:a16="http://schemas.microsoft.com/office/drawing/2014/main" val="607853754"/>
                    </a:ext>
                  </a:extLst>
                </a:gridCol>
                <a:gridCol w="480218">
                  <a:extLst>
                    <a:ext uri="{9D8B030D-6E8A-4147-A177-3AD203B41FA5}">
                      <a16:colId xmlns:a16="http://schemas.microsoft.com/office/drawing/2014/main" val="3678372267"/>
                    </a:ext>
                  </a:extLst>
                </a:gridCol>
                <a:gridCol w="495225">
                  <a:extLst>
                    <a:ext uri="{9D8B030D-6E8A-4147-A177-3AD203B41FA5}">
                      <a16:colId xmlns:a16="http://schemas.microsoft.com/office/drawing/2014/main" val="971387233"/>
                    </a:ext>
                  </a:extLst>
                </a:gridCol>
                <a:gridCol w="435198">
                  <a:extLst>
                    <a:ext uri="{9D8B030D-6E8A-4147-A177-3AD203B41FA5}">
                      <a16:colId xmlns:a16="http://schemas.microsoft.com/office/drawing/2014/main" val="3191298723"/>
                    </a:ext>
                  </a:extLst>
                </a:gridCol>
                <a:gridCol w="487721">
                  <a:extLst>
                    <a:ext uri="{9D8B030D-6E8A-4147-A177-3AD203B41FA5}">
                      <a16:colId xmlns:a16="http://schemas.microsoft.com/office/drawing/2014/main" val="351037840"/>
                    </a:ext>
                  </a:extLst>
                </a:gridCol>
                <a:gridCol w="457708">
                  <a:extLst>
                    <a:ext uri="{9D8B030D-6E8A-4147-A177-3AD203B41FA5}">
                      <a16:colId xmlns:a16="http://schemas.microsoft.com/office/drawing/2014/main" val="3578241562"/>
                    </a:ext>
                  </a:extLst>
                </a:gridCol>
                <a:gridCol w="502729">
                  <a:extLst>
                    <a:ext uri="{9D8B030D-6E8A-4147-A177-3AD203B41FA5}">
                      <a16:colId xmlns:a16="http://schemas.microsoft.com/office/drawing/2014/main" val="1773338007"/>
                    </a:ext>
                  </a:extLst>
                </a:gridCol>
                <a:gridCol w="487721">
                  <a:extLst>
                    <a:ext uri="{9D8B030D-6E8A-4147-A177-3AD203B41FA5}">
                      <a16:colId xmlns:a16="http://schemas.microsoft.com/office/drawing/2014/main" val="2697409485"/>
                    </a:ext>
                  </a:extLst>
                </a:gridCol>
                <a:gridCol w="487721">
                  <a:extLst>
                    <a:ext uri="{9D8B030D-6E8A-4147-A177-3AD203B41FA5}">
                      <a16:colId xmlns:a16="http://schemas.microsoft.com/office/drawing/2014/main" val="3700551940"/>
                    </a:ext>
                  </a:extLst>
                </a:gridCol>
                <a:gridCol w="487721">
                  <a:extLst>
                    <a:ext uri="{9D8B030D-6E8A-4147-A177-3AD203B41FA5}">
                      <a16:colId xmlns:a16="http://schemas.microsoft.com/office/drawing/2014/main" val="144889181"/>
                    </a:ext>
                  </a:extLst>
                </a:gridCol>
                <a:gridCol w="487721">
                  <a:extLst>
                    <a:ext uri="{9D8B030D-6E8A-4147-A177-3AD203B41FA5}">
                      <a16:colId xmlns:a16="http://schemas.microsoft.com/office/drawing/2014/main" val="1642532862"/>
                    </a:ext>
                  </a:extLst>
                </a:gridCol>
                <a:gridCol w="487721">
                  <a:extLst>
                    <a:ext uri="{9D8B030D-6E8A-4147-A177-3AD203B41FA5}">
                      <a16:colId xmlns:a16="http://schemas.microsoft.com/office/drawing/2014/main" val="1467519527"/>
                    </a:ext>
                  </a:extLst>
                </a:gridCol>
              </a:tblGrid>
              <a:tr h="164484">
                <a:tc gridSpan="17">
                  <a:txBody>
                    <a:bodyPr/>
                    <a:lstStyle/>
                    <a:p>
                      <a:pPr algn="l" fontAlgn="ctr"/>
                      <a:r>
                        <a:rPr lang="es-MX" sz="800" u="none" strike="noStrike">
                          <a:effectLst/>
                        </a:rPr>
                        <a:t>POBLACIÓN  POR EDADES PUNTUALES, GRUPOS QUINQUENALES Y EDADES ESPECIALES, SEGÚN DEPARTAMENTO, PROVINCIA, DISTRITO Y ESTABLECIMIENTO DE SALUD.</a:t>
                      </a:r>
                      <a:endParaRPr lang="es-MX" sz="800" b="1" i="0" u="none" strike="noStrike">
                        <a:solidFill>
                          <a:srgbClr val="0000FF"/>
                        </a:solidFill>
                        <a:effectLst/>
                        <a:latin typeface="Comic Sans MS" panose="030F0702030302020204" pitchFamily="66" charset="0"/>
                      </a:endParaRPr>
                    </a:p>
                  </a:txBody>
                  <a:tcPr marL="0" marR="0" marT="0" marB="0" anchor="ct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1830171421"/>
                  </a:ext>
                </a:extLst>
              </a:tr>
              <a:tr h="164484">
                <a:tc gridSpan="2">
                  <a:txBody>
                    <a:bodyPr/>
                    <a:lstStyle/>
                    <a:p>
                      <a:pPr algn="l" fontAlgn="ctr"/>
                      <a:r>
                        <a:rPr lang="es-PE" sz="800" u="none" strike="noStrike">
                          <a:effectLst/>
                        </a:rPr>
                        <a:t>PERU: 2019</a:t>
                      </a:r>
                      <a:endParaRPr lang="es-PE" sz="800" b="1" i="0" u="none" strike="noStrike">
                        <a:solidFill>
                          <a:srgbClr val="0000FF"/>
                        </a:solidFill>
                        <a:effectLst/>
                        <a:latin typeface="Comic Sans MS" panose="030F0702030302020204" pitchFamily="66" charset="0"/>
                      </a:endParaRPr>
                    </a:p>
                  </a:txBody>
                  <a:tcPr marL="0" marR="0" marT="0" marB="0" anchor="ctr"/>
                </a:tc>
                <a:tc hMerge="1">
                  <a:txBody>
                    <a:bodyPr/>
                    <a:lstStyle/>
                    <a:p>
                      <a:endParaRPr lang="es-PE"/>
                    </a:p>
                  </a:txBody>
                  <a:tcPr/>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1"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2393486898"/>
                  </a:ext>
                </a:extLst>
              </a:tr>
              <a:tr h="171960">
                <a:tc gridSpan="3">
                  <a:txBody>
                    <a:bodyPr/>
                    <a:lstStyle/>
                    <a:p>
                      <a:pPr algn="l" fontAlgn="ctr"/>
                      <a:r>
                        <a:rPr lang="es-MX" sz="800" u="none" strike="noStrike">
                          <a:effectLst/>
                        </a:rPr>
                        <a:t>(Población proyectada al 30 de junio)</a:t>
                      </a:r>
                      <a:endParaRPr lang="es-MX" sz="800" b="1" i="0" u="none" strike="noStrike">
                        <a:solidFill>
                          <a:srgbClr val="000000"/>
                        </a:solidFill>
                        <a:effectLst/>
                        <a:latin typeface="Comic Sans MS" panose="030F0702030302020204" pitchFamily="66" charset="0"/>
                      </a:endParaRPr>
                    </a:p>
                  </a:txBody>
                  <a:tcPr marL="0" marR="0" marT="0" marB="0" anchor="ctr"/>
                </a:tc>
                <a:tc hMerge="1">
                  <a:txBody>
                    <a:bodyPr/>
                    <a:lstStyle/>
                    <a:p>
                      <a:endParaRPr lang="es-PE"/>
                    </a:p>
                  </a:txBody>
                  <a:tcPr/>
                </a:tc>
                <a:tc hMerge="1">
                  <a:txBody>
                    <a:bodyPr/>
                    <a:lstStyle/>
                    <a:p>
                      <a:endParaRPr lang="es-PE"/>
                    </a:p>
                  </a:txBody>
                  <a:tcPr/>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FFFFFF"/>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231850167"/>
                  </a:ext>
                </a:extLst>
              </a:tr>
              <a:tr h="717746">
                <a:tc>
                  <a:txBody>
                    <a:bodyPr/>
                    <a:lstStyle/>
                    <a:p>
                      <a:pPr algn="l" fontAlgn="ctr"/>
                      <a:r>
                        <a:rPr lang="es-PE" sz="800" u="none" strike="noStrike">
                          <a:effectLst/>
                        </a:rPr>
                        <a:t>RENAES</a:t>
                      </a:r>
                      <a:endParaRPr lang="es-PE" sz="800" b="1" i="0" u="none" strike="noStrike">
                        <a:solidFill>
                          <a:srgbClr val="000000"/>
                        </a:solidFill>
                        <a:effectLst/>
                        <a:latin typeface="Comic Sans MS" panose="030F0702030302020204" pitchFamily="66" charset="0"/>
                      </a:endParaRPr>
                    </a:p>
                  </a:txBody>
                  <a:tcPr marL="0" marR="0" marT="0" marB="0" anchor="ctr"/>
                </a:tc>
                <a:tc>
                  <a:txBody>
                    <a:bodyPr/>
                    <a:lstStyle/>
                    <a:p>
                      <a:pPr algn="l" fontAlgn="ctr"/>
                      <a:r>
                        <a:rPr lang="es-PE" sz="800" u="none" strike="noStrike">
                          <a:effectLst/>
                        </a:rPr>
                        <a:t>RED/MICRO RED/ESTABLECIMIENTO</a:t>
                      </a:r>
                      <a:endParaRPr lang="es-PE" sz="800" b="1" i="0" u="none" strike="noStrike">
                        <a:solidFill>
                          <a:srgbClr val="000000"/>
                        </a:solidFill>
                        <a:effectLst/>
                        <a:latin typeface="Comic Sans MS" panose="030F0702030302020204" pitchFamily="66" charset="0"/>
                      </a:endParaRPr>
                    </a:p>
                  </a:txBody>
                  <a:tcPr marL="0" marR="0" marT="0" marB="0" anchor="ctr"/>
                </a:tc>
                <a:tc>
                  <a:txBody>
                    <a:bodyPr/>
                    <a:lstStyle/>
                    <a:p>
                      <a:pPr algn="l" fontAlgn="ctr"/>
                      <a:r>
                        <a:rPr lang="es-PE" sz="800" u="none" strike="noStrike">
                          <a:effectLst/>
                        </a:rPr>
                        <a:t>TOTAL</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MX" sz="800" u="none" strike="noStrike">
                          <a:effectLst/>
                        </a:rPr>
                        <a:t>POBLACION TOTAL, POR EDADS SIMPLES</a:t>
                      </a:r>
                      <a:endParaRPr lang="es-MX"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2848694028"/>
                  </a:ext>
                </a:extLst>
              </a:tr>
              <a:tr h="179437">
                <a:tc>
                  <a:txBody>
                    <a:bodyPr/>
                    <a:lstStyle/>
                    <a:p>
                      <a:pPr algn="l" fontAlgn="ctr"/>
                      <a:r>
                        <a:rPr lang="es-PE" sz="800" u="none" strike="noStrike">
                          <a:effectLst/>
                        </a:rPr>
                        <a:t> </a:t>
                      </a:r>
                      <a:endParaRPr lang="es-PE" sz="800" b="1" i="0" u="none" strike="noStrike">
                        <a:solidFill>
                          <a:srgbClr val="000000"/>
                        </a:solidFill>
                        <a:effectLst/>
                        <a:latin typeface="Comic Sans MS" panose="030F0702030302020204" pitchFamily="66" charset="0"/>
                      </a:endParaRPr>
                    </a:p>
                  </a:txBody>
                  <a:tcPr marL="0" marR="0" marT="0" marB="0" anchor="ctr"/>
                </a:tc>
                <a:tc>
                  <a:txBody>
                    <a:bodyPr/>
                    <a:lstStyle/>
                    <a:p>
                      <a:pPr algn="l" fontAlgn="ctr"/>
                      <a:r>
                        <a:rPr lang="es-PE" sz="800" u="none" strike="noStrike">
                          <a:effectLst/>
                        </a:rPr>
                        <a:t> </a:t>
                      </a:r>
                      <a:endParaRPr lang="es-PE" sz="800" b="1" i="0" u="none" strike="noStrike">
                        <a:solidFill>
                          <a:srgbClr val="000000"/>
                        </a:solidFill>
                        <a:effectLst/>
                        <a:latin typeface="Comic Sans MS" panose="030F0702030302020204" pitchFamily="66" charset="0"/>
                      </a:endParaRPr>
                    </a:p>
                  </a:txBody>
                  <a:tcPr marL="0" marR="0" marT="0" marB="0" anchor="ctr"/>
                </a:tc>
                <a:tc>
                  <a:txBody>
                    <a:bodyPr/>
                    <a:lstStyle/>
                    <a:p>
                      <a:pPr algn="l" fontAlgn="ctr"/>
                      <a:r>
                        <a:rPr lang="es-PE" sz="800" u="none" strike="noStrike">
                          <a:effectLst/>
                        </a:rPr>
                        <a:t> </a:t>
                      </a:r>
                      <a:endParaRPr lang="es-PE" sz="800" b="1" i="0" u="none" strike="noStrike">
                        <a:solidFill>
                          <a:srgbClr val="000000"/>
                        </a:solidFill>
                        <a:effectLst/>
                        <a:latin typeface="Arial" panose="020B0604020202020204" pitchFamily="34" charset="0"/>
                      </a:endParaRPr>
                    </a:p>
                  </a:txBody>
                  <a:tcPr marL="0" marR="0" marT="0" marB="0" anchor="ctr"/>
                </a:tc>
                <a:tc>
                  <a:txBody>
                    <a:bodyPr/>
                    <a:lstStyle/>
                    <a:p>
                      <a:pPr algn="ctr" fontAlgn="b"/>
                      <a:r>
                        <a:rPr lang="es-PE" sz="800" u="none" strike="noStrike">
                          <a:effectLst/>
                        </a:rPr>
                        <a:t>0</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1</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2</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3</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4</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5</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6</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7</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8</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9</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10</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11</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12</a:t>
                      </a:r>
                      <a:endParaRPr lang="es-PE" sz="800" b="1"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s-PE" sz="800" u="none" strike="noStrike">
                          <a:effectLst/>
                        </a:rPr>
                        <a:t>13</a:t>
                      </a:r>
                      <a:endParaRPr lang="es-PE" sz="800" b="1" i="0" u="none" strike="noStrike">
                        <a:solidFill>
                          <a:srgbClr val="000000"/>
                        </a:solidFill>
                        <a:effectLst/>
                        <a:latin typeface="Arial" panose="020B0604020202020204" pitchFamily="34" charset="0"/>
                      </a:endParaRPr>
                    </a:p>
                  </a:txBody>
                  <a:tcPr marL="0" marR="0" marT="0" marB="0" anchor="b"/>
                </a:tc>
                <a:extLst>
                  <a:ext uri="{0D108BD9-81ED-4DB2-BD59-A6C34878D82A}">
                    <a16:rowId xmlns:a16="http://schemas.microsoft.com/office/drawing/2014/main" val="2053449501"/>
                  </a:ext>
                </a:extLst>
              </a:tr>
              <a:tr h="179437">
                <a:tc>
                  <a:txBody>
                    <a:bodyPr/>
                    <a:lstStyle/>
                    <a:p>
                      <a:pPr algn="r" fontAlgn="ctr"/>
                      <a:endParaRPr lang="es-PE" sz="800" b="1" i="0" u="none" strike="noStrike">
                        <a:solidFill>
                          <a:srgbClr val="000000"/>
                        </a:solidFill>
                        <a:effectLst/>
                        <a:latin typeface="Comic Sans MS" panose="030F0702030302020204" pitchFamily="66" charset="0"/>
                      </a:endParaRPr>
                    </a:p>
                  </a:txBody>
                  <a:tcPr marL="0" marR="0" marT="0" marB="0" anchor="ctr"/>
                </a:tc>
                <a:tc>
                  <a:txBody>
                    <a:bodyPr/>
                    <a:lstStyle/>
                    <a:p>
                      <a:pPr algn="ctr" fontAlgn="ctr"/>
                      <a:r>
                        <a:rPr lang="es-PE" sz="800" u="none" strike="noStrike">
                          <a:effectLst/>
                        </a:rPr>
                        <a:t> </a:t>
                      </a:r>
                      <a:endParaRPr lang="es-PE" sz="800" b="1" i="0" u="none" strike="noStrike">
                        <a:solidFill>
                          <a:srgbClr val="000000"/>
                        </a:solidFill>
                        <a:effectLst/>
                        <a:latin typeface="Comic Sans MS" panose="030F0702030302020204" pitchFamily="66" charset="0"/>
                      </a:endParaRPr>
                    </a:p>
                  </a:txBody>
                  <a:tcPr marL="0" marR="0" marT="0" marB="0" anchor="ctr"/>
                </a:tc>
                <a:tc>
                  <a:txBody>
                    <a:bodyPr/>
                    <a:lstStyle/>
                    <a:p>
                      <a:pPr algn="l" fontAlgn="b"/>
                      <a:r>
                        <a:rPr lang="es-PE" sz="800" u="none" strike="noStrike">
                          <a:effectLst/>
                        </a:rPr>
                        <a:t>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2980063785"/>
                  </a:ext>
                </a:extLst>
              </a:tr>
              <a:tr h="179437">
                <a:tc>
                  <a:txBody>
                    <a:bodyPr/>
                    <a:lstStyle/>
                    <a:p>
                      <a:pPr algn="r" fontAlgn="b"/>
                      <a:r>
                        <a:rPr lang="es-PE" sz="800" u="none" strike="noStrike">
                          <a:effectLst/>
                        </a:rPr>
                        <a:t>00</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AMAZONAS</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ctr" fontAlgn="b"/>
                      <a:r>
                        <a:rPr lang="es-PE" sz="800" u="none" strike="noStrike">
                          <a:effectLst/>
                        </a:rPr>
                        <a:t>#####</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7,802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8,013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8,097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8,200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8,320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8,447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8,569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8,687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8,778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8,834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8,892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8,939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8,879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8,645 </a:t>
                      </a:r>
                      <a:endParaRPr lang="es-PE" sz="800" b="1"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1353664056"/>
                  </a:ext>
                </a:extLst>
              </a:tr>
              <a:tr h="179437">
                <a:tc>
                  <a:txBody>
                    <a:bodyPr/>
                    <a:lstStyle/>
                    <a:p>
                      <a:pPr algn="r" fontAlgn="b"/>
                      <a:r>
                        <a:rPr lang="es-PE" sz="800" u="none" strike="noStrike">
                          <a:effectLst/>
                        </a:rPr>
                        <a:t>00</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BAGUA</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77,743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1,504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1,521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1,532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1,548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1,567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1,591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1,607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1,626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1,641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1,662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1,663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1,672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1,654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1,601 </a:t>
                      </a:r>
                      <a:endParaRPr lang="es-PE" sz="800" b="1"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817243449"/>
                  </a:ext>
                </a:extLst>
              </a:tr>
              <a:tr h="179437">
                <a:tc>
                  <a:txBody>
                    <a:bodyPr/>
                    <a:lstStyle/>
                    <a:p>
                      <a:pPr algn="r" fontAlgn="b"/>
                      <a:r>
                        <a:rPr lang="es-PE" sz="800" u="none" strike="noStrike">
                          <a:effectLst/>
                        </a:rPr>
                        <a:t>01</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CHIRIACO</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9,027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243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256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262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267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269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270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267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262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259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251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241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233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220 </a:t>
                      </a:r>
                      <a:endParaRPr lang="es-PE" sz="800" b="1"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207 </a:t>
                      </a:r>
                      <a:endParaRPr lang="es-PE" sz="800" b="1"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2072702609"/>
                  </a:ext>
                </a:extLst>
              </a:tr>
              <a:tr h="171960">
                <a:tc>
                  <a:txBody>
                    <a:bodyPr/>
                    <a:lstStyle/>
                    <a:p>
                      <a:pPr algn="r" fontAlgn="b"/>
                      <a:r>
                        <a:rPr lang="es-PE" sz="900" u="none" strike="noStrike">
                          <a:effectLst/>
                        </a:rPr>
                        <a:t>5084</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CHIRIACO</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2,724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81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66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62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1364275741"/>
                  </a:ext>
                </a:extLst>
              </a:tr>
              <a:tr h="171960">
                <a:tc>
                  <a:txBody>
                    <a:bodyPr/>
                    <a:lstStyle/>
                    <a:p>
                      <a:pPr algn="r" fontAlgn="b"/>
                      <a:r>
                        <a:rPr lang="es-PE" sz="900" u="none" strike="noStrike">
                          <a:effectLst/>
                        </a:rPr>
                        <a:t>5085</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SHUSHUG</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616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912928880"/>
                  </a:ext>
                </a:extLst>
              </a:tr>
              <a:tr h="171960">
                <a:tc>
                  <a:txBody>
                    <a:bodyPr/>
                    <a:lstStyle/>
                    <a:p>
                      <a:pPr algn="r" fontAlgn="b"/>
                      <a:r>
                        <a:rPr lang="es-PE" sz="900" u="none" strike="noStrike">
                          <a:effectLst/>
                        </a:rPr>
                        <a:t>5086</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WAWAIN IMAZA</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700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1089834021"/>
                  </a:ext>
                </a:extLst>
              </a:tr>
              <a:tr h="171960">
                <a:tc>
                  <a:txBody>
                    <a:bodyPr/>
                    <a:lstStyle/>
                    <a:p>
                      <a:pPr algn="r" fontAlgn="b"/>
                      <a:r>
                        <a:rPr lang="es-PE" sz="900" u="none" strike="noStrike">
                          <a:effectLst/>
                        </a:rPr>
                        <a:t>5087</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PAKUIT</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532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12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2712937114"/>
                  </a:ext>
                </a:extLst>
              </a:tr>
              <a:tr h="171960">
                <a:tc>
                  <a:txBody>
                    <a:bodyPr/>
                    <a:lstStyle/>
                    <a:p>
                      <a:pPr algn="r" fontAlgn="b"/>
                      <a:r>
                        <a:rPr lang="es-PE" sz="900" u="none" strike="noStrike">
                          <a:effectLst/>
                        </a:rPr>
                        <a:t>5088</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SAMAREN-YUPICUSA</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1,005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30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30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30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30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23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4079265543"/>
                  </a:ext>
                </a:extLst>
              </a:tr>
              <a:tr h="171960">
                <a:tc>
                  <a:txBody>
                    <a:bodyPr/>
                    <a:lstStyle/>
                    <a:p>
                      <a:pPr algn="r" fontAlgn="b"/>
                      <a:r>
                        <a:rPr lang="es-PE" sz="900" u="none" strike="noStrike">
                          <a:effectLst/>
                        </a:rPr>
                        <a:t>5089</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WAWAS</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548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2975836412"/>
                  </a:ext>
                </a:extLst>
              </a:tr>
              <a:tr h="171960">
                <a:tc>
                  <a:txBody>
                    <a:bodyPr/>
                    <a:lstStyle/>
                    <a:p>
                      <a:pPr algn="r" fontAlgn="b"/>
                      <a:r>
                        <a:rPr lang="es-PE" sz="900" u="none" strike="noStrike">
                          <a:effectLst/>
                        </a:rPr>
                        <a:t>5090</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SHIMPUENTS</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562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935985912"/>
                  </a:ext>
                </a:extLst>
              </a:tr>
              <a:tr h="171960">
                <a:tc>
                  <a:txBody>
                    <a:bodyPr/>
                    <a:lstStyle/>
                    <a:p>
                      <a:pPr algn="r" fontAlgn="b"/>
                      <a:r>
                        <a:rPr lang="es-PE" sz="900" u="none" strike="noStrike">
                          <a:effectLst/>
                        </a:rPr>
                        <a:t>5091</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NAYUMPIN</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244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6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6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1161221280"/>
                  </a:ext>
                </a:extLst>
              </a:tr>
              <a:tr h="171960">
                <a:tc>
                  <a:txBody>
                    <a:bodyPr/>
                    <a:lstStyle/>
                    <a:p>
                      <a:pPr algn="r" fontAlgn="b"/>
                      <a:r>
                        <a:rPr lang="es-PE" sz="900" u="none" strike="noStrike">
                          <a:effectLst/>
                        </a:rPr>
                        <a:t>7003</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NAZARETH</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705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18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16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1106942108"/>
                  </a:ext>
                </a:extLst>
              </a:tr>
              <a:tr h="171960">
                <a:tc>
                  <a:txBody>
                    <a:bodyPr/>
                    <a:lstStyle/>
                    <a:p>
                      <a:pPr algn="r" fontAlgn="b"/>
                      <a:r>
                        <a:rPr lang="es-PE" sz="900" u="none" strike="noStrike">
                          <a:effectLst/>
                        </a:rPr>
                        <a:t>7001</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SUKUTIN</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77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2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1500487716"/>
                  </a:ext>
                </a:extLst>
              </a:tr>
              <a:tr h="171960">
                <a:tc>
                  <a:txBody>
                    <a:bodyPr/>
                    <a:lstStyle/>
                    <a:p>
                      <a:pPr algn="r" fontAlgn="b"/>
                      <a:r>
                        <a:rPr lang="es-PE" sz="900" u="none" strike="noStrike">
                          <a:effectLst/>
                        </a:rPr>
                        <a:t>7136</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SAN RAFAEL IMAZA</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449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10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4269476051"/>
                  </a:ext>
                </a:extLst>
              </a:tr>
              <a:tr h="171960">
                <a:tc>
                  <a:txBody>
                    <a:bodyPr/>
                    <a:lstStyle/>
                    <a:p>
                      <a:pPr algn="r" fontAlgn="b"/>
                      <a:r>
                        <a:rPr lang="es-PE" sz="900" u="none" strike="noStrike">
                          <a:effectLst/>
                        </a:rPr>
                        <a:t>14208</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DURAND</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492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15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14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12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11 </a:t>
                      </a:r>
                      <a:endParaRPr lang="es-PE" sz="800" b="0" i="0" u="none" strike="noStrike">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3184115286"/>
                  </a:ext>
                </a:extLst>
              </a:tr>
              <a:tr h="171960">
                <a:tc>
                  <a:txBody>
                    <a:bodyPr/>
                    <a:lstStyle/>
                    <a:p>
                      <a:pPr algn="r" fontAlgn="b"/>
                      <a:r>
                        <a:rPr lang="es-PE" sz="900" u="none" strike="noStrike">
                          <a:effectLst/>
                        </a:rPr>
                        <a:t>12774</a:t>
                      </a:r>
                      <a:endParaRPr lang="es-PE" sz="9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800" u="none" strike="noStrike">
                          <a:effectLst/>
                        </a:rPr>
                        <a:t>SAN RAMON IMAZA</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373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11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10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a:effectLst/>
                        </a:rPr>
                        <a:t>            9 </a:t>
                      </a:r>
                      <a:endParaRPr lang="es-PE" sz="800" b="0" i="0" u="none" strike="noStrike">
                        <a:solidFill>
                          <a:srgbClr val="000000"/>
                        </a:solidFill>
                        <a:effectLst/>
                        <a:latin typeface="Comic Sans MS" panose="030F0702030302020204" pitchFamily="66" charset="0"/>
                      </a:endParaRPr>
                    </a:p>
                  </a:txBody>
                  <a:tcPr marL="0" marR="0" marT="0" marB="0" anchor="b"/>
                </a:tc>
                <a:tc>
                  <a:txBody>
                    <a:bodyPr/>
                    <a:lstStyle/>
                    <a:p>
                      <a:pPr algn="l" fontAlgn="b"/>
                      <a:r>
                        <a:rPr lang="es-PE" sz="800" u="none" strike="noStrike" dirty="0">
                          <a:effectLst/>
                        </a:rPr>
                        <a:t>            9 </a:t>
                      </a:r>
                      <a:endParaRPr lang="es-PE" sz="800" b="0" i="0" u="none" strike="noStrike" dirty="0">
                        <a:solidFill>
                          <a:srgbClr val="000000"/>
                        </a:solidFill>
                        <a:effectLst/>
                        <a:latin typeface="Comic Sans MS" panose="030F0702030302020204" pitchFamily="66" charset="0"/>
                      </a:endParaRPr>
                    </a:p>
                  </a:txBody>
                  <a:tcPr marL="0" marR="0" marT="0" marB="0" anchor="b"/>
                </a:tc>
                <a:extLst>
                  <a:ext uri="{0D108BD9-81ED-4DB2-BD59-A6C34878D82A}">
                    <a16:rowId xmlns:a16="http://schemas.microsoft.com/office/drawing/2014/main" val="673793538"/>
                  </a:ext>
                </a:extLst>
              </a:tr>
            </a:tbl>
          </a:graphicData>
        </a:graphic>
      </p:graphicFrame>
    </p:spTree>
    <p:extLst>
      <p:ext uri="{BB962C8B-B14F-4D97-AF65-F5344CB8AC3E}">
        <p14:creationId xmlns:p14="http://schemas.microsoft.com/office/powerpoint/2010/main" val="36898883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8FF65865-ABF4-435C-B36E-09C4BFC03836}"/>
              </a:ext>
            </a:extLst>
          </p:cNvPr>
          <p:cNvGraphicFramePr>
            <a:graphicFrameLocks noGrp="1"/>
          </p:cNvGraphicFramePr>
          <p:nvPr/>
        </p:nvGraphicFramePr>
        <p:xfrm>
          <a:off x="676329" y="939584"/>
          <a:ext cx="3957664" cy="5244246"/>
        </p:xfrm>
        <a:graphic>
          <a:graphicData uri="http://schemas.openxmlformats.org/drawingml/2006/table">
            <a:tbl>
              <a:tblPr>
                <a:tableStyleId>{5C22544A-7EE6-4342-B048-85BDC9FD1C3A}</a:tableStyleId>
              </a:tblPr>
              <a:tblGrid>
                <a:gridCol w="1663731">
                  <a:extLst>
                    <a:ext uri="{9D8B030D-6E8A-4147-A177-3AD203B41FA5}">
                      <a16:colId xmlns:a16="http://schemas.microsoft.com/office/drawing/2014/main" val="3914862670"/>
                    </a:ext>
                  </a:extLst>
                </a:gridCol>
                <a:gridCol w="1285611">
                  <a:extLst>
                    <a:ext uri="{9D8B030D-6E8A-4147-A177-3AD203B41FA5}">
                      <a16:colId xmlns:a16="http://schemas.microsoft.com/office/drawing/2014/main" val="2729316391"/>
                    </a:ext>
                  </a:extLst>
                </a:gridCol>
                <a:gridCol w="1008322">
                  <a:extLst>
                    <a:ext uri="{9D8B030D-6E8A-4147-A177-3AD203B41FA5}">
                      <a16:colId xmlns:a16="http://schemas.microsoft.com/office/drawing/2014/main" val="1968344768"/>
                    </a:ext>
                  </a:extLst>
                </a:gridCol>
              </a:tblGrid>
              <a:tr h="291347">
                <a:tc>
                  <a:txBody>
                    <a:bodyPr/>
                    <a:lstStyle/>
                    <a:p>
                      <a:pPr algn="l" fontAlgn="b"/>
                      <a:endParaRPr lang="es-PE" sz="1100" b="0" i="0" u="none" strike="noStrike">
                        <a:solidFill>
                          <a:srgbClr val="000000"/>
                        </a:solidFill>
                        <a:effectLst/>
                        <a:latin typeface="Calibri" panose="020F0502020204030204" pitchFamily="34" charset="0"/>
                      </a:endParaRPr>
                    </a:p>
                  </a:txBody>
                  <a:tcPr marL="0" marR="0" marT="0" marB="0" anchor="b"/>
                </a:tc>
                <a:tc gridSpan="2">
                  <a:txBody>
                    <a:bodyPr/>
                    <a:lstStyle/>
                    <a:p>
                      <a:pPr algn="ctr" fontAlgn="b"/>
                      <a:r>
                        <a:rPr lang="es-PE" sz="1100" u="none" strike="noStrike">
                          <a:effectLst/>
                        </a:rPr>
                        <a:t>DISTRITO IMAZA</a:t>
                      </a:r>
                      <a:endParaRPr lang="es-PE" sz="1100" b="0" i="0" u="none" strike="noStrike">
                        <a:solidFill>
                          <a:srgbClr val="000000"/>
                        </a:solidFill>
                        <a:effectLst/>
                        <a:latin typeface="Calibri" panose="020F0502020204030204" pitchFamily="34" charset="0"/>
                      </a:endParaRPr>
                    </a:p>
                  </a:txBody>
                  <a:tcPr marL="0" marR="0" marT="0" marB="0" anchor="b"/>
                </a:tc>
                <a:tc hMerge="1">
                  <a:txBody>
                    <a:bodyPr/>
                    <a:lstStyle/>
                    <a:p>
                      <a:endParaRPr lang="es-PE"/>
                    </a:p>
                  </a:txBody>
                  <a:tcPr/>
                </a:tc>
                <a:extLst>
                  <a:ext uri="{0D108BD9-81ED-4DB2-BD59-A6C34878D82A}">
                    <a16:rowId xmlns:a16="http://schemas.microsoft.com/office/drawing/2014/main" val="3676839506"/>
                  </a:ext>
                </a:extLst>
              </a:tr>
              <a:tr h="291347">
                <a:tc>
                  <a:txBody>
                    <a:bodyPr/>
                    <a:lstStyle/>
                    <a:p>
                      <a:pPr algn="l" fontAlgn="b"/>
                      <a:r>
                        <a:rPr lang="es-PE" sz="1100" u="none" strike="noStrike">
                          <a:effectLst/>
                        </a:rPr>
                        <a:t>DISTRITO IMAZA</a:t>
                      </a:r>
                      <a:endParaRPr lang="es-PE" sz="11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1100" u="none" strike="noStrike">
                          <a:effectLst/>
                        </a:rPr>
                        <a:t>MASCULINO</a:t>
                      </a:r>
                      <a:endParaRPr lang="es-PE" sz="11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s-PE" sz="1100" u="none" strike="noStrike">
                          <a:effectLst/>
                        </a:rPr>
                        <a:t>FEMENINO</a:t>
                      </a:r>
                      <a:endParaRPr lang="es-PE" sz="1100" b="1"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08782140"/>
                  </a:ext>
                </a:extLst>
              </a:tr>
              <a:tr h="291347">
                <a:tc>
                  <a:txBody>
                    <a:bodyPr/>
                    <a:lstStyle/>
                    <a:p>
                      <a:pPr algn="l" fontAlgn="b"/>
                      <a:r>
                        <a:rPr lang="es-PE" sz="1100" u="none" strike="noStrike">
                          <a:effectLst/>
                        </a:rPr>
                        <a:t>Menores de 1 año</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328</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333</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265992929"/>
                  </a:ext>
                </a:extLst>
              </a:tr>
              <a:tr h="291347">
                <a:tc>
                  <a:txBody>
                    <a:bodyPr/>
                    <a:lstStyle/>
                    <a:p>
                      <a:pPr algn="l" fontAlgn="b"/>
                      <a:r>
                        <a:rPr lang="es-MX" sz="1100" u="none" strike="noStrike">
                          <a:effectLst/>
                        </a:rPr>
                        <a:t>De 1 a 4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1429</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1497</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695835437"/>
                  </a:ext>
                </a:extLst>
              </a:tr>
              <a:tr h="291347">
                <a:tc>
                  <a:txBody>
                    <a:bodyPr/>
                    <a:lstStyle/>
                    <a:p>
                      <a:pPr algn="l" fontAlgn="b"/>
                      <a:r>
                        <a:rPr lang="es-MX" sz="1100" u="none" strike="noStrike">
                          <a:effectLst/>
                        </a:rPr>
                        <a:t>De 5 a 9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1948</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1949</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95776105"/>
                  </a:ext>
                </a:extLst>
              </a:tr>
              <a:tr h="291347">
                <a:tc>
                  <a:txBody>
                    <a:bodyPr/>
                    <a:lstStyle/>
                    <a:p>
                      <a:pPr algn="l" fontAlgn="b"/>
                      <a:r>
                        <a:rPr lang="es-MX" sz="1100" u="none" strike="noStrike">
                          <a:effectLst/>
                        </a:rPr>
                        <a:t>De 10 a 14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1730</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1810</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4271926"/>
                  </a:ext>
                </a:extLst>
              </a:tr>
              <a:tr h="291347">
                <a:tc>
                  <a:txBody>
                    <a:bodyPr/>
                    <a:lstStyle/>
                    <a:p>
                      <a:pPr algn="l" fontAlgn="b"/>
                      <a:r>
                        <a:rPr lang="es-MX" sz="1100" u="none" strike="noStrike">
                          <a:effectLst/>
                        </a:rPr>
                        <a:t>De 15 a 19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1298</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1248</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579059256"/>
                  </a:ext>
                </a:extLst>
              </a:tr>
              <a:tr h="291347">
                <a:tc>
                  <a:txBody>
                    <a:bodyPr/>
                    <a:lstStyle/>
                    <a:p>
                      <a:pPr algn="l" fontAlgn="b"/>
                      <a:r>
                        <a:rPr lang="es-MX" sz="1100" u="none" strike="noStrike">
                          <a:effectLst/>
                        </a:rPr>
                        <a:t>De 20 a 24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794</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1007</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039173252"/>
                  </a:ext>
                </a:extLst>
              </a:tr>
              <a:tr h="291347">
                <a:tc>
                  <a:txBody>
                    <a:bodyPr/>
                    <a:lstStyle/>
                    <a:p>
                      <a:pPr algn="l" fontAlgn="b"/>
                      <a:r>
                        <a:rPr lang="es-MX" sz="1100" u="none" strike="noStrike">
                          <a:effectLst/>
                        </a:rPr>
                        <a:t>De 25 a 29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870</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984</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599137399"/>
                  </a:ext>
                </a:extLst>
              </a:tr>
              <a:tr h="291347">
                <a:tc>
                  <a:txBody>
                    <a:bodyPr/>
                    <a:lstStyle/>
                    <a:p>
                      <a:pPr algn="l" fontAlgn="b"/>
                      <a:r>
                        <a:rPr lang="es-MX" sz="1100" u="none" strike="noStrike">
                          <a:effectLst/>
                        </a:rPr>
                        <a:t>De 30 a 34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834</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864</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117753775"/>
                  </a:ext>
                </a:extLst>
              </a:tr>
              <a:tr h="291347">
                <a:tc>
                  <a:txBody>
                    <a:bodyPr/>
                    <a:lstStyle/>
                    <a:p>
                      <a:pPr algn="l" fontAlgn="b"/>
                      <a:r>
                        <a:rPr lang="es-MX" sz="1100" u="none" strike="noStrike">
                          <a:effectLst/>
                        </a:rPr>
                        <a:t>De 35 a 39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718</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698</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999610304"/>
                  </a:ext>
                </a:extLst>
              </a:tr>
              <a:tr h="291347">
                <a:tc>
                  <a:txBody>
                    <a:bodyPr/>
                    <a:lstStyle/>
                    <a:p>
                      <a:pPr algn="l" fontAlgn="b"/>
                      <a:r>
                        <a:rPr lang="es-MX" sz="1100" u="none" strike="noStrike">
                          <a:effectLst/>
                        </a:rPr>
                        <a:t>De 40 a 44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706</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611</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890585684"/>
                  </a:ext>
                </a:extLst>
              </a:tr>
              <a:tr h="291347">
                <a:tc>
                  <a:txBody>
                    <a:bodyPr/>
                    <a:lstStyle/>
                    <a:p>
                      <a:pPr algn="l" fontAlgn="b"/>
                      <a:r>
                        <a:rPr lang="es-MX" sz="1100" u="none" strike="noStrike">
                          <a:effectLst/>
                        </a:rPr>
                        <a:t>De 45 a 49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539</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481</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202675736"/>
                  </a:ext>
                </a:extLst>
              </a:tr>
              <a:tr h="291347">
                <a:tc>
                  <a:txBody>
                    <a:bodyPr/>
                    <a:lstStyle/>
                    <a:p>
                      <a:pPr algn="l" fontAlgn="b"/>
                      <a:r>
                        <a:rPr lang="es-MX" sz="1100" u="none" strike="noStrike">
                          <a:effectLst/>
                        </a:rPr>
                        <a:t>De 50 a 54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368</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320</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94110962"/>
                  </a:ext>
                </a:extLst>
              </a:tr>
              <a:tr h="291347">
                <a:tc>
                  <a:txBody>
                    <a:bodyPr/>
                    <a:lstStyle/>
                    <a:p>
                      <a:pPr algn="l" fontAlgn="b"/>
                      <a:r>
                        <a:rPr lang="es-MX" sz="1100" u="none" strike="noStrike">
                          <a:effectLst/>
                        </a:rPr>
                        <a:t>De 55 a 59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300</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244</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619039882"/>
                  </a:ext>
                </a:extLst>
              </a:tr>
              <a:tr h="291347">
                <a:tc>
                  <a:txBody>
                    <a:bodyPr/>
                    <a:lstStyle/>
                    <a:p>
                      <a:pPr algn="l" fontAlgn="b"/>
                      <a:r>
                        <a:rPr lang="es-MX" sz="1100" u="none" strike="noStrike">
                          <a:effectLst/>
                        </a:rPr>
                        <a:t>De 60 a 64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269</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234</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107962678"/>
                  </a:ext>
                </a:extLst>
              </a:tr>
              <a:tr h="291347">
                <a:tc>
                  <a:txBody>
                    <a:bodyPr/>
                    <a:lstStyle/>
                    <a:p>
                      <a:pPr algn="l" fontAlgn="b"/>
                      <a:r>
                        <a:rPr lang="es-MX" sz="1100" u="none" strike="noStrike">
                          <a:effectLst/>
                        </a:rPr>
                        <a:t>De 65 y más años</a:t>
                      </a:r>
                      <a:endParaRPr lang="es-MX"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408</a:t>
                      </a:r>
                      <a:endParaRPr lang="es-PE"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343</a:t>
                      </a:r>
                      <a:endParaRPr lang="es-PE"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12177491"/>
                  </a:ext>
                </a:extLst>
              </a:tr>
              <a:tr h="291347">
                <a:tc>
                  <a:txBody>
                    <a:bodyPr/>
                    <a:lstStyle/>
                    <a:p>
                      <a:pPr algn="l" fontAlgn="b"/>
                      <a:r>
                        <a:rPr lang="es-PE" sz="1100" u="none" strike="noStrike">
                          <a:effectLst/>
                        </a:rPr>
                        <a:t>Total general</a:t>
                      </a:r>
                      <a:endParaRPr lang="es-PE" sz="1100" b="1"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a:effectLst/>
                        </a:rPr>
                        <a:t>12539</a:t>
                      </a:r>
                      <a:endParaRPr lang="es-PE" sz="1100" b="1"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s-PE" sz="1100" u="none" strike="noStrike" dirty="0">
                          <a:effectLst/>
                        </a:rPr>
                        <a:t>12623</a:t>
                      </a:r>
                      <a:endParaRPr lang="es-PE" sz="11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281254556"/>
                  </a:ext>
                </a:extLst>
              </a:tr>
            </a:tbl>
          </a:graphicData>
        </a:graphic>
      </p:graphicFrame>
      <p:pic>
        <p:nvPicPr>
          <p:cNvPr id="5" name="Imagen 4">
            <a:extLst>
              <a:ext uri="{FF2B5EF4-FFF2-40B4-BE49-F238E27FC236}">
                <a16:creationId xmlns:a16="http://schemas.microsoft.com/office/drawing/2014/main" id="{44D4EE0C-CE4D-482E-905D-F258A1C45D9B}"/>
              </a:ext>
            </a:extLst>
          </p:cNvPr>
          <p:cNvPicPr>
            <a:picLocks noChangeAspect="1"/>
          </p:cNvPicPr>
          <p:nvPr/>
        </p:nvPicPr>
        <p:blipFill>
          <a:blip r:embed="rId2"/>
          <a:stretch>
            <a:fillRect/>
          </a:stretch>
        </p:blipFill>
        <p:spPr>
          <a:xfrm>
            <a:off x="5439906" y="1558322"/>
            <a:ext cx="5234588" cy="3568721"/>
          </a:xfrm>
          <a:prstGeom prst="rect">
            <a:avLst/>
          </a:prstGeom>
        </p:spPr>
      </p:pic>
    </p:spTree>
    <p:extLst>
      <p:ext uri="{BB962C8B-B14F-4D97-AF65-F5344CB8AC3E}">
        <p14:creationId xmlns:p14="http://schemas.microsoft.com/office/powerpoint/2010/main" val="31008793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9C772FF2-0468-4771-A8F0-B5188437E1D9}"/>
              </a:ext>
            </a:extLst>
          </p:cNvPr>
          <p:cNvGraphicFramePr>
            <a:graphicFrameLocks noGrp="1"/>
          </p:cNvGraphicFramePr>
          <p:nvPr/>
        </p:nvGraphicFramePr>
        <p:xfrm>
          <a:off x="327078" y="1482012"/>
          <a:ext cx="10816203" cy="1645920"/>
        </p:xfrm>
        <a:graphic>
          <a:graphicData uri="http://schemas.openxmlformats.org/drawingml/2006/table">
            <a:tbl>
              <a:tblPr/>
              <a:tblGrid>
                <a:gridCol w="610898">
                  <a:extLst>
                    <a:ext uri="{9D8B030D-6E8A-4147-A177-3AD203B41FA5}">
                      <a16:colId xmlns:a16="http://schemas.microsoft.com/office/drawing/2014/main" val="372294261"/>
                    </a:ext>
                  </a:extLst>
                </a:gridCol>
                <a:gridCol w="610898">
                  <a:extLst>
                    <a:ext uri="{9D8B030D-6E8A-4147-A177-3AD203B41FA5}">
                      <a16:colId xmlns:a16="http://schemas.microsoft.com/office/drawing/2014/main" val="551594792"/>
                    </a:ext>
                  </a:extLst>
                </a:gridCol>
                <a:gridCol w="781381">
                  <a:extLst>
                    <a:ext uri="{9D8B030D-6E8A-4147-A177-3AD203B41FA5}">
                      <a16:colId xmlns:a16="http://schemas.microsoft.com/office/drawing/2014/main" val="3704054350"/>
                    </a:ext>
                  </a:extLst>
                </a:gridCol>
                <a:gridCol w="662990">
                  <a:extLst>
                    <a:ext uri="{9D8B030D-6E8A-4147-A177-3AD203B41FA5}">
                      <a16:colId xmlns:a16="http://schemas.microsoft.com/office/drawing/2014/main" val="536034167"/>
                    </a:ext>
                  </a:extLst>
                </a:gridCol>
                <a:gridCol w="1477520">
                  <a:extLst>
                    <a:ext uri="{9D8B030D-6E8A-4147-A177-3AD203B41FA5}">
                      <a16:colId xmlns:a16="http://schemas.microsoft.com/office/drawing/2014/main" val="4214065896"/>
                    </a:ext>
                  </a:extLst>
                </a:gridCol>
                <a:gridCol w="951863">
                  <a:extLst>
                    <a:ext uri="{9D8B030D-6E8A-4147-A177-3AD203B41FA5}">
                      <a16:colId xmlns:a16="http://schemas.microsoft.com/office/drawing/2014/main" val="664818512"/>
                    </a:ext>
                  </a:extLst>
                </a:gridCol>
                <a:gridCol w="1572233">
                  <a:extLst>
                    <a:ext uri="{9D8B030D-6E8A-4147-A177-3AD203B41FA5}">
                      <a16:colId xmlns:a16="http://schemas.microsoft.com/office/drawing/2014/main" val="1109817648"/>
                    </a:ext>
                  </a:extLst>
                </a:gridCol>
                <a:gridCol w="1458576">
                  <a:extLst>
                    <a:ext uri="{9D8B030D-6E8A-4147-A177-3AD203B41FA5}">
                      <a16:colId xmlns:a16="http://schemas.microsoft.com/office/drawing/2014/main" val="2006583942"/>
                    </a:ext>
                  </a:extLst>
                </a:gridCol>
                <a:gridCol w="1212324">
                  <a:extLst>
                    <a:ext uri="{9D8B030D-6E8A-4147-A177-3AD203B41FA5}">
                      <a16:colId xmlns:a16="http://schemas.microsoft.com/office/drawing/2014/main" val="1975657141"/>
                    </a:ext>
                  </a:extLst>
                </a:gridCol>
                <a:gridCol w="1477520">
                  <a:extLst>
                    <a:ext uri="{9D8B030D-6E8A-4147-A177-3AD203B41FA5}">
                      <a16:colId xmlns:a16="http://schemas.microsoft.com/office/drawing/2014/main" val="1823340386"/>
                    </a:ext>
                  </a:extLst>
                </a:gridCol>
              </a:tblGrid>
              <a:tr h="142875">
                <a:tc>
                  <a:txBody>
                    <a:bodyPr/>
                    <a:lstStyle/>
                    <a:p>
                      <a:pPr algn="ctr" fontAlgn="ctr"/>
                      <a:r>
                        <a:rPr lang="es-PE" sz="1200" b="0" i="0" u="none" strike="noStrike">
                          <a:solidFill>
                            <a:srgbClr val="000000"/>
                          </a:solidFill>
                          <a:effectLst/>
                          <a:latin typeface="Calibri" panose="020F050202020403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ctr"/>
                      <a:r>
                        <a:rPr lang="es-PE" sz="1200" b="0" i="0" u="none" strike="noStrike">
                          <a:solidFill>
                            <a:srgbClr val="000000"/>
                          </a:solidFill>
                          <a:effectLst/>
                          <a:latin typeface="Calibri" panose="020F0502020204030204" pitchFamily="34" charset="0"/>
                        </a:rPr>
                        <a:t>Item 1</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ctr"/>
                      <a:r>
                        <a:rPr lang="es-PE" sz="1200" b="0" i="0" u="none" strike="noStrike">
                          <a:solidFill>
                            <a:srgbClr val="000000"/>
                          </a:solidFill>
                          <a:effectLst/>
                          <a:latin typeface="Calibri" panose="020F0502020204030204" pitchFamily="34" charset="0"/>
                        </a:rPr>
                        <a:t>Item 2</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ctr"/>
                      <a:r>
                        <a:rPr lang="es-PE" sz="1200" b="0" i="0" u="none" strike="noStrike">
                          <a:solidFill>
                            <a:srgbClr val="000000"/>
                          </a:solidFill>
                          <a:effectLst/>
                          <a:latin typeface="Calibri" panose="020F0502020204030204" pitchFamily="34" charset="0"/>
                        </a:rPr>
                        <a:t>Item 3</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l" fontAlgn="ctr"/>
                      <a:r>
                        <a:rPr lang="es-PE" sz="1200" b="0" i="0" u="none" strike="noStrike">
                          <a:solidFill>
                            <a:srgbClr val="000000"/>
                          </a:solidFill>
                          <a:effectLst/>
                          <a:latin typeface="Calibri" panose="020F0502020204030204" pitchFamily="34" charset="0"/>
                        </a:rPr>
                        <a:t>Item 4</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ctr"/>
                      <a:r>
                        <a:rPr lang="es-PE" sz="1200" b="0" i="0" u="none" strike="noStrike">
                          <a:solidFill>
                            <a:srgbClr val="000000"/>
                          </a:solidFill>
                          <a:effectLst/>
                          <a:latin typeface="Calibri" panose="020F0502020204030204" pitchFamily="34" charset="0"/>
                        </a:rPr>
                        <a:t>Item 5</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l" fontAlgn="ctr"/>
                      <a:r>
                        <a:rPr lang="es-PE" sz="1200" b="0" i="0" u="none" strike="noStrike">
                          <a:solidFill>
                            <a:srgbClr val="000000"/>
                          </a:solidFill>
                          <a:effectLst/>
                          <a:latin typeface="Calibri" panose="020F0502020204030204" pitchFamily="34" charset="0"/>
                        </a:rPr>
                        <a:t>Item 6</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ctr"/>
                      <a:r>
                        <a:rPr lang="es-PE" sz="1200" b="0" i="0" u="none" strike="noStrike">
                          <a:solidFill>
                            <a:srgbClr val="000000"/>
                          </a:solidFill>
                          <a:effectLst/>
                          <a:latin typeface="Calibri" panose="020F0502020204030204" pitchFamily="34" charset="0"/>
                        </a:rPr>
                        <a:t>Item 7</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l" fontAlgn="ctr"/>
                      <a:r>
                        <a:rPr lang="es-PE" sz="1200" b="0" i="0" u="none" strike="noStrike">
                          <a:solidFill>
                            <a:srgbClr val="000000"/>
                          </a:solidFill>
                          <a:effectLst/>
                          <a:latin typeface="Calibri" panose="020F0502020204030204" pitchFamily="34" charset="0"/>
                        </a:rPr>
                        <a:t>Item 8</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ctr"/>
                      <a:r>
                        <a:rPr lang="es-PE" sz="1200" b="0" i="0" u="none" strike="noStrike">
                          <a:solidFill>
                            <a:srgbClr val="000000"/>
                          </a:solidFill>
                          <a:effectLst/>
                          <a:latin typeface="Calibri" panose="020F0502020204030204" pitchFamily="34" charset="0"/>
                        </a:rPr>
                        <a:t>Item 9</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825801261"/>
                  </a:ext>
                </a:extLst>
              </a:tr>
              <a:tr h="1219200">
                <a:tc>
                  <a:txBody>
                    <a:bodyPr/>
                    <a:lstStyle/>
                    <a:p>
                      <a:pPr algn="ctr" fontAlgn="ctr"/>
                      <a:r>
                        <a:rPr lang="es-PE" sz="1200" b="0" i="0" u="none" strike="noStrike">
                          <a:solidFill>
                            <a:srgbClr val="000000"/>
                          </a:solidFill>
                          <a:effectLst/>
                          <a:latin typeface="Calibri" panose="020F0502020204030204" pitchFamily="34" charset="0"/>
                        </a:rPr>
                        <a:t>Id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200" b="0" i="0" u="none" strike="noStrike">
                          <a:solidFill>
                            <a:srgbClr val="000000"/>
                          </a:solidFill>
                          <a:effectLst/>
                          <a:latin typeface="Calibri" panose="020F0502020204030204" pitchFamily="34" charset="0"/>
                        </a:rPr>
                        <a:t>Codigo Provincia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200" b="0" i="0" u="none" strike="noStrike" dirty="0">
                          <a:solidFill>
                            <a:srgbClr val="000000"/>
                          </a:solidFill>
                          <a:effectLst/>
                          <a:latin typeface="Calibri" panose="020F0502020204030204" pitchFamily="34" charset="0"/>
                        </a:rPr>
                        <a:t>Nombre Provincia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200" b="0" i="0" u="none" strike="noStrike">
                          <a:solidFill>
                            <a:srgbClr val="000000"/>
                          </a:solidFill>
                          <a:effectLst/>
                          <a:latin typeface="Calibri" panose="020F0502020204030204" pitchFamily="34" charset="0"/>
                        </a:rPr>
                        <a:t>Codigo Distrito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PE" sz="1200" b="0" i="0" u="none" strike="noStrike">
                          <a:solidFill>
                            <a:srgbClr val="000000"/>
                          </a:solidFill>
                          <a:effectLst/>
                          <a:latin typeface="Calibri" panose="020F0502020204030204" pitchFamily="34" charset="0"/>
                        </a:rPr>
                        <a:t>Nombre Distrito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200" b="0" i="0" u="none" strike="noStrike">
                          <a:solidFill>
                            <a:srgbClr val="000000"/>
                          </a:solidFill>
                          <a:effectLst/>
                          <a:latin typeface="Calibri" panose="020F0502020204030204" pitchFamily="34" charset="0"/>
                        </a:rPr>
                        <a:t>Codigo Centro Poblado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PE" sz="1200" b="0" i="0" u="none" strike="noStrike">
                          <a:solidFill>
                            <a:srgbClr val="000000"/>
                          </a:solidFill>
                          <a:effectLst/>
                          <a:latin typeface="Calibri" panose="020F0502020204030204" pitchFamily="34" charset="0"/>
                        </a:rPr>
                        <a:t>Nombre del Centro Poblado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PE" sz="1200" b="0" i="0" u="none" strike="noStrike">
                          <a:solidFill>
                            <a:srgbClr val="000000"/>
                          </a:solidFill>
                          <a:effectLst/>
                          <a:latin typeface="Calibri" panose="020F0502020204030204" pitchFamily="34" charset="0"/>
                        </a:rPr>
                        <a:t>Nombre de la Ipress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200" b="0" i="0" u="none" strike="noStrike">
                          <a:solidFill>
                            <a:srgbClr val="000000"/>
                          </a:solidFill>
                          <a:effectLst/>
                          <a:latin typeface="Calibri" panose="020F0502020204030204" pitchFamily="34" charset="0"/>
                        </a:rPr>
                        <a:t>Codigo de la Ipress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200" b="0" i="0" u="none" strike="noStrike">
                          <a:solidFill>
                            <a:srgbClr val="000000"/>
                          </a:solidFill>
                          <a:effectLst/>
                          <a:latin typeface="Calibri" panose="020F0502020204030204" pitchFamily="34" charset="0"/>
                        </a:rPr>
                        <a:t>Medio Transporte a Ipress,Usar la siguiente clasificación: 1=Carro, ,2=Deslizador,3=Peque peque(Canoa grande), 4=Bote,5=a pie, 6=acemila, 7=Otros)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23425771"/>
                  </a:ext>
                </a:extLst>
              </a:tr>
              <a:tr h="142875">
                <a:tc>
                  <a:txBody>
                    <a:bodyPr/>
                    <a:lstStyle/>
                    <a:p>
                      <a:pPr algn="ctr" fontAlgn="ctr"/>
                      <a:r>
                        <a:rPr lang="es-PE" sz="1200" b="0" i="0" u="none" strike="noStrike">
                          <a:solidFill>
                            <a:srgbClr val="000000"/>
                          </a:solidFill>
                          <a:effectLst/>
                          <a:latin typeface="Calibri" panose="020F0502020204030204" pitchFamily="34" charset="0"/>
                        </a:rPr>
                        <a:t>Id025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200" b="0" i="0" u="none" strike="noStrike">
                          <a:solidFill>
                            <a:srgbClr val="000000"/>
                          </a:solidFill>
                          <a:effectLst/>
                          <a:latin typeface="Calibri" panose="020F0502020204030204" pitchFamily="34" charset="0"/>
                        </a:rPr>
                        <a:t>0102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200" b="0" i="0" u="none" strike="noStrike">
                          <a:solidFill>
                            <a:srgbClr val="000000"/>
                          </a:solidFill>
                          <a:effectLst/>
                          <a:latin typeface="Calibri" panose="020F0502020204030204" pitchFamily="34" charset="0"/>
                        </a:rPr>
                        <a:t>BAGUA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200" b="0" i="0" u="none" strike="noStrike">
                          <a:solidFill>
                            <a:srgbClr val="000000"/>
                          </a:solidFill>
                          <a:effectLst/>
                          <a:latin typeface="Calibri" panose="020F0502020204030204" pitchFamily="34" charset="0"/>
                        </a:rPr>
                        <a:t>010202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PE" sz="1200" b="0" i="0" u="none" strike="noStrike">
                          <a:solidFill>
                            <a:srgbClr val="000000"/>
                          </a:solidFill>
                          <a:effectLst/>
                          <a:latin typeface="Calibri" panose="020F0502020204030204" pitchFamily="34" charset="0"/>
                        </a:rPr>
                        <a:t>ARAMANGO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200" b="0" i="0" u="none" strike="noStrike">
                          <a:solidFill>
                            <a:srgbClr val="000000"/>
                          </a:solidFill>
                          <a:effectLst/>
                          <a:latin typeface="Calibri" panose="020F0502020204030204" pitchFamily="34" charset="0"/>
                        </a:rPr>
                        <a:t>0102020001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PE" sz="1200" b="0" i="0" u="none" strike="noStrike">
                          <a:solidFill>
                            <a:srgbClr val="000000"/>
                          </a:solidFill>
                          <a:effectLst/>
                          <a:latin typeface="Calibri" panose="020F0502020204030204" pitchFamily="34" charset="0"/>
                        </a:rPr>
                        <a:t>ARAMANGO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PE" sz="1200" b="0" i="0" u="none" strike="noStrike">
                          <a:solidFill>
                            <a:srgbClr val="000000"/>
                          </a:solidFill>
                          <a:effectLst/>
                          <a:latin typeface="Calibri" panose="020F0502020204030204" pitchFamily="34" charset="0"/>
                        </a:rPr>
                        <a:t>C.S. ARAMANGO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200" b="0" i="0" u="none" strike="noStrike">
                          <a:solidFill>
                            <a:srgbClr val="000000"/>
                          </a:solidFill>
                          <a:effectLst/>
                          <a:latin typeface="Calibri" panose="020F0502020204030204" pitchFamily="34" charset="0"/>
                        </a:rPr>
                        <a:t>0000005053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200" b="0" i="0" u="none" strike="noStrike" dirty="0">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67396718"/>
                  </a:ext>
                </a:extLst>
              </a:tr>
            </a:tbl>
          </a:graphicData>
        </a:graphic>
      </p:graphicFrame>
      <p:graphicFrame>
        <p:nvGraphicFramePr>
          <p:cNvPr id="6" name="Tabla 5">
            <a:extLst>
              <a:ext uri="{FF2B5EF4-FFF2-40B4-BE49-F238E27FC236}">
                <a16:creationId xmlns:a16="http://schemas.microsoft.com/office/drawing/2014/main" id="{DFF81A69-02D2-403F-B22E-3D1E780769F5}"/>
              </a:ext>
            </a:extLst>
          </p:cNvPr>
          <p:cNvGraphicFramePr>
            <a:graphicFrameLocks noGrp="1"/>
          </p:cNvGraphicFramePr>
          <p:nvPr/>
        </p:nvGraphicFramePr>
        <p:xfrm>
          <a:off x="327078" y="3429000"/>
          <a:ext cx="10955687" cy="2682240"/>
        </p:xfrm>
        <a:graphic>
          <a:graphicData uri="http://schemas.openxmlformats.org/drawingml/2006/table">
            <a:tbl>
              <a:tblPr/>
              <a:tblGrid>
                <a:gridCol w="1190015">
                  <a:extLst>
                    <a:ext uri="{9D8B030D-6E8A-4147-A177-3AD203B41FA5}">
                      <a16:colId xmlns:a16="http://schemas.microsoft.com/office/drawing/2014/main" val="1094750850"/>
                    </a:ext>
                  </a:extLst>
                </a:gridCol>
                <a:gridCol w="779176">
                  <a:extLst>
                    <a:ext uri="{9D8B030D-6E8A-4147-A177-3AD203B41FA5}">
                      <a16:colId xmlns:a16="http://schemas.microsoft.com/office/drawing/2014/main" val="4216126990"/>
                    </a:ext>
                  </a:extLst>
                </a:gridCol>
                <a:gridCol w="982233">
                  <a:extLst>
                    <a:ext uri="{9D8B030D-6E8A-4147-A177-3AD203B41FA5}">
                      <a16:colId xmlns:a16="http://schemas.microsoft.com/office/drawing/2014/main" val="2471867302"/>
                    </a:ext>
                  </a:extLst>
                </a:gridCol>
                <a:gridCol w="1262501">
                  <a:extLst>
                    <a:ext uri="{9D8B030D-6E8A-4147-A177-3AD203B41FA5}">
                      <a16:colId xmlns:a16="http://schemas.microsoft.com/office/drawing/2014/main" val="3870135091"/>
                    </a:ext>
                  </a:extLst>
                </a:gridCol>
                <a:gridCol w="1386697">
                  <a:extLst>
                    <a:ext uri="{9D8B030D-6E8A-4147-A177-3AD203B41FA5}">
                      <a16:colId xmlns:a16="http://schemas.microsoft.com/office/drawing/2014/main" val="3620772287"/>
                    </a:ext>
                  </a:extLst>
                </a:gridCol>
                <a:gridCol w="1265571">
                  <a:extLst>
                    <a:ext uri="{9D8B030D-6E8A-4147-A177-3AD203B41FA5}">
                      <a16:colId xmlns:a16="http://schemas.microsoft.com/office/drawing/2014/main" val="713320094"/>
                    </a:ext>
                  </a:extLst>
                </a:gridCol>
                <a:gridCol w="779176">
                  <a:extLst>
                    <a:ext uri="{9D8B030D-6E8A-4147-A177-3AD203B41FA5}">
                      <a16:colId xmlns:a16="http://schemas.microsoft.com/office/drawing/2014/main" val="2315082829"/>
                    </a:ext>
                  </a:extLst>
                </a:gridCol>
                <a:gridCol w="1899973">
                  <a:extLst>
                    <a:ext uri="{9D8B030D-6E8A-4147-A177-3AD203B41FA5}">
                      <a16:colId xmlns:a16="http://schemas.microsoft.com/office/drawing/2014/main" val="2574208920"/>
                    </a:ext>
                  </a:extLst>
                </a:gridCol>
                <a:gridCol w="1410345">
                  <a:extLst>
                    <a:ext uri="{9D8B030D-6E8A-4147-A177-3AD203B41FA5}">
                      <a16:colId xmlns:a16="http://schemas.microsoft.com/office/drawing/2014/main" val="58701782"/>
                    </a:ext>
                  </a:extLst>
                </a:gridCol>
              </a:tblGrid>
              <a:tr h="142875">
                <a:tc>
                  <a:txBody>
                    <a:bodyPr/>
                    <a:lstStyle/>
                    <a:p>
                      <a:pPr algn="ctr" fontAlgn="ctr"/>
                      <a:r>
                        <a:rPr lang="es-PE" sz="1100" b="0" i="0" u="none" strike="noStrike">
                          <a:solidFill>
                            <a:srgbClr val="000000"/>
                          </a:solidFill>
                          <a:effectLst/>
                          <a:latin typeface="Calibri" panose="020F0502020204030204" pitchFamily="34" charset="0"/>
                        </a:rPr>
                        <a:t>Item 10</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ctr"/>
                      <a:r>
                        <a:rPr lang="es-PE" sz="1100" b="0" i="0" u="none" strike="noStrike">
                          <a:solidFill>
                            <a:srgbClr val="000000"/>
                          </a:solidFill>
                          <a:effectLst/>
                          <a:latin typeface="Calibri" panose="020F0502020204030204" pitchFamily="34" charset="0"/>
                        </a:rPr>
                        <a:t>Item 11</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l" fontAlgn="ctr"/>
                      <a:r>
                        <a:rPr lang="es-PE" sz="1100" b="0" i="0" u="none" strike="noStrike">
                          <a:solidFill>
                            <a:srgbClr val="000000"/>
                          </a:solidFill>
                          <a:effectLst/>
                          <a:latin typeface="Calibri" panose="020F0502020204030204" pitchFamily="34" charset="0"/>
                        </a:rPr>
                        <a:t>Item 12</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ctr"/>
                      <a:r>
                        <a:rPr lang="es-PE" sz="1100" b="0" i="0" u="none" strike="noStrike">
                          <a:solidFill>
                            <a:srgbClr val="000000"/>
                          </a:solidFill>
                          <a:effectLst/>
                          <a:latin typeface="Calibri" panose="020F0502020204030204" pitchFamily="34" charset="0"/>
                        </a:rPr>
                        <a:t>Item 13</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l" fontAlgn="ctr"/>
                      <a:r>
                        <a:rPr lang="es-PE" sz="1100" b="0" i="0" u="none" strike="noStrike">
                          <a:solidFill>
                            <a:srgbClr val="000000"/>
                          </a:solidFill>
                          <a:effectLst/>
                          <a:latin typeface="Calibri" panose="020F0502020204030204" pitchFamily="34" charset="0"/>
                        </a:rPr>
                        <a:t>Item 14</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l" fontAlgn="ctr"/>
                      <a:r>
                        <a:rPr lang="es-PE" sz="1100" b="0" i="0" u="none" strike="noStrike">
                          <a:solidFill>
                            <a:srgbClr val="000000"/>
                          </a:solidFill>
                          <a:effectLst/>
                          <a:latin typeface="Calibri" panose="020F0502020204030204" pitchFamily="34" charset="0"/>
                        </a:rPr>
                        <a:t>Item 15</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l" fontAlgn="ctr"/>
                      <a:r>
                        <a:rPr lang="es-PE" sz="1100" b="0" i="0" u="none" strike="noStrike">
                          <a:solidFill>
                            <a:srgbClr val="000000"/>
                          </a:solidFill>
                          <a:effectLst/>
                          <a:latin typeface="Calibri" panose="020F0502020204030204" pitchFamily="34" charset="0"/>
                        </a:rPr>
                        <a:t>Item 16</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ctr"/>
                      <a:r>
                        <a:rPr lang="es-PE" sz="1100" b="0" i="0" u="none" strike="noStrike">
                          <a:solidFill>
                            <a:srgbClr val="000000"/>
                          </a:solidFill>
                          <a:effectLst/>
                          <a:latin typeface="Calibri" panose="020F0502020204030204" pitchFamily="34" charset="0"/>
                        </a:rPr>
                        <a:t>Item 17</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l" fontAlgn="ctr"/>
                      <a:r>
                        <a:rPr lang="es-PE" sz="1100" b="0" i="0" u="none" strike="noStrike">
                          <a:solidFill>
                            <a:srgbClr val="000000"/>
                          </a:solidFill>
                          <a:effectLst/>
                          <a:latin typeface="Calibri" panose="020F0502020204030204" pitchFamily="34" charset="0"/>
                        </a:rPr>
                        <a:t>Item 18</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3858150050"/>
                  </a:ext>
                </a:extLst>
              </a:tr>
              <a:tr h="1219200">
                <a:tc>
                  <a:txBody>
                    <a:bodyPr/>
                    <a:lstStyle/>
                    <a:p>
                      <a:pPr algn="ctr" fontAlgn="ctr"/>
                      <a:r>
                        <a:rPr lang="es-PE" sz="1100" b="0" i="0" u="none" strike="noStrike">
                          <a:solidFill>
                            <a:srgbClr val="000000"/>
                          </a:solidFill>
                          <a:effectLst/>
                          <a:latin typeface="Calibri" panose="020F0502020204030204" pitchFamily="34" charset="0"/>
                        </a:rPr>
                        <a:t>Tiempo de trasalado (en min ) a IPRESS  (Item7)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a:solidFill>
                            <a:srgbClr val="000000"/>
                          </a:solidFill>
                          <a:effectLst/>
                          <a:latin typeface="Calibri" panose="020F0502020204030204" pitchFamily="34" charset="0"/>
                        </a:rPr>
                        <a:t>Nombre de la IPRESS del Centro de Salud Mental Comunitario más cercano al CCPP</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a:solidFill>
                            <a:srgbClr val="000000"/>
                          </a:solidFill>
                          <a:effectLst/>
                          <a:latin typeface="Calibri" panose="020F0502020204030204" pitchFamily="34" charset="0"/>
                        </a:rPr>
                        <a:t>Codigo de la IPRESS del Centro de Salud Mental Comunitario (Item11)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a:solidFill>
                            <a:srgbClr val="000000"/>
                          </a:solidFill>
                          <a:effectLst/>
                          <a:latin typeface="Calibri" panose="020F0502020204030204" pitchFamily="34" charset="0"/>
                        </a:rPr>
                        <a:t>Medio de transporte hacia IPRESS.CSMC(Item 11),Usar la siguiente clasificación: 1=Carro, ,2=Deslizador,3=Peque peque(Canoa grande), 4=Bote,5=a pie, 6=acemila, 7=Otros)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a:solidFill>
                            <a:srgbClr val="000000"/>
                          </a:solidFill>
                          <a:effectLst/>
                          <a:latin typeface="Calibri" panose="020F0502020204030204" pitchFamily="34" charset="0"/>
                        </a:rPr>
                        <a:t>Tiempo de traslado (en min) al Centro de Salud mental Comunitario,(Item 11)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MX" sz="1100" b="0" i="0" u="none" strike="noStrike">
                          <a:solidFill>
                            <a:srgbClr val="000000"/>
                          </a:solidFill>
                          <a:effectLst/>
                          <a:latin typeface="Calibri" panose="020F0502020204030204" pitchFamily="34" charset="0"/>
                        </a:rPr>
                        <a:t>Identificar el CEM mas cercano al CCPP , indicar el nombre del Distrito acompañado de la palabra CEM(Centro de Emergencia Mujer),Ejemplo: Santa Rita_CEM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a:solidFill>
                            <a:srgbClr val="000000"/>
                          </a:solidFill>
                          <a:effectLst/>
                          <a:latin typeface="Calibri" panose="020F0502020204030204" pitchFamily="34" charset="0"/>
                        </a:rPr>
                        <a:t>Codigo de Ubigeo del Distrito según la Ubicación del CEM (Item 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a:solidFill>
                            <a:srgbClr val="000000"/>
                          </a:solidFill>
                          <a:effectLst/>
                          <a:latin typeface="Calibri" panose="020F0502020204030204" pitchFamily="34" charset="0"/>
                        </a:rPr>
                        <a:t>Medio de transporte al CEM (Item 15), Usar la siguiente clasificación: 1=Carro, ,2=Deslizador,3=Peque peque(Canoa grande), 4=Bote,5=a pie, 6=acemila, 7=Otros)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a:solidFill>
                            <a:srgbClr val="000000"/>
                          </a:solidFill>
                          <a:effectLst/>
                          <a:latin typeface="Calibri" panose="020F0502020204030204" pitchFamily="34" charset="0"/>
                        </a:rPr>
                        <a:t>Tiempo de traslado (en min) al CEM (Item 15). Más cercano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97002290"/>
                  </a:ext>
                </a:extLst>
              </a:tr>
              <a:tr h="142875">
                <a:tc>
                  <a:txBody>
                    <a:bodyPr/>
                    <a:lstStyle/>
                    <a:p>
                      <a:pPr algn="ctr" fontAlgn="ctr"/>
                      <a:r>
                        <a:rPr lang="es-PE" sz="1100" b="0" i="0" u="none" strike="noStrike">
                          <a:solidFill>
                            <a:srgbClr val="000000"/>
                          </a:solidFill>
                          <a:effectLst/>
                          <a:latin typeface="Calibri" panose="020F0502020204030204" pitchFamily="34" charset="0"/>
                        </a:rPr>
                        <a:t>5MIN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PE" sz="1100" b="0" i="0" u="none" strike="noStrike">
                          <a:solidFill>
                            <a:srgbClr val="000000"/>
                          </a:solidFill>
                          <a:effectLst/>
                          <a:latin typeface="Calibri" panose="020F0502020204030204" pitchFamily="34" charset="0"/>
                        </a:rPr>
                        <a:t>CENTRO DE SALUD MENTAL COMUNITARIO BAGUA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100" b="0" i="0" u="none" strike="noStrike">
                          <a:solidFill>
                            <a:srgbClr val="000000"/>
                          </a:solidFill>
                          <a:effectLst/>
                          <a:latin typeface="Calibri" panose="020F0502020204030204" pitchFamily="34" charset="0"/>
                        </a:rPr>
                        <a:t>0000025390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1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100" b="0" i="0" u="none" strike="noStrike">
                          <a:solidFill>
                            <a:srgbClr val="000000"/>
                          </a:solidFill>
                          <a:effectLst/>
                          <a:latin typeface="Calibri" panose="020F0502020204030204" pitchFamily="34" charset="0"/>
                        </a:rPr>
                        <a:t>45 MINUTOS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PE" sz="1100" b="0" i="0" u="none" strike="noStrike">
                          <a:solidFill>
                            <a:srgbClr val="000000"/>
                          </a:solidFill>
                          <a:effectLst/>
                          <a:latin typeface="Calibri" panose="020F0502020204030204" pitchFamily="34" charset="0"/>
                        </a:rPr>
                        <a:t>BAGUA_CEM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100" b="0" i="0" u="none" strike="noStrike">
                          <a:solidFill>
                            <a:srgbClr val="000000"/>
                          </a:solidFill>
                          <a:effectLst/>
                          <a:latin typeface="Calibri" panose="020F0502020204030204" pitchFamily="34" charset="0"/>
                        </a:rPr>
                        <a:t>010201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1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1100" b="0" i="0" u="none" strike="noStrike" dirty="0">
                          <a:solidFill>
                            <a:srgbClr val="000000"/>
                          </a:solidFill>
                          <a:effectLst/>
                          <a:latin typeface="Calibri" panose="020F0502020204030204" pitchFamily="34" charset="0"/>
                        </a:rPr>
                        <a:t>45 MINUTOS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28398918"/>
                  </a:ext>
                </a:extLst>
              </a:tr>
            </a:tbl>
          </a:graphicData>
        </a:graphic>
      </p:graphicFrame>
      <p:sp>
        <p:nvSpPr>
          <p:cNvPr id="7" name="Rectángulo 6">
            <a:extLst>
              <a:ext uri="{FF2B5EF4-FFF2-40B4-BE49-F238E27FC236}">
                <a16:creationId xmlns:a16="http://schemas.microsoft.com/office/drawing/2014/main" id="{246B6EFB-0A1A-490C-872E-CB782F16AD25}"/>
              </a:ext>
            </a:extLst>
          </p:cNvPr>
          <p:cNvSpPr/>
          <p:nvPr/>
        </p:nvSpPr>
        <p:spPr>
          <a:xfrm>
            <a:off x="1348353" y="407553"/>
            <a:ext cx="9794927" cy="646331"/>
          </a:xfrm>
          <a:prstGeom prst="rect">
            <a:avLst/>
          </a:prstGeom>
        </p:spPr>
        <p:txBody>
          <a:bodyPr wrap="square">
            <a:spAutoFit/>
          </a:bodyPr>
          <a:lstStyle/>
          <a:p>
            <a:r>
              <a:rPr lang="es-MX" b="1" dirty="0">
                <a:solidFill>
                  <a:srgbClr val="000000"/>
                </a:solidFill>
                <a:latin typeface="Calibri" panose="020F0502020204030204" pitchFamily="34" charset="0"/>
              </a:rPr>
              <a:t>BASE DE DATOS REGIONAL DE LA MEDICION BASAL DEL ACCESO FISICO A IPRESS  CON PROFESIONALES DE LA SALUD O EQUIPO MULTIDISCIPLINARIO </a:t>
            </a:r>
            <a:endParaRPr lang="es-PE" dirty="0"/>
          </a:p>
        </p:txBody>
      </p:sp>
    </p:spTree>
    <p:extLst>
      <p:ext uri="{BB962C8B-B14F-4D97-AF65-F5344CB8AC3E}">
        <p14:creationId xmlns:p14="http://schemas.microsoft.com/office/powerpoint/2010/main" val="929281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98AC0AE-A6D9-4298-8C75-4E7F85D51CA6}"/>
              </a:ext>
            </a:extLst>
          </p:cNvPr>
          <p:cNvSpPr txBox="1"/>
          <p:nvPr/>
        </p:nvSpPr>
        <p:spPr>
          <a:xfrm>
            <a:off x="4981215" y="2331402"/>
            <a:ext cx="3522688" cy="584775"/>
          </a:xfrm>
          <a:prstGeom prst="rect">
            <a:avLst/>
          </a:prstGeom>
          <a:noFill/>
        </p:spPr>
        <p:txBody>
          <a:bodyPr wrap="square" rtlCol="0">
            <a:spAutoFit/>
          </a:bodyPr>
          <a:lstStyle/>
          <a:p>
            <a:r>
              <a:rPr lang="es-PE" sz="3200" dirty="0"/>
              <a:t>RESULTADOS</a:t>
            </a:r>
          </a:p>
        </p:txBody>
      </p:sp>
    </p:spTree>
    <p:extLst>
      <p:ext uri="{BB962C8B-B14F-4D97-AF65-F5344CB8AC3E}">
        <p14:creationId xmlns:p14="http://schemas.microsoft.com/office/powerpoint/2010/main" val="30070459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5B5A4AE-AF61-4677-B6A8-27FEA088C3A6}"/>
              </a:ext>
            </a:extLst>
          </p:cNvPr>
          <p:cNvSpPr/>
          <p:nvPr/>
        </p:nvSpPr>
        <p:spPr>
          <a:xfrm>
            <a:off x="2970362" y="1874577"/>
            <a:ext cx="6096000" cy="1711366"/>
          </a:xfrm>
          <a:prstGeom prst="rect">
            <a:avLst/>
          </a:prstGeom>
        </p:spPr>
        <p:txBody>
          <a:bodyPr>
            <a:spAutoFit/>
          </a:bodyPr>
          <a:lstStyle/>
          <a:p>
            <a:pPr marL="1980565">
              <a:lnSpc>
                <a:spcPct val="150000"/>
              </a:lnSpc>
              <a:spcAft>
                <a:spcPts val="800"/>
              </a:spcAft>
            </a:pPr>
            <a:r>
              <a:rPr lang="es-ES_tradnl" b="1" dirty="0">
                <a:solidFill>
                  <a:srgbClr val="222222"/>
                </a:solidFill>
                <a:latin typeface="Calibri" panose="020F0502020204030204" pitchFamily="34" charset="0"/>
                <a:ea typeface="Calibri" panose="020F0502020204030204" pitchFamily="34" charset="0"/>
                <a:cs typeface="Calibri" panose="020F0502020204030204" pitchFamily="34" charset="0"/>
              </a:rPr>
              <a:t>PRIORIDADES DE INVESTIGACIÓN EN SALUD PÚBLICA DESDE LA PERSPECTIVA DE LA ESCUELA NACIONAL DE SALUD PÚBLICA-2019</a:t>
            </a:r>
            <a:endParaRPr lang="es-PE" sz="9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10" name="Objeto 9">
            <a:extLst>
              <a:ext uri="{FF2B5EF4-FFF2-40B4-BE49-F238E27FC236}">
                <a16:creationId xmlns:a16="http://schemas.microsoft.com/office/drawing/2014/main" id="{B56E6E42-2C83-4E10-A14A-FB2A10129688}"/>
              </a:ext>
            </a:extLst>
          </p:cNvPr>
          <p:cNvGraphicFramePr>
            <a:graphicFrameLocks noChangeAspect="1"/>
          </p:cNvGraphicFramePr>
          <p:nvPr>
            <p:extLst>
              <p:ext uri="{D42A27DB-BD31-4B8C-83A1-F6EECF244321}">
                <p14:modId xmlns:p14="http://schemas.microsoft.com/office/powerpoint/2010/main" val="1819126092"/>
              </p:ext>
            </p:extLst>
          </p:nvPr>
        </p:nvGraphicFramePr>
        <p:xfrm>
          <a:off x="6749062" y="4126872"/>
          <a:ext cx="1728787" cy="533400"/>
        </p:xfrm>
        <a:graphic>
          <a:graphicData uri="http://schemas.openxmlformats.org/presentationml/2006/ole">
            <mc:AlternateContent xmlns:mc="http://schemas.openxmlformats.org/markup-compatibility/2006">
              <mc:Choice xmlns:v="urn:schemas-microsoft-com:vml" Requires="v">
                <p:oleObj spid="_x0000_s3094" name="Objeto empaquetador del shell" showAsIcon="1" r:id="rId3" imgW="1729080" imgH="532800" progId="Package">
                  <p:embed/>
                </p:oleObj>
              </mc:Choice>
              <mc:Fallback>
                <p:oleObj name="Objeto empaquetador del shell" showAsIcon="1" r:id="rId3" imgW="1729080" imgH="532800" progId="Package">
                  <p:embed/>
                  <p:pic>
                    <p:nvPicPr>
                      <p:cNvPr id="2" name="Objeto 1">
                        <a:extLst>
                          <a:ext uri="{FF2B5EF4-FFF2-40B4-BE49-F238E27FC236}">
                            <a16:creationId xmlns:a16="http://schemas.microsoft.com/office/drawing/2014/main" id="{314D24D6-EC2E-4B16-A493-88A86A3A7638}"/>
                          </a:ext>
                        </a:extLst>
                      </p:cNvPr>
                      <p:cNvPicPr/>
                      <p:nvPr/>
                    </p:nvPicPr>
                    <p:blipFill>
                      <a:blip r:embed="rId4"/>
                      <a:stretch>
                        <a:fillRect/>
                      </a:stretch>
                    </p:blipFill>
                    <p:spPr>
                      <a:xfrm>
                        <a:off x="6749062" y="4126872"/>
                        <a:ext cx="1728787" cy="533400"/>
                      </a:xfrm>
                      <a:prstGeom prst="rect">
                        <a:avLst/>
                      </a:prstGeom>
                    </p:spPr>
                  </p:pic>
                </p:oleObj>
              </mc:Fallback>
            </mc:AlternateContent>
          </a:graphicData>
        </a:graphic>
      </p:graphicFrame>
    </p:spTree>
    <p:extLst>
      <p:ext uri="{BB962C8B-B14F-4D97-AF65-F5344CB8AC3E}">
        <p14:creationId xmlns:p14="http://schemas.microsoft.com/office/powerpoint/2010/main" val="39431787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26ACF512-D44A-43A4-B3AF-56B45E64821E}"/>
              </a:ext>
            </a:extLst>
          </p:cNvPr>
          <p:cNvSpPr/>
          <p:nvPr/>
        </p:nvSpPr>
        <p:spPr>
          <a:xfrm>
            <a:off x="999344" y="1136132"/>
            <a:ext cx="10193312" cy="4297267"/>
          </a:xfrm>
          <a:prstGeom prst="rect">
            <a:avLst/>
          </a:prstGeom>
          <a:ln w="19050">
            <a:solidFill>
              <a:schemeClr val="accent6">
                <a:lumMod val="75000"/>
              </a:schemeClr>
            </a:solidFill>
          </a:ln>
        </p:spPr>
        <p:txBody>
          <a:bodyPr wrap="square">
            <a:spAutoFit/>
          </a:bodyPr>
          <a:lstStyle/>
          <a:p>
            <a:pPr algn="just">
              <a:lnSpc>
                <a:spcPct val="107000"/>
              </a:lnSpc>
            </a:pPr>
            <a:r>
              <a:rPr lang="es-PE" sz="1600" b="1" dirty="0">
                <a:latin typeface="Calibri" panose="020F0502020204030204" pitchFamily="34" charset="0"/>
                <a:ea typeface="Arial Unicode MS"/>
                <a:cs typeface="Calibri" panose="020F0502020204030204" pitchFamily="34" charset="0"/>
              </a:rPr>
              <a:t>FE 1:  Monitoreo y análisis de la situación de salud de la población</a:t>
            </a:r>
            <a:endParaRPr lang="es-PE" sz="1600" b="1"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0"/>
              </a:spcAft>
            </a:pPr>
            <a:r>
              <a:rPr lang="es-PE" sz="1600" b="1" dirty="0">
                <a:latin typeface="Calibri" panose="020F0502020204030204" pitchFamily="34" charset="0"/>
                <a:ea typeface="Arial Unicode MS"/>
                <a:cs typeface="Calibri" panose="020F0502020204030204" pitchFamily="34" charset="0"/>
              </a:rPr>
              <a:t>FE 7:  Evaluación y promoción del acceso equitativo de la población a los servicios de salud necesario</a:t>
            </a:r>
          </a:p>
          <a:p>
            <a:pPr algn="just">
              <a:lnSpc>
                <a:spcPct val="107000"/>
              </a:lnSpc>
              <a:spcAft>
                <a:spcPts val="0"/>
              </a:spcAft>
            </a:pPr>
            <a:endParaRPr lang="es-PE" sz="1400" b="1" spc="-20" dirty="0">
              <a:latin typeface="Calibri" panose="020F0502020204030204" pitchFamily="34" charset="0"/>
              <a:ea typeface="Calibri" panose="020F0502020204030204" pitchFamily="34" charset="0"/>
              <a:cs typeface="Calibri" panose="020F0502020204030204" pitchFamily="34" charset="0"/>
            </a:endParaRPr>
          </a:p>
          <a:p>
            <a:pPr algn="just">
              <a:lnSpc>
                <a:spcPct val="107000"/>
              </a:lnSpc>
              <a:spcAft>
                <a:spcPts val="0"/>
              </a:spcAft>
            </a:pPr>
            <a:r>
              <a:rPr lang="es-PE" sz="1400" spc="-20" dirty="0">
                <a:latin typeface="Calibri" panose="020F0502020204030204" pitchFamily="34" charset="0"/>
                <a:ea typeface="Calibri" panose="020F0502020204030204" pitchFamily="34" charset="0"/>
                <a:cs typeface="Calibri" panose="020F0502020204030204" pitchFamily="34" charset="0"/>
              </a:rPr>
              <a:t>Se seleccionaron elementos del sistema de salud que hacen posible </a:t>
            </a:r>
            <a:r>
              <a:rPr lang="es-PE" sz="1400" dirty="0">
                <a:solidFill>
                  <a:srgbClr val="222222"/>
                </a:solidFill>
                <a:latin typeface="Calibri" panose="020F0502020204030204" pitchFamily="34" charset="0"/>
                <a:ea typeface="Calibri" panose="020F0502020204030204" pitchFamily="34" charset="0"/>
                <a:cs typeface="Calibri" panose="020F0502020204030204" pitchFamily="34" charset="0"/>
              </a:rPr>
              <a:t>“la acción colectiva, tanto del Estado como de la sociedad civil, encaminada a proteger y mejorar la salud de las personas”</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s-PE" sz="1400" dirty="0">
                <a:solidFill>
                  <a:srgbClr val="222222"/>
                </a:solidFill>
                <a:latin typeface="Calibri" panose="020F0502020204030204" pitchFamily="34" charset="0"/>
                <a:ea typeface="Calibri" panose="020F0502020204030204" pitchFamily="34" charset="0"/>
                <a:cs typeface="Calibri" panose="020F0502020204030204" pitchFamily="34" charset="0"/>
              </a:rPr>
              <a:t> </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s-PE" sz="1400" b="1" dirty="0">
                <a:latin typeface="Calibri" panose="020F0502020204030204" pitchFamily="34" charset="0"/>
                <a:ea typeface="Calibri" panose="020F0502020204030204" pitchFamily="34" charset="0"/>
                <a:cs typeface="Calibri" panose="020F0502020204030204" pitchFamily="34" charset="0"/>
              </a:rPr>
              <a:t>ACCESIBILIDAD AL SISTEMA DE SALUD Y COBERTURA EN LOS SERVICIOS DE SALUD EN LOS ÁMBITOS DE LAS REGIONES</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7000"/>
              </a:lnSpc>
              <a:spcAft>
                <a:spcPts val="0"/>
              </a:spcAft>
            </a:pPr>
            <a:r>
              <a:rPr lang="es-PE" sz="1400" spc="-20" dirty="0">
                <a:latin typeface="Calibri" panose="020F0502020204030204" pitchFamily="34" charset="0"/>
                <a:ea typeface="Calibri" panose="020F0502020204030204" pitchFamily="34" charset="0"/>
                <a:cs typeface="Calibri" panose="020F0502020204030204" pitchFamily="34" charset="0"/>
              </a:rPr>
              <a:t> </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400" spc="-20" dirty="0">
                <a:latin typeface="Calibri" panose="020F0502020204030204" pitchFamily="34" charset="0"/>
                <a:ea typeface="Calibri" panose="020F0502020204030204" pitchFamily="34" charset="0"/>
                <a:cs typeface="Calibri" panose="020F0502020204030204" pitchFamily="34" charset="0"/>
              </a:rPr>
              <a:t>Composición de la red de servicios de salud en la región, según su relación con las unidades de salud y los segmentos componentes del sistema</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400" spc="-20" dirty="0">
                <a:latin typeface="Calibri" panose="020F0502020204030204" pitchFamily="34" charset="0"/>
                <a:ea typeface="Calibri" panose="020F0502020204030204" pitchFamily="34" charset="0"/>
                <a:cs typeface="Calibri" panose="020F0502020204030204" pitchFamily="34" charset="0"/>
              </a:rPr>
              <a:t>Estudio de la cobertura en los servicios de salud.</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400" spc="-20" dirty="0">
                <a:latin typeface="Calibri" panose="020F0502020204030204" pitchFamily="34" charset="0"/>
                <a:ea typeface="Calibri" panose="020F0502020204030204" pitchFamily="34" charset="0"/>
                <a:cs typeface="Calibri" panose="020F0502020204030204" pitchFamily="34" charset="0"/>
              </a:rPr>
              <a:t>Composición de la red de servicios de salud según su dependencia administrativa y estructura de la provisión de servicios en la región</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400" spc="-20" dirty="0">
                <a:latin typeface="Calibri" panose="020F0502020204030204" pitchFamily="34" charset="0"/>
                <a:ea typeface="Calibri" panose="020F0502020204030204" pitchFamily="34" charset="0"/>
                <a:cs typeface="Calibri" panose="020F0502020204030204" pitchFamily="34" charset="0"/>
              </a:rPr>
              <a:t>Estudio de la accesibilidad a los servicios, identificando los factores que facilitan o dificultan la búsqueda de obtención de atención en salud.</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400" spc="-20" dirty="0">
                <a:latin typeface="Calibri" panose="020F0502020204030204" pitchFamily="34" charset="0"/>
                <a:ea typeface="Calibri" panose="020F0502020204030204" pitchFamily="34" charset="0"/>
                <a:cs typeface="Calibri" panose="020F0502020204030204" pitchFamily="34" charset="0"/>
              </a:rPr>
              <a:t>Primer contacto: "Cada vez que surge un problema nuevo de salud, debe existir un lugar concreto o un profesional de salud específico que actúe como puerta de entrada al sistema sanitario”</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7000"/>
              </a:lnSpc>
              <a:spcAft>
                <a:spcPts val="0"/>
              </a:spcAft>
            </a:pPr>
            <a:r>
              <a:rPr lang="es-PE" sz="1400" spc="-20" dirty="0">
                <a:latin typeface="Calibri" panose="020F0502020204030204" pitchFamily="34" charset="0"/>
                <a:ea typeface="Calibri" panose="020F0502020204030204" pitchFamily="34" charset="0"/>
                <a:cs typeface="Calibri" panose="020F0502020204030204" pitchFamily="34" charset="0"/>
              </a:rPr>
              <a:t> </a:t>
            </a:r>
            <a:endParaRPr lang="es-PE"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CuadroTexto 2">
            <a:extLst>
              <a:ext uri="{FF2B5EF4-FFF2-40B4-BE49-F238E27FC236}">
                <a16:creationId xmlns:a16="http://schemas.microsoft.com/office/drawing/2014/main" id="{84985EA0-DFEA-42D8-9509-1793B39AC2E3}"/>
              </a:ext>
            </a:extLst>
          </p:cNvPr>
          <p:cNvSpPr txBox="1"/>
          <p:nvPr/>
        </p:nvSpPr>
        <p:spPr>
          <a:xfrm>
            <a:off x="1759788" y="534838"/>
            <a:ext cx="6003985" cy="369332"/>
          </a:xfrm>
          <a:prstGeom prst="rect">
            <a:avLst/>
          </a:prstGeom>
          <a:noFill/>
        </p:spPr>
        <p:txBody>
          <a:bodyPr wrap="square" rtlCol="0">
            <a:spAutoFit/>
          </a:bodyPr>
          <a:lstStyle/>
          <a:p>
            <a:r>
              <a:rPr lang="es-MX" dirty="0"/>
              <a:t>LÍNEAS DE INVESTIGACIÓN  Y  FE EN SALUD PÚBLICA</a:t>
            </a:r>
            <a:endParaRPr lang="es-PE" dirty="0"/>
          </a:p>
        </p:txBody>
      </p:sp>
    </p:spTree>
    <p:extLst>
      <p:ext uri="{BB962C8B-B14F-4D97-AF65-F5344CB8AC3E}">
        <p14:creationId xmlns:p14="http://schemas.microsoft.com/office/powerpoint/2010/main" val="28358561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397A4E8-8992-4252-BC14-957B7EB82198}"/>
              </a:ext>
            </a:extLst>
          </p:cNvPr>
          <p:cNvSpPr/>
          <p:nvPr/>
        </p:nvSpPr>
        <p:spPr>
          <a:xfrm>
            <a:off x="746619" y="679770"/>
            <a:ext cx="10720167" cy="3505703"/>
          </a:xfrm>
          <a:prstGeom prst="rect">
            <a:avLst/>
          </a:prstGeom>
          <a:ln w="19050">
            <a:solidFill>
              <a:schemeClr val="tx1"/>
            </a:solidFill>
          </a:ln>
        </p:spPr>
        <p:txBody>
          <a:bodyPr wrap="square">
            <a:spAutoFit/>
          </a:bodyPr>
          <a:lstStyle/>
          <a:p>
            <a:pPr marL="228600" algn="just">
              <a:lnSpc>
                <a:spcPct val="107000"/>
              </a:lnSpc>
              <a:spcAft>
                <a:spcPts val="0"/>
              </a:spcAft>
            </a:pPr>
            <a:r>
              <a:rPr lang="es-PE" sz="1600" b="1" dirty="0">
                <a:latin typeface="Calibri" panose="020F0502020204030204" pitchFamily="34" charset="0"/>
                <a:ea typeface="Arial Unicode MS"/>
                <a:cs typeface="Calibri" panose="020F0502020204030204" pitchFamily="34" charset="0"/>
              </a:rPr>
              <a:t>FE 9: Garantía de calidad de los servicios de salud individual y colectivos</a:t>
            </a:r>
          </a:p>
          <a:p>
            <a:pPr marL="228600" algn="just">
              <a:lnSpc>
                <a:spcPct val="107000"/>
              </a:lnSpc>
              <a:spcAft>
                <a:spcPts val="0"/>
              </a:spcAft>
            </a:pPr>
            <a:endParaRPr lang="es-PE" sz="1600" b="1" dirty="0">
              <a:latin typeface="Calibri" panose="020F0502020204030204" pitchFamily="34" charset="0"/>
              <a:ea typeface="Times New Roman" panose="02020603050405020304" pitchFamily="18" charset="0"/>
              <a:cs typeface="Times New Roman" panose="02020603050405020304" pitchFamily="18" charset="0"/>
            </a:endParaRPr>
          </a:p>
          <a:p>
            <a:pPr marL="228600" algn="just">
              <a:lnSpc>
                <a:spcPct val="107000"/>
              </a:lnSpc>
              <a:spcAft>
                <a:spcPts val="0"/>
              </a:spcAft>
            </a:pPr>
            <a:r>
              <a:rPr lang="es-PE" sz="1400" spc="-20" dirty="0">
                <a:latin typeface="Calibri" panose="020F0502020204030204" pitchFamily="34" charset="0"/>
                <a:ea typeface="Calibri" panose="020F0502020204030204" pitchFamily="34" charset="0"/>
                <a:cs typeface="Calibri" panose="020F0502020204030204" pitchFamily="34" charset="0"/>
              </a:rPr>
              <a:t> </a:t>
            </a:r>
            <a:r>
              <a:rPr lang="es-PE" sz="1600" spc="-20" dirty="0">
                <a:latin typeface="Calibri" panose="020F0502020204030204" pitchFamily="34" charset="0"/>
                <a:ea typeface="Calibri" panose="020F0502020204030204" pitchFamily="34" charset="0"/>
                <a:cs typeface="Calibri" panose="020F0502020204030204" pitchFamily="34" charset="0"/>
              </a:rPr>
              <a:t> </a:t>
            </a:r>
            <a:r>
              <a:rPr lang="es-PE" sz="1600" b="1" dirty="0">
                <a:latin typeface="Calibri" panose="020F0502020204030204" pitchFamily="34" charset="0"/>
                <a:ea typeface="Calibri" panose="020F0502020204030204" pitchFamily="34" charset="0"/>
                <a:cs typeface="Calibri" panose="020F0502020204030204" pitchFamily="34" charset="0"/>
              </a:rPr>
              <a:t>2. ATENCIÓN INTEGRAL E INTEGRADA CON ENFOQUE DE SALUD FAMILIAR Y COMUNITARIA EN LOS SERVICIOS DE SALUD EN LOS ÁMBITOS DE LAS REGIONES</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7000"/>
              </a:lnSpc>
              <a:spcAft>
                <a:spcPts val="0"/>
              </a:spcAft>
            </a:pPr>
            <a:r>
              <a:rPr lang="es-PE" sz="1600" b="1" i="1" spc="-20" dirty="0">
                <a:latin typeface="Calibri" panose="020F0502020204030204" pitchFamily="34" charset="0"/>
                <a:ea typeface="Calibri" panose="020F0502020204030204" pitchFamily="34" charset="0"/>
                <a:cs typeface="Calibri" panose="020F0502020204030204" pitchFamily="34" charset="0"/>
              </a:rPr>
              <a:t> </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Situación de salud de la población y las familias asignadas a la red/ microrred.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Oferta y la operación de los servicios de salud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Red de atención de los servicios de salud  </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Acciones de salud orientada a las familias que se realizan en el ámbito de la</a:t>
            </a:r>
            <a:r>
              <a:rPr lang="es-PE" sz="1600" b="1" spc="-20" dirty="0">
                <a:latin typeface="Calibri" panose="020F0502020204030204" pitchFamily="34" charset="0"/>
                <a:ea typeface="Calibri" panose="020F0502020204030204" pitchFamily="34" charset="0"/>
                <a:cs typeface="Calibri" panose="020F0502020204030204" pitchFamily="34" charset="0"/>
              </a:rPr>
              <a:t> </a:t>
            </a:r>
            <a:r>
              <a:rPr lang="es-PE" sz="1600" spc="-20" dirty="0">
                <a:latin typeface="Calibri" panose="020F0502020204030204" pitchFamily="34" charset="0"/>
                <a:ea typeface="Calibri" panose="020F0502020204030204" pitchFamily="34" charset="0"/>
                <a:cs typeface="Calibri" panose="020F0502020204030204" pitchFamily="34" charset="0"/>
              </a:rPr>
              <a:t>microrred.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1143000" lvl="2" indent="-2286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Atención por etapas de vida. Actividades de riesgo de prevención en las familias. Actividades con las familias en la comunidad.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1143000" lvl="2" indent="-2286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Actividades con las comunidades; instituciones públicas, privadas y organizaciones de la comunidad y la iglesia que realizan actividades con las familias y que contribuyen con el cuidado de la salud</a:t>
            </a:r>
            <a:endParaRPr lang="es-PE" sz="1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66588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D05C7182-17D5-4A8B-ACA4-B514CDA229DA}"/>
              </a:ext>
            </a:extLst>
          </p:cNvPr>
          <p:cNvSpPr/>
          <p:nvPr/>
        </p:nvSpPr>
        <p:spPr>
          <a:xfrm>
            <a:off x="5164014" y="683029"/>
            <a:ext cx="1863972"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es-PE" dirty="0"/>
              <a:t>SALUD PÚBLICA</a:t>
            </a:r>
          </a:p>
        </p:txBody>
      </p:sp>
      <p:sp>
        <p:nvSpPr>
          <p:cNvPr id="4" name="Rectángulo 3">
            <a:extLst>
              <a:ext uri="{FF2B5EF4-FFF2-40B4-BE49-F238E27FC236}">
                <a16:creationId xmlns:a16="http://schemas.microsoft.com/office/drawing/2014/main" id="{5BABD1F9-7E09-415C-AC0E-219D18B187ED}"/>
              </a:ext>
            </a:extLst>
          </p:cNvPr>
          <p:cNvSpPr/>
          <p:nvPr/>
        </p:nvSpPr>
        <p:spPr>
          <a:xfrm>
            <a:off x="1348353" y="1486416"/>
            <a:ext cx="9856921" cy="2622000"/>
          </a:xfrm>
          <a:prstGeom prst="rect">
            <a:avLst/>
          </a:prstGeom>
        </p:spPr>
        <p:txBody>
          <a:bodyPr wrap="square">
            <a:spAutoFit/>
          </a:bodyPr>
          <a:lstStyle/>
          <a:p>
            <a:pPr algn="just">
              <a:lnSpc>
                <a:spcPct val="115000"/>
              </a:lnSpc>
              <a:spcAft>
                <a:spcPts val="0"/>
              </a:spcAft>
            </a:pPr>
            <a:r>
              <a:rPr lang="es-PE" dirty="0">
                <a:latin typeface="Calibri" panose="020F0502020204030204" pitchFamily="34" charset="0"/>
                <a:ea typeface="Arial Unicode MS"/>
                <a:cs typeface="Calibri" panose="020F0502020204030204" pitchFamily="34" charset="0"/>
              </a:rPr>
              <a:t>“la acción colectiva, tanto del Estado como de la sociedad civil, encaminada a proteger y mejorar la salud de las personas.  Supone una noción que va más allá de las intervenciones poblacionales o comunitarias e incluye la responsabilidad de asegurar el acceso y la calidad de la atención de salud   como una práctica social de naturaleza interdisciplinaria.  </a:t>
            </a:r>
          </a:p>
          <a:p>
            <a:pPr algn="just">
              <a:lnSpc>
                <a:spcPct val="115000"/>
              </a:lnSpc>
              <a:spcAft>
                <a:spcPts val="0"/>
              </a:spcAft>
            </a:pPr>
            <a:endParaRPr lang="es-PE" dirty="0">
              <a:latin typeface="Calibri" panose="020F0502020204030204" pitchFamily="34" charset="0"/>
              <a:ea typeface="Arial Unicode MS"/>
              <a:cs typeface="Calibri" panose="020F0502020204030204" pitchFamily="34" charset="0"/>
            </a:endParaRPr>
          </a:p>
          <a:p>
            <a:pPr algn="just">
              <a:lnSpc>
                <a:spcPct val="115000"/>
              </a:lnSpc>
              <a:spcAft>
                <a:spcPts val="0"/>
              </a:spcAft>
            </a:pPr>
            <a:r>
              <a:rPr lang="es-PE" dirty="0">
                <a:latin typeface="Calibri" panose="020F0502020204030204" pitchFamily="34" charset="0"/>
                <a:ea typeface="Arial Unicode MS"/>
                <a:cs typeface="Calibri" panose="020F0502020204030204" pitchFamily="34" charset="0"/>
              </a:rPr>
              <a:t>La salud pública no es sinónimo de responsabilidad del Estado en materia de salud, ya que su quehacer va más allá de las tareas propias del Estado y no abarca todo lo que el Estado puede hacer en materia de salud”</a:t>
            </a:r>
            <a:endParaRPr lang="es-PE"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 name="Rectángulo 1">
            <a:extLst>
              <a:ext uri="{FF2B5EF4-FFF2-40B4-BE49-F238E27FC236}">
                <a16:creationId xmlns:a16="http://schemas.microsoft.com/office/drawing/2014/main" id="{BAB672F2-6750-4162-BA17-D4CB706B8240}"/>
              </a:ext>
            </a:extLst>
          </p:cNvPr>
          <p:cNvSpPr/>
          <p:nvPr/>
        </p:nvSpPr>
        <p:spPr>
          <a:xfrm>
            <a:off x="1203702" y="5360027"/>
            <a:ext cx="10001572" cy="646331"/>
          </a:xfrm>
          <a:prstGeom prst="rect">
            <a:avLst/>
          </a:prstGeom>
        </p:spPr>
        <p:txBody>
          <a:bodyPr wrap="square">
            <a:spAutoFit/>
          </a:bodyPr>
          <a:lstStyle/>
          <a:p>
            <a:r>
              <a:rPr lang="es-PE" dirty="0">
                <a:latin typeface="Calibri" panose="020F0502020204030204" pitchFamily="34" charset="0"/>
                <a:ea typeface="Times New Roman" panose="02020603050405020304" pitchFamily="18" charset="0"/>
                <a:cs typeface="Calibri" panose="020F0502020204030204" pitchFamily="34" charset="0"/>
              </a:rPr>
              <a:t>Documento del 42.o CONSEJO DIRECTIVO 52.a SESIÓN DEL COMITÉ REGIONAL FUNCIONES ESENCIALES DE SALUD PÚBLICA (resolución CE126.R18</a:t>
            </a:r>
            <a:r>
              <a:rPr lang="es-PE" dirty="0">
                <a:latin typeface="Calibri" panose="020F0502020204030204" pitchFamily="34" charset="0"/>
                <a:ea typeface="Arial Unicode MS"/>
                <a:cs typeface="Calibri" panose="020F0502020204030204" pitchFamily="34" charset="0"/>
              </a:rPr>
              <a:t> OPS/OMS, 2002, </a:t>
            </a:r>
            <a:r>
              <a:rPr lang="es-PE" dirty="0" err="1">
                <a:latin typeface="Calibri" panose="020F0502020204030204" pitchFamily="34" charset="0"/>
                <a:ea typeface="Arial Unicode MS"/>
                <a:cs typeface="Calibri" panose="020F0502020204030204" pitchFamily="34" charset="0"/>
              </a:rPr>
              <a:t>pag</a:t>
            </a:r>
            <a:r>
              <a:rPr lang="es-PE" dirty="0">
                <a:latin typeface="Calibri" panose="020F0502020204030204" pitchFamily="34" charset="0"/>
                <a:ea typeface="Arial Unicode MS"/>
                <a:cs typeface="Calibri" panose="020F0502020204030204" pitchFamily="34" charset="0"/>
              </a:rPr>
              <a:t> 5), </a:t>
            </a:r>
            <a:endParaRPr lang="es-PE" dirty="0"/>
          </a:p>
        </p:txBody>
      </p:sp>
      <p:cxnSp>
        <p:nvCxnSpPr>
          <p:cNvPr id="6" name="Conector recto 5">
            <a:extLst>
              <a:ext uri="{FF2B5EF4-FFF2-40B4-BE49-F238E27FC236}">
                <a16:creationId xmlns:a16="http://schemas.microsoft.com/office/drawing/2014/main" id="{5DC440BD-70D7-4AB1-909E-E243844B3715}"/>
              </a:ext>
            </a:extLst>
          </p:cNvPr>
          <p:cNvCxnSpPr/>
          <p:nvPr/>
        </p:nvCxnSpPr>
        <p:spPr>
          <a:xfrm>
            <a:off x="1348353" y="5160936"/>
            <a:ext cx="950046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47797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AA34530-06A0-48A8-8F6E-AFA74F2B16A6}"/>
              </a:ext>
            </a:extLst>
          </p:cNvPr>
          <p:cNvSpPr/>
          <p:nvPr/>
        </p:nvSpPr>
        <p:spPr>
          <a:xfrm>
            <a:off x="817394" y="1454482"/>
            <a:ext cx="9798054" cy="3087192"/>
          </a:xfrm>
          <a:prstGeom prst="rect">
            <a:avLst/>
          </a:prstGeom>
          <a:ln w="19050">
            <a:solidFill>
              <a:schemeClr val="tx1"/>
            </a:solidFill>
          </a:ln>
        </p:spPr>
        <p:txBody>
          <a:bodyPr wrap="square">
            <a:spAutoFit/>
          </a:bodyPr>
          <a:lstStyle/>
          <a:p>
            <a:pPr algn="just">
              <a:lnSpc>
                <a:spcPct val="115000"/>
              </a:lnSpc>
              <a:spcAft>
                <a:spcPts val="0"/>
              </a:spcAft>
            </a:pPr>
            <a:r>
              <a:rPr lang="es-PE" spc="-20" dirty="0">
                <a:latin typeface="Calibri" panose="020F0502020204030204" pitchFamily="34" charset="0"/>
                <a:ea typeface="Calibri" panose="020F0502020204030204" pitchFamily="34" charset="0"/>
                <a:cs typeface="Calibri" panose="020F0502020204030204" pitchFamily="34" charset="0"/>
              </a:rPr>
              <a:t> </a:t>
            </a:r>
            <a:r>
              <a:rPr lang="es-PE" b="1" dirty="0">
                <a:latin typeface="Calibri" panose="020F0502020204030204" pitchFamily="34" charset="0"/>
                <a:ea typeface="Arial Unicode MS"/>
                <a:cs typeface="Calibri" panose="020F0502020204030204" pitchFamily="34" charset="0"/>
              </a:rPr>
              <a:t>FE 3:  Promoción de la salud</a:t>
            </a:r>
            <a:endParaRPr lang="es-PE" sz="1400" b="1"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Aft>
                <a:spcPts val="0"/>
              </a:spcAft>
            </a:pPr>
            <a:r>
              <a:rPr lang="es-PE" b="1" dirty="0">
                <a:latin typeface="Calibri" panose="020F0502020204030204" pitchFamily="34" charset="0"/>
                <a:ea typeface="Arial Unicode MS"/>
                <a:cs typeface="Calibri" panose="020F0502020204030204" pitchFamily="34" charset="0"/>
              </a:rPr>
              <a:t>FE4: Participación social y refuerzo del poder (“</a:t>
            </a:r>
            <a:r>
              <a:rPr lang="es-PE" b="1" dirty="0" err="1">
                <a:latin typeface="Calibri" panose="020F0502020204030204" pitchFamily="34" charset="0"/>
                <a:ea typeface="Arial Unicode MS"/>
                <a:cs typeface="Calibri" panose="020F0502020204030204" pitchFamily="34" charset="0"/>
              </a:rPr>
              <a:t>empowerment</a:t>
            </a:r>
            <a:r>
              <a:rPr lang="es-PE" b="1" dirty="0">
                <a:latin typeface="Calibri" panose="020F0502020204030204" pitchFamily="34" charset="0"/>
                <a:ea typeface="Arial Unicode MS"/>
                <a:cs typeface="Calibri" panose="020F0502020204030204" pitchFamily="34" charset="0"/>
              </a:rPr>
              <a:t>”) de los ciudadanos en salud</a:t>
            </a:r>
            <a:endParaRPr lang="es-PE" sz="1400" b="1"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0"/>
              </a:spcAft>
            </a:pPr>
            <a:endParaRPr lang="es-PE"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spcAft>
                <a:spcPts val="0"/>
              </a:spcAft>
            </a:pPr>
            <a:r>
              <a:rPr lang="es-PE" b="1" dirty="0">
                <a:latin typeface="Calibri" panose="020F0502020204030204" pitchFamily="34" charset="0"/>
                <a:ea typeface="Calibri" panose="020F0502020204030204" pitchFamily="34" charset="0"/>
                <a:cs typeface="Calibri" panose="020F0502020204030204" pitchFamily="34" charset="0"/>
              </a:rPr>
              <a:t>3. PROMOCIÓN DE LA SALUD Y PREVENCIÓN DE LAS ENFERMEDADES EN LOS ÁMBITOS TERRITORIALES DE LAS REGIONES</a:t>
            </a:r>
            <a:endParaRPr lang="es-PE" dirty="0">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7000"/>
              </a:lnSpc>
              <a:spcAft>
                <a:spcPts val="0"/>
              </a:spcAft>
            </a:pPr>
            <a:r>
              <a:rPr lang="es-PE" b="1" i="1" spc="-20" dirty="0">
                <a:latin typeface="Calibri" panose="020F0502020204030204" pitchFamily="34" charset="0"/>
                <a:ea typeface="Calibri" panose="020F0502020204030204" pitchFamily="34" charset="0"/>
                <a:cs typeface="Calibri" panose="020F0502020204030204" pitchFamily="34" charset="0"/>
              </a:rPr>
              <a:t> </a:t>
            </a:r>
            <a:endParaRPr lang="es-PE"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pc="-20" dirty="0">
                <a:latin typeface="Calibri" panose="020F0502020204030204" pitchFamily="34" charset="0"/>
                <a:ea typeface="Calibri" panose="020F0502020204030204" pitchFamily="34" charset="0"/>
                <a:cs typeface="Calibri" panose="020F0502020204030204" pitchFamily="34" charset="0"/>
              </a:rPr>
              <a:t>Planes de promoción y prevención de la red y microrred de salud.</a:t>
            </a:r>
            <a:endParaRPr lang="es-PE"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pc="-20" dirty="0">
                <a:latin typeface="Calibri" panose="020F0502020204030204" pitchFamily="34" charset="0"/>
                <a:ea typeface="Calibri" panose="020F0502020204030204" pitchFamily="34" charset="0"/>
                <a:cs typeface="Calibri" panose="020F0502020204030204" pitchFamily="34" charset="0"/>
              </a:rPr>
              <a:t>Situación social y cultural de salud de la comunidad en la red/microrred</a:t>
            </a:r>
            <a:endParaRPr lang="es-PE"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endParaRPr lang="es-PE" spc="-20" dirty="0">
              <a:latin typeface="Calibri" panose="020F0502020204030204" pitchFamily="34" charset="0"/>
              <a:ea typeface="Calibri" panose="020F0502020204030204" pitchFamily="34" charset="0"/>
              <a:cs typeface="Calibri" panose="020F0502020204030204" pitchFamily="34" charset="0"/>
            </a:endParaRPr>
          </a:p>
          <a:p>
            <a:pPr algn="just">
              <a:lnSpc>
                <a:spcPct val="107000"/>
              </a:lnSpc>
            </a:pPr>
            <a:r>
              <a:rPr lang="es-PE" spc="-20" dirty="0">
                <a:latin typeface="Calibri" panose="020F0502020204030204" pitchFamily="34" charset="0"/>
                <a:ea typeface="Calibri" panose="020F0502020204030204" pitchFamily="34" charset="0"/>
                <a:cs typeface="Calibri" panose="020F0502020204030204" pitchFamily="34" charset="0"/>
              </a:rPr>
              <a:t> </a:t>
            </a:r>
            <a:endParaRPr lang="es-PE"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847973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8265AC94-BDE6-4F69-9357-B4554F8968E1}"/>
              </a:ext>
            </a:extLst>
          </p:cNvPr>
          <p:cNvSpPr/>
          <p:nvPr/>
        </p:nvSpPr>
        <p:spPr>
          <a:xfrm>
            <a:off x="590025" y="652380"/>
            <a:ext cx="10578517" cy="5086521"/>
          </a:xfrm>
          <a:prstGeom prst="rect">
            <a:avLst/>
          </a:prstGeom>
          <a:ln w="12700">
            <a:solidFill>
              <a:schemeClr val="tx1"/>
            </a:solidFill>
          </a:ln>
        </p:spPr>
        <p:txBody>
          <a:bodyPr wrap="square">
            <a:spAutoFit/>
          </a:bodyPr>
          <a:lstStyle/>
          <a:p>
            <a:pPr algn="just">
              <a:lnSpc>
                <a:spcPct val="107000"/>
              </a:lnSpc>
            </a:pPr>
            <a:r>
              <a:rPr lang="es-PE" sz="1600" b="1" dirty="0">
                <a:latin typeface="Calibri" panose="020F0502020204030204" pitchFamily="34" charset="0"/>
                <a:ea typeface="Arial Unicode MS"/>
                <a:cs typeface="Calibri" panose="020F0502020204030204" pitchFamily="34" charset="0"/>
              </a:rPr>
              <a:t>FE 5:  Desarrollo de políticas, planes y capacidad de gestión que apoyen los esfuerzos en salud pública y contribuyan a la rectoría sanitaria nacional</a:t>
            </a:r>
          </a:p>
          <a:p>
            <a:pPr algn="just">
              <a:lnSpc>
                <a:spcPct val="107000"/>
              </a:lnSpc>
            </a:pPr>
            <a:r>
              <a:rPr lang="es-PE" sz="1600" b="1" dirty="0">
                <a:latin typeface="Calibri" panose="020F0502020204030204" pitchFamily="34" charset="0"/>
                <a:ea typeface="Arial Unicode MS"/>
                <a:cs typeface="Calibri" panose="020F0502020204030204" pitchFamily="34" charset="0"/>
              </a:rPr>
              <a:t>FE 6:  Regulación y fiscalización en salud pública</a:t>
            </a:r>
            <a:endParaRPr lang="es-PE" sz="1600" b="1"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0"/>
              </a:spcAft>
            </a:pPr>
            <a:r>
              <a:rPr lang="es-PE" sz="1600" b="1" dirty="0">
                <a:latin typeface="Calibri" panose="020F0502020204030204" pitchFamily="34" charset="0"/>
                <a:ea typeface="Arial Unicode MS"/>
                <a:cs typeface="Calibri" panose="020F0502020204030204" pitchFamily="34" charset="0"/>
              </a:rPr>
              <a:t>FE 8:  Desarrollo de recursos humanos y capacitación en salud pública</a:t>
            </a:r>
          </a:p>
          <a:p>
            <a:pPr algn="just">
              <a:lnSpc>
                <a:spcPct val="107000"/>
              </a:lnSpc>
              <a:spcAft>
                <a:spcPts val="0"/>
              </a:spcAft>
            </a:pP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0"/>
              </a:spcAft>
            </a:pPr>
            <a:r>
              <a:rPr lang="es-PE" sz="1600" b="1" dirty="0">
                <a:latin typeface="Calibri" panose="020F0502020204030204" pitchFamily="34" charset="0"/>
                <a:ea typeface="Calibri" panose="020F0502020204030204" pitchFamily="34" charset="0"/>
                <a:cs typeface="Calibri" panose="020F0502020204030204" pitchFamily="34" charset="0"/>
              </a:rPr>
              <a:t>4. ORGANIZACIÓN Y GESTIÓN DEL SISTEMA DE SALUD LAS REGIONES DEL PAÍS</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7000"/>
              </a:lnSpc>
              <a:spcAft>
                <a:spcPts val="0"/>
              </a:spcAft>
            </a:pPr>
            <a:r>
              <a:rPr lang="es-PE" sz="1600" b="1" i="1" spc="-20" dirty="0">
                <a:latin typeface="Calibri" panose="020F0502020204030204" pitchFamily="34" charset="0"/>
                <a:ea typeface="Calibri" panose="020F0502020204030204" pitchFamily="34" charset="0"/>
                <a:cs typeface="Calibri" panose="020F0502020204030204" pitchFamily="34" charset="0"/>
              </a:rPr>
              <a:t> </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Organización y gestión de los servicios de salud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Identificación y selección de problemas de gestión de recursos humanos que requieran ser investigados en educación para el trabajo</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1143000" lvl="2" indent="-2286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Formación técnica en salud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1143000" lvl="2" indent="-2286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La formación profesional en salud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1143000" lvl="2" indent="-2286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Políticas, estrategias y enfoque innovadores en la capacitación de recursos humanos en salud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Identificación y selección de problemas de gestión de recursos humanos que requieran ser investigados en lo referido a gestión del trabajo en salud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1143000" lvl="2" indent="-2286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Procesos y actores que intervienen en la gestión del trabajo de recursos humanos en el servicio público, particularizando el sector salud.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1143000" lvl="2" indent="-22860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Procesos e instrumentos de gestión del trabajo en los servicios de salud.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mj-lt"/>
              <a:buAutoNum type="arabicPeriod"/>
            </a:pPr>
            <a:r>
              <a:rPr lang="es-PE" sz="1600" spc="-20" dirty="0">
                <a:latin typeface="Calibri" panose="020F0502020204030204" pitchFamily="34" charset="0"/>
                <a:ea typeface="Calibri" panose="020F0502020204030204" pitchFamily="34" charset="0"/>
                <a:cs typeface="Calibri" panose="020F0502020204030204" pitchFamily="34" charset="0"/>
              </a:rPr>
              <a:t>Estudios de políticas y marco legal que sustente la viabilidad de investigaciones en salud</a:t>
            </a:r>
            <a:endParaRPr lang="es-PE" dirty="0"/>
          </a:p>
        </p:txBody>
      </p:sp>
    </p:spTree>
    <p:extLst>
      <p:ext uri="{BB962C8B-B14F-4D97-AF65-F5344CB8AC3E}">
        <p14:creationId xmlns:p14="http://schemas.microsoft.com/office/powerpoint/2010/main" val="18988898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8F14C16-F0B6-475E-B0F1-24D110267677}"/>
              </a:ext>
            </a:extLst>
          </p:cNvPr>
          <p:cNvSpPr/>
          <p:nvPr/>
        </p:nvSpPr>
        <p:spPr>
          <a:xfrm>
            <a:off x="1426129" y="1320348"/>
            <a:ext cx="9638950" cy="392159"/>
          </a:xfrm>
          <a:prstGeom prst="rect">
            <a:avLst/>
          </a:prstGeom>
        </p:spPr>
        <p:txBody>
          <a:bodyPr wrap="square">
            <a:spAutoFit/>
          </a:bodyPr>
          <a:lstStyle/>
          <a:p>
            <a:pPr algn="just">
              <a:lnSpc>
                <a:spcPct val="115000"/>
              </a:lnSpc>
              <a:spcAft>
                <a:spcPts val="0"/>
              </a:spcAft>
            </a:pPr>
            <a:r>
              <a:rPr lang="es-PE" dirty="0">
                <a:latin typeface="Calibri" panose="020F0502020204030204" pitchFamily="34" charset="0"/>
                <a:ea typeface="Arial Unicode MS"/>
                <a:cs typeface="Calibri" panose="020F0502020204030204" pitchFamily="34" charset="0"/>
              </a:rPr>
              <a:t>FE 10: Investigación, desarrollo e implementación de soluciones innovadoras en salud pública</a:t>
            </a:r>
            <a:endParaRPr lang="es-PE" sz="1400"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Rectángulo 2">
            <a:extLst>
              <a:ext uri="{FF2B5EF4-FFF2-40B4-BE49-F238E27FC236}">
                <a16:creationId xmlns:a16="http://schemas.microsoft.com/office/drawing/2014/main" id="{3102AC41-B0E7-4D08-A48F-282EF55BDED0}"/>
              </a:ext>
            </a:extLst>
          </p:cNvPr>
          <p:cNvSpPr/>
          <p:nvPr/>
        </p:nvSpPr>
        <p:spPr>
          <a:xfrm>
            <a:off x="1208780" y="2806767"/>
            <a:ext cx="7231028" cy="2323457"/>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pPr marR="194310" algn="just">
              <a:lnSpc>
                <a:spcPct val="115000"/>
              </a:lnSpc>
              <a:spcAft>
                <a:spcPts val="1000"/>
              </a:spcAft>
            </a:pPr>
            <a:r>
              <a:rPr lang="es-PE" sz="2000" dirty="0">
                <a:latin typeface="Calibri" panose="020F0502020204030204" pitchFamily="34" charset="0"/>
                <a:ea typeface="Times New Roman" panose="02020603050405020304" pitchFamily="18" charset="0"/>
                <a:cs typeface="Calibri" panose="020F0502020204030204" pitchFamily="34" charset="0"/>
              </a:rPr>
              <a:t>Entonces cabe preguntarse ¿qué es prioritario investigar en salud pública?,</a:t>
            </a:r>
          </a:p>
          <a:p>
            <a:pPr marR="194310" algn="just">
              <a:lnSpc>
                <a:spcPct val="115000"/>
              </a:lnSpc>
              <a:spcAft>
                <a:spcPts val="1000"/>
              </a:spcAft>
            </a:pPr>
            <a:r>
              <a:rPr lang="es-PE" sz="2000" dirty="0">
                <a:latin typeface="Calibri" panose="020F0502020204030204" pitchFamily="34" charset="0"/>
                <a:ea typeface="Times New Roman" panose="02020603050405020304" pitchFamily="18" charset="0"/>
                <a:cs typeface="Calibri" panose="020F0502020204030204" pitchFamily="34" charset="0"/>
              </a:rPr>
              <a:t>Según la FE 10, la innovación va “desde los esfuerzos de investigación aplicada para impulsar cambios en las prácticas de salud pública hasta los esfuerzos de investigación científica formal”</a:t>
            </a:r>
            <a:endParaRPr lang="es-PE"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Flecha: curvada hacia la izquierda 3">
            <a:extLst>
              <a:ext uri="{FF2B5EF4-FFF2-40B4-BE49-F238E27FC236}">
                <a16:creationId xmlns:a16="http://schemas.microsoft.com/office/drawing/2014/main" id="{5F70538A-5B8E-4AE1-9E48-CB0D5FCD2ED9}"/>
              </a:ext>
            </a:extLst>
          </p:cNvPr>
          <p:cNvSpPr/>
          <p:nvPr/>
        </p:nvSpPr>
        <p:spPr>
          <a:xfrm rot="20093037">
            <a:off x="9286865" y="3748083"/>
            <a:ext cx="1867096" cy="237671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spTree>
    <p:extLst>
      <p:ext uri="{BB962C8B-B14F-4D97-AF65-F5344CB8AC3E}">
        <p14:creationId xmlns:p14="http://schemas.microsoft.com/office/powerpoint/2010/main" val="979128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30CD378-C112-4C27-AA02-88B265DFE7E0}"/>
              </a:ext>
            </a:extLst>
          </p:cNvPr>
          <p:cNvSpPr/>
          <p:nvPr/>
        </p:nvSpPr>
        <p:spPr>
          <a:xfrm>
            <a:off x="1065401" y="2486417"/>
            <a:ext cx="9597005" cy="39215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just">
              <a:lnSpc>
                <a:spcPct val="115000"/>
              </a:lnSpc>
              <a:spcAft>
                <a:spcPts val="0"/>
              </a:spcAft>
            </a:pPr>
            <a:r>
              <a:rPr lang="es-PE" dirty="0">
                <a:latin typeface="Calibri" panose="020F0502020204030204" pitchFamily="34" charset="0"/>
                <a:ea typeface="Arial Unicode MS"/>
                <a:cs typeface="Calibri" panose="020F0502020204030204" pitchFamily="34" charset="0"/>
              </a:rPr>
              <a:t>FE 2:  Vigilancia de salud pública, investigación y control de riesgos y daños en salud pública</a:t>
            </a:r>
            <a:endParaRPr lang="es-PE" sz="1400"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Flecha: curvada hacia la izquierda 3">
            <a:extLst>
              <a:ext uri="{FF2B5EF4-FFF2-40B4-BE49-F238E27FC236}">
                <a16:creationId xmlns:a16="http://schemas.microsoft.com/office/drawing/2014/main" id="{04B00060-E776-42A6-BCF1-5F3715E17956}"/>
              </a:ext>
            </a:extLst>
          </p:cNvPr>
          <p:cNvSpPr/>
          <p:nvPr/>
        </p:nvSpPr>
        <p:spPr>
          <a:xfrm>
            <a:off x="8695426" y="3752491"/>
            <a:ext cx="1095555" cy="203583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sp>
        <p:nvSpPr>
          <p:cNvPr id="3" name="CuadroTexto 2">
            <a:extLst>
              <a:ext uri="{FF2B5EF4-FFF2-40B4-BE49-F238E27FC236}">
                <a16:creationId xmlns:a16="http://schemas.microsoft.com/office/drawing/2014/main" id="{CDE980F8-EAA8-4789-AC59-0E123CB4F227}"/>
              </a:ext>
            </a:extLst>
          </p:cNvPr>
          <p:cNvSpPr txBox="1"/>
          <p:nvPr/>
        </p:nvSpPr>
        <p:spPr>
          <a:xfrm>
            <a:off x="5952227" y="3752491"/>
            <a:ext cx="2496837"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s-MX" dirty="0"/>
              <a:t>Y  contribuir al logro de:</a:t>
            </a:r>
            <a:endParaRPr lang="es-PE" dirty="0"/>
          </a:p>
        </p:txBody>
      </p:sp>
    </p:spTree>
    <p:extLst>
      <p:ext uri="{BB962C8B-B14F-4D97-AF65-F5344CB8AC3E}">
        <p14:creationId xmlns:p14="http://schemas.microsoft.com/office/powerpoint/2010/main" val="3972671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BD6B14C-54DE-4E58-8DBA-C6B1C51B30E7}"/>
              </a:ext>
            </a:extLst>
          </p:cNvPr>
          <p:cNvSpPr/>
          <p:nvPr/>
        </p:nvSpPr>
        <p:spPr>
          <a:xfrm>
            <a:off x="813757" y="862967"/>
            <a:ext cx="10693881" cy="5139869"/>
          </a:xfrm>
          <a:prstGeom prst="rect">
            <a:avLst/>
          </a:prstGeom>
        </p:spPr>
        <p:txBody>
          <a:bodyPr wrap="square">
            <a:spAutoFit/>
          </a:bodyPr>
          <a:lstStyle/>
          <a:p>
            <a:r>
              <a:rPr lang="es-MX" sz="1600" dirty="0">
                <a:solidFill>
                  <a:srgbClr val="4D4D4D"/>
                </a:solidFill>
                <a:latin typeface="Roboto"/>
              </a:rPr>
              <a:t>1: Poner fin a la pobreza en todas sus formas en todo el mundo</a:t>
            </a:r>
          </a:p>
          <a:p>
            <a:r>
              <a:rPr lang="es-MX" sz="1600" dirty="0"/>
              <a:t>2: Poner fin al hambre, lograr la seguridad alimentaria y la mejora de la nutrición y promover la agricultura sostenible</a:t>
            </a:r>
          </a:p>
          <a:p>
            <a:r>
              <a:rPr lang="es-MX" sz="1600" dirty="0"/>
              <a:t>3: </a:t>
            </a:r>
            <a:r>
              <a:rPr lang="es-MX" sz="1600" i="1" dirty="0"/>
              <a:t>Garantizar una vida sana y promover el bienestar para todos en todas las edades</a:t>
            </a:r>
          </a:p>
          <a:p>
            <a:r>
              <a:rPr lang="es-MX" sz="1600" dirty="0"/>
              <a:t>4: Garantizar una educación inclusiva, equitativa y de calidad y promover oportunidades de aprendizaje durante toda la vida para todos.</a:t>
            </a:r>
          </a:p>
          <a:p>
            <a:r>
              <a:rPr lang="es-MX" sz="1600" dirty="0"/>
              <a:t>5: Lograr la igualdad entre los géneros y empoderar a todas las mujeres y las niñas</a:t>
            </a:r>
          </a:p>
          <a:p>
            <a:r>
              <a:rPr lang="es-MX" sz="1600" dirty="0"/>
              <a:t>6: Garantizar la disponibilidad de agua y su gestión sostenible y el saneamiento para todos</a:t>
            </a:r>
          </a:p>
          <a:p>
            <a:r>
              <a:rPr lang="es-MX" sz="1600" dirty="0"/>
              <a:t>7: Garantizar el acceso a una energía asequible, segura, sostenible y moderna para todos</a:t>
            </a:r>
          </a:p>
          <a:p>
            <a:r>
              <a:rPr lang="es-MX" sz="1600" dirty="0"/>
              <a:t>8: Promover el crecimiento económico sostenido, inclusivo y sostenible, el empleo pleno y productivo y el trabajo decente para todos</a:t>
            </a:r>
          </a:p>
          <a:p>
            <a:r>
              <a:rPr lang="es-MX" sz="1600" dirty="0"/>
              <a:t>9: Industria, innovación e infraestructura</a:t>
            </a:r>
          </a:p>
          <a:p>
            <a:r>
              <a:rPr lang="es-MX" sz="1600" dirty="0"/>
              <a:t>10: Reducir la desigualdad en y entre los países</a:t>
            </a:r>
          </a:p>
          <a:p>
            <a:r>
              <a:rPr lang="es-MX" sz="1600" dirty="0"/>
              <a:t>11: Lograr que las ciudades y los asentamientos humanos sean inclusivos, seguros, resilientes y sostenibles</a:t>
            </a:r>
          </a:p>
          <a:p>
            <a:r>
              <a:rPr lang="es-MX" sz="1600" dirty="0"/>
              <a:t>12: Garantizar modalidades de consumo y producción sostenibles</a:t>
            </a:r>
          </a:p>
          <a:p>
            <a:r>
              <a:rPr lang="es-MX" sz="1600" dirty="0"/>
              <a:t>13: Adoptar medidas urgentes para combatir el cambio climático y sus efectos</a:t>
            </a:r>
          </a:p>
          <a:p>
            <a:r>
              <a:rPr lang="es-MX" sz="1600" dirty="0"/>
              <a:t>14: Conservar y utilizar en forma sostenible los océanos, los mares y los recursos marinos para el desarrollo sostenible</a:t>
            </a:r>
          </a:p>
          <a:p>
            <a:r>
              <a:rPr lang="es-MX" dirty="0"/>
              <a:t>15: Gestionar sosteniblemente los bosques, luchar contra la desertificación, detener e invertir la degradación de las tierras y detener la pérdida de biodiversidad</a:t>
            </a:r>
          </a:p>
          <a:p>
            <a:r>
              <a:rPr lang="pt-BR" dirty="0"/>
              <a:t>16: Promover sociedades, justas, pacíficas e inclusivas</a:t>
            </a:r>
          </a:p>
          <a:p>
            <a:r>
              <a:rPr lang="es-MX" dirty="0"/>
              <a:t>17: Revitalizar la Alianza Mundial para el Desarrollo Sostenible</a:t>
            </a:r>
            <a:endParaRPr lang="es-PE" sz="1600" dirty="0"/>
          </a:p>
        </p:txBody>
      </p:sp>
      <p:sp>
        <p:nvSpPr>
          <p:cNvPr id="4" name="CuadroTexto 3">
            <a:extLst>
              <a:ext uri="{FF2B5EF4-FFF2-40B4-BE49-F238E27FC236}">
                <a16:creationId xmlns:a16="http://schemas.microsoft.com/office/drawing/2014/main" id="{C517221C-8426-4B8B-A82C-1A3C2954E0EA}"/>
              </a:ext>
            </a:extLst>
          </p:cNvPr>
          <p:cNvSpPr txBox="1"/>
          <p:nvPr/>
        </p:nvSpPr>
        <p:spPr>
          <a:xfrm>
            <a:off x="2777705" y="493635"/>
            <a:ext cx="5193217" cy="369332"/>
          </a:xfrm>
          <a:prstGeom prst="rect">
            <a:avLst/>
          </a:prstGeom>
          <a:noFill/>
        </p:spPr>
        <p:txBody>
          <a:bodyPr wrap="none" rtlCol="0">
            <a:spAutoFit/>
          </a:bodyPr>
          <a:lstStyle/>
          <a:p>
            <a:r>
              <a:rPr lang="es-PE" b="1" dirty="0"/>
              <a:t>OBJETIVOS DE DESARROLLO SOSTENIBLE</a:t>
            </a:r>
          </a:p>
        </p:txBody>
      </p:sp>
    </p:spTree>
    <p:extLst>
      <p:ext uri="{BB962C8B-B14F-4D97-AF65-F5344CB8AC3E}">
        <p14:creationId xmlns:p14="http://schemas.microsoft.com/office/powerpoint/2010/main" val="26753309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echa: a la derecha con bandas 1">
            <a:extLst>
              <a:ext uri="{FF2B5EF4-FFF2-40B4-BE49-F238E27FC236}">
                <a16:creationId xmlns:a16="http://schemas.microsoft.com/office/drawing/2014/main" id="{6238BF4C-EBB1-4A03-AD8F-012785904E32}"/>
              </a:ext>
            </a:extLst>
          </p:cNvPr>
          <p:cNvSpPr/>
          <p:nvPr/>
        </p:nvSpPr>
        <p:spPr>
          <a:xfrm rot="3347394">
            <a:off x="1078302" y="1121434"/>
            <a:ext cx="1570007" cy="810883"/>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 name="CuadroTexto 2">
            <a:extLst>
              <a:ext uri="{FF2B5EF4-FFF2-40B4-BE49-F238E27FC236}">
                <a16:creationId xmlns:a16="http://schemas.microsoft.com/office/drawing/2014/main" id="{0570CEF7-43AD-4378-BFB4-07C4621BB0B3}"/>
              </a:ext>
            </a:extLst>
          </p:cNvPr>
          <p:cNvSpPr txBox="1"/>
          <p:nvPr/>
        </p:nvSpPr>
        <p:spPr>
          <a:xfrm>
            <a:off x="2501661" y="3059668"/>
            <a:ext cx="8818953" cy="369332"/>
          </a:xfrm>
          <a:prstGeom prst="rect">
            <a:avLst/>
          </a:prstGeom>
        </p:spPr>
        <p:style>
          <a:lnRef idx="3">
            <a:schemeClr val="lt1"/>
          </a:lnRef>
          <a:fillRef idx="1">
            <a:schemeClr val="dk1"/>
          </a:fillRef>
          <a:effectRef idx="1">
            <a:schemeClr val="dk1"/>
          </a:effectRef>
          <a:fontRef idx="minor">
            <a:schemeClr val="lt1"/>
          </a:fontRef>
        </p:style>
        <p:txBody>
          <a:bodyPr wrap="none" rtlCol="0">
            <a:spAutoFit/>
          </a:bodyPr>
          <a:lstStyle/>
          <a:p>
            <a:r>
              <a:rPr lang="es-PE" dirty="0"/>
              <a:t>POLITICAS DE ESTADO EN SALUD PÚBLICA BASADAS EN  EVIDENCIAS CIENTÍFICAS</a:t>
            </a:r>
          </a:p>
        </p:txBody>
      </p:sp>
    </p:spTree>
    <p:extLst>
      <p:ext uri="{BB962C8B-B14F-4D97-AF65-F5344CB8AC3E}">
        <p14:creationId xmlns:p14="http://schemas.microsoft.com/office/powerpoint/2010/main" val="31503358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1AC2FA47-CC19-414B-9699-0DDC8A69FEA6}"/>
              </a:ext>
            </a:extLst>
          </p:cNvPr>
          <p:cNvGraphicFramePr>
            <a:graphicFrameLocks noGrp="1"/>
          </p:cNvGraphicFramePr>
          <p:nvPr>
            <p:extLst>
              <p:ext uri="{D42A27DB-BD31-4B8C-83A1-F6EECF244321}">
                <p14:modId xmlns:p14="http://schemas.microsoft.com/office/powerpoint/2010/main" val="1112036781"/>
              </p:ext>
            </p:extLst>
          </p:nvPr>
        </p:nvGraphicFramePr>
        <p:xfrm>
          <a:off x="1945227" y="1587260"/>
          <a:ext cx="6595715" cy="3533767"/>
        </p:xfrm>
        <a:graphic>
          <a:graphicData uri="http://schemas.openxmlformats.org/drawingml/2006/table">
            <a:tbl>
              <a:tblPr firstRow="1" firstCol="1" bandRow="1">
                <a:tableStyleId>{5C22544A-7EE6-4342-B048-85BDC9FD1C3A}</a:tableStyleId>
              </a:tblPr>
              <a:tblGrid>
                <a:gridCol w="3172045">
                  <a:extLst>
                    <a:ext uri="{9D8B030D-6E8A-4147-A177-3AD203B41FA5}">
                      <a16:colId xmlns:a16="http://schemas.microsoft.com/office/drawing/2014/main" val="2988883010"/>
                    </a:ext>
                  </a:extLst>
                </a:gridCol>
                <a:gridCol w="3423670">
                  <a:extLst>
                    <a:ext uri="{9D8B030D-6E8A-4147-A177-3AD203B41FA5}">
                      <a16:colId xmlns:a16="http://schemas.microsoft.com/office/drawing/2014/main" val="3431069743"/>
                    </a:ext>
                  </a:extLst>
                </a:gridCol>
              </a:tblGrid>
              <a:tr h="359465">
                <a:tc gridSpan="2">
                  <a:txBody>
                    <a:bodyPr/>
                    <a:lstStyle/>
                    <a:p>
                      <a:pPr algn="ctr">
                        <a:lnSpc>
                          <a:spcPct val="115000"/>
                        </a:lnSpc>
                        <a:spcAft>
                          <a:spcPts val="0"/>
                        </a:spcAft>
                      </a:pP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s-PE"/>
                    </a:p>
                  </a:txBody>
                  <a:tcPr/>
                </a:tc>
                <a:extLst>
                  <a:ext uri="{0D108BD9-81ED-4DB2-BD59-A6C34878D82A}">
                    <a16:rowId xmlns:a16="http://schemas.microsoft.com/office/drawing/2014/main" val="826857598"/>
                  </a:ext>
                </a:extLst>
              </a:tr>
              <a:tr h="3142860">
                <a:tc>
                  <a:txBody>
                    <a:bodyPr/>
                    <a:lstStyle/>
                    <a:p>
                      <a:pPr>
                        <a:lnSpc>
                          <a:spcPct val="115000"/>
                        </a:lnSpc>
                        <a:spcAft>
                          <a:spcPts val="0"/>
                        </a:spcAft>
                      </a:pPr>
                      <a:r>
                        <a:rPr lang="es-PE" sz="1400" dirty="0">
                          <a:effectLst/>
                        </a:rPr>
                        <a:t>APURIMAC </a:t>
                      </a:r>
                    </a:p>
                    <a:p>
                      <a:pPr>
                        <a:lnSpc>
                          <a:spcPct val="115000"/>
                        </a:lnSpc>
                        <a:spcAft>
                          <a:spcPts val="0"/>
                        </a:spcAft>
                      </a:pPr>
                      <a:r>
                        <a:rPr lang="es-PE" sz="1400" dirty="0">
                          <a:effectLst/>
                        </a:rPr>
                        <a:t>AMAZONAS</a:t>
                      </a:r>
                    </a:p>
                    <a:p>
                      <a:pPr>
                        <a:lnSpc>
                          <a:spcPct val="115000"/>
                        </a:lnSpc>
                        <a:spcAft>
                          <a:spcPts val="0"/>
                        </a:spcAft>
                      </a:pPr>
                      <a:r>
                        <a:rPr lang="es-PE" sz="1400" dirty="0">
                          <a:effectLst/>
                        </a:rPr>
                        <a:t>ANCASH</a:t>
                      </a:r>
                    </a:p>
                    <a:p>
                      <a:pPr>
                        <a:lnSpc>
                          <a:spcPct val="115000"/>
                        </a:lnSpc>
                        <a:spcAft>
                          <a:spcPts val="0"/>
                        </a:spcAft>
                      </a:pPr>
                      <a:r>
                        <a:rPr lang="es-PE" sz="1400" dirty="0">
                          <a:effectLst/>
                        </a:rPr>
                        <a:t>AREQUIPA</a:t>
                      </a:r>
                    </a:p>
                    <a:p>
                      <a:pPr>
                        <a:lnSpc>
                          <a:spcPct val="115000"/>
                        </a:lnSpc>
                        <a:spcAft>
                          <a:spcPts val="0"/>
                        </a:spcAft>
                      </a:pPr>
                      <a:r>
                        <a:rPr lang="es-PE" sz="1400" dirty="0">
                          <a:effectLst/>
                        </a:rPr>
                        <a:t>AYACUCHO</a:t>
                      </a:r>
                    </a:p>
                    <a:p>
                      <a:pPr>
                        <a:lnSpc>
                          <a:spcPct val="115000"/>
                        </a:lnSpc>
                        <a:spcAft>
                          <a:spcPts val="0"/>
                        </a:spcAft>
                      </a:pPr>
                      <a:r>
                        <a:rPr lang="es-PE" sz="1400" dirty="0">
                          <a:effectLst/>
                        </a:rPr>
                        <a:t>CAJAMARCA</a:t>
                      </a:r>
                    </a:p>
                    <a:p>
                      <a:pPr>
                        <a:lnSpc>
                          <a:spcPct val="115000"/>
                        </a:lnSpc>
                        <a:spcAft>
                          <a:spcPts val="0"/>
                        </a:spcAft>
                      </a:pPr>
                      <a:r>
                        <a:rPr lang="es-PE" sz="1400" dirty="0">
                          <a:effectLst/>
                        </a:rPr>
                        <a:t>CALLAO </a:t>
                      </a:r>
                    </a:p>
                    <a:p>
                      <a:pPr>
                        <a:lnSpc>
                          <a:spcPct val="115000"/>
                        </a:lnSpc>
                        <a:spcAft>
                          <a:spcPts val="0"/>
                        </a:spcAft>
                      </a:pPr>
                      <a:r>
                        <a:rPr lang="es-PE" sz="1400" dirty="0">
                          <a:effectLst/>
                        </a:rPr>
                        <a:t>CUSCO</a:t>
                      </a:r>
                    </a:p>
                    <a:p>
                      <a:pPr>
                        <a:lnSpc>
                          <a:spcPct val="115000"/>
                        </a:lnSpc>
                        <a:spcAft>
                          <a:spcPts val="0"/>
                        </a:spcAft>
                      </a:pPr>
                      <a:r>
                        <a:rPr lang="es-PE" sz="1400" dirty="0">
                          <a:effectLst/>
                        </a:rPr>
                        <a:t>HUANCAVELICA </a:t>
                      </a:r>
                    </a:p>
                    <a:p>
                      <a:pPr>
                        <a:lnSpc>
                          <a:spcPct val="115000"/>
                        </a:lnSpc>
                        <a:spcAft>
                          <a:spcPts val="0"/>
                        </a:spcAft>
                      </a:pPr>
                      <a:r>
                        <a:rPr lang="es-PE" sz="1400" dirty="0">
                          <a:effectLst/>
                        </a:rPr>
                        <a:t>HUÁNUCO</a:t>
                      </a:r>
                    </a:p>
                    <a:p>
                      <a:pPr>
                        <a:lnSpc>
                          <a:spcPct val="115000"/>
                        </a:lnSpc>
                        <a:spcAft>
                          <a:spcPts val="0"/>
                        </a:spcAft>
                      </a:pPr>
                      <a:r>
                        <a:rPr lang="es-PE" sz="1400" dirty="0">
                          <a:effectLst/>
                        </a:rPr>
                        <a:t>ICA</a:t>
                      </a:r>
                    </a:p>
                    <a:p>
                      <a:pPr>
                        <a:lnSpc>
                          <a:spcPct val="115000"/>
                        </a:lnSpc>
                        <a:spcAft>
                          <a:spcPts val="0"/>
                        </a:spcAft>
                      </a:pPr>
                      <a:r>
                        <a:rPr lang="es-PE" sz="1400" dirty="0">
                          <a:effectLst/>
                        </a:rPr>
                        <a:t>LA LIBERTAD</a:t>
                      </a:r>
                    </a:p>
                    <a:p>
                      <a:pPr>
                        <a:lnSpc>
                          <a:spcPct val="115000"/>
                        </a:lnSpc>
                        <a:spcAft>
                          <a:spcPts val="0"/>
                        </a:spcAft>
                      </a:pPr>
                      <a:r>
                        <a:rPr lang="es-PE" sz="1400" dirty="0">
                          <a:effectLst/>
                        </a:rPr>
                        <a:t> </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es-PE" sz="1400" dirty="0">
                          <a:effectLst/>
                        </a:rPr>
                        <a:t>LAMBAYEQUE</a:t>
                      </a:r>
                    </a:p>
                    <a:p>
                      <a:pPr>
                        <a:lnSpc>
                          <a:spcPct val="115000"/>
                        </a:lnSpc>
                        <a:spcAft>
                          <a:spcPts val="0"/>
                        </a:spcAft>
                      </a:pPr>
                      <a:r>
                        <a:rPr lang="es-PE" sz="1400" dirty="0">
                          <a:effectLst/>
                        </a:rPr>
                        <a:t>LIMA PROVINCIA</a:t>
                      </a:r>
                    </a:p>
                    <a:p>
                      <a:pPr>
                        <a:lnSpc>
                          <a:spcPct val="115000"/>
                        </a:lnSpc>
                        <a:spcAft>
                          <a:spcPts val="0"/>
                        </a:spcAft>
                      </a:pPr>
                      <a:r>
                        <a:rPr lang="es-PE" sz="1400" dirty="0">
                          <a:effectLst/>
                        </a:rPr>
                        <a:t>LORETO </a:t>
                      </a:r>
                    </a:p>
                    <a:p>
                      <a:pPr>
                        <a:lnSpc>
                          <a:spcPct val="115000"/>
                        </a:lnSpc>
                        <a:spcAft>
                          <a:spcPts val="0"/>
                        </a:spcAft>
                      </a:pPr>
                      <a:r>
                        <a:rPr lang="es-PE" sz="1400" dirty="0">
                          <a:effectLst/>
                        </a:rPr>
                        <a:t>MADRE DE DIOS</a:t>
                      </a:r>
                    </a:p>
                    <a:p>
                      <a:pPr>
                        <a:lnSpc>
                          <a:spcPct val="115000"/>
                        </a:lnSpc>
                        <a:spcAft>
                          <a:spcPts val="0"/>
                        </a:spcAft>
                      </a:pPr>
                      <a:r>
                        <a:rPr lang="es-PE" sz="1400" dirty="0">
                          <a:effectLst/>
                        </a:rPr>
                        <a:t>MOQUEGUA</a:t>
                      </a:r>
                    </a:p>
                    <a:p>
                      <a:pPr>
                        <a:lnSpc>
                          <a:spcPct val="115000"/>
                        </a:lnSpc>
                        <a:spcAft>
                          <a:spcPts val="0"/>
                        </a:spcAft>
                      </a:pPr>
                      <a:r>
                        <a:rPr lang="es-PE" sz="1400" dirty="0">
                          <a:effectLst/>
                        </a:rPr>
                        <a:t>PASCO</a:t>
                      </a:r>
                    </a:p>
                    <a:p>
                      <a:pPr>
                        <a:lnSpc>
                          <a:spcPct val="115000"/>
                        </a:lnSpc>
                        <a:spcAft>
                          <a:spcPts val="0"/>
                        </a:spcAft>
                      </a:pPr>
                      <a:r>
                        <a:rPr lang="es-PE" sz="1400" dirty="0">
                          <a:effectLst/>
                        </a:rPr>
                        <a:t>PIURA</a:t>
                      </a:r>
                    </a:p>
                    <a:p>
                      <a:pPr>
                        <a:lnSpc>
                          <a:spcPct val="115000"/>
                        </a:lnSpc>
                        <a:spcAft>
                          <a:spcPts val="0"/>
                        </a:spcAft>
                      </a:pPr>
                      <a:r>
                        <a:rPr lang="es-PE" sz="1400" dirty="0">
                          <a:effectLst/>
                        </a:rPr>
                        <a:t>PUNO</a:t>
                      </a:r>
                    </a:p>
                    <a:p>
                      <a:pPr>
                        <a:lnSpc>
                          <a:spcPct val="115000"/>
                        </a:lnSpc>
                        <a:spcAft>
                          <a:spcPts val="0"/>
                        </a:spcAft>
                      </a:pPr>
                      <a:r>
                        <a:rPr lang="es-PE" sz="1400" dirty="0">
                          <a:effectLst/>
                        </a:rPr>
                        <a:t>SAN MARTIN</a:t>
                      </a:r>
                    </a:p>
                    <a:p>
                      <a:pPr>
                        <a:lnSpc>
                          <a:spcPct val="115000"/>
                        </a:lnSpc>
                        <a:spcAft>
                          <a:spcPts val="0"/>
                        </a:spcAft>
                      </a:pPr>
                      <a:r>
                        <a:rPr lang="es-PE" sz="1400" dirty="0">
                          <a:effectLst/>
                        </a:rPr>
                        <a:t>TACNA</a:t>
                      </a:r>
                    </a:p>
                    <a:p>
                      <a:pPr>
                        <a:lnSpc>
                          <a:spcPct val="115000"/>
                        </a:lnSpc>
                        <a:spcAft>
                          <a:spcPts val="0"/>
                        </a:spcAft>
                      </a:pPr>
                      <a:r>
                        <a:rPr lang="es-PE" sz="1400" dirty="0">
                          <a:effectLst/>
                        </a:rPr>
                        <a:t>TUMBES</a:t>
                      </a:r>
                    </a:p>
                    <a:p>
                      <a:pPr>
                        <a:lnSpc>
                          <a:spcPct val="115000"/>
                        </a:lnSpc>
                        <a:spcAft>
                          <a:spcPts val="0"/>
                        </a:spcAft>
                      </a:pPr>
                      <a:r>
                        <a:rPr lang="es-PE" sz="1400" dirty="0">
                          <a:effectLst/>
                        </a:rPr>
                        <a:t>UCAYALI</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80733453"/>
                  </a:ext>
                </a:extLst>
              </a:tr>
            </a:tbl>
          </a:graphicData>
        </a:graphic>
      </p:graphicFrame>
      <p:sp>
        <p:nvSpPr>
          <p:cNvPr id="3" name="Rectángulo 2">
            <a:extLst>
              <a:ext uri="{FF2B5EF4-FFF2-40B4-BE49-F238E27FC236}">
                <a16:creationId xmlns:a16="http://schemas.microsoft.com/office/drawing/2014/main" id="{4F447260-D59F-4F43-BE7F-D05B79FD739B}"/>
              </a:ext>
            </a:extLst>
          </p:cNvPr>
          <p:cNvSpPr/>
          <p:nvPr/>
        </p:nvSpPr>
        <p:spPr>
          <a:xfrm>
            <a:off x="1945227" y="507031"/>
            <a:ext cx="6096000" cy="709425"/>
          </a:xfrm>
          <a:prstGeom prst="rect">
            <a:avLst/>
          </a:prstGeom>
        </p:spPr>
        <p:txBody>
          <a:bodyPr>
            <a:spAutoFit/>
          </a:bodyPr>
          <a:lstStyle/>
          <a:p>
            <a:pPr algn="ctr">
              <a:lnSpc>
                <a:spcPct val="115000"/>
              </a:lnSpc>
              <a:spcAft>
                <a:spcPts val="0"/>
              </a:spcAft>
            </a:pPr>
            <a:r>
              <a:rPr lang="es-PE" dirty="0"/>
              <a:t>INSTANCIAS DE GESTIÓN DE LAS REGIONES  DEL SISTEMA DE SALUD </a:t>
            </a:r>
            <a:endParaRPr lang="es-PE" sz="2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02366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9B644786-748D-4B88-A480-CD5C8F50A343}"/>
              </a:ext>
            </a:extLst>
          </p:cNvPr>
          <p:cNvSpPr/>
          <p:nvPr/>
        </p:nvSpPr>
        <p:spPr>
          <a:xfrm>
            <a:off x="4018284" y="259428"/>
            <a:ext cx="3493072" cy="344069"/>
          </a:xfrm>
          <a:prstGeom prst="rect">
            <a:avLst/>
          </a:prstGeom>
        </p:spPr>
        <p:txBody>
          <a:bodyPr wrap="none">
            <a:spAutoFit/>
          </a:bodyPr>
          <a:lstStyle/>
          <a:p>
            <a:pPr>
              <a:lnSpc>
                <a:spcPct val="107000"/>
              </a:lnSpc>
              <a:spcAft>
                <a:spcPts val="800"/>
              </a:spcAft>
            </a:pPr>
            <a:r>
              <a:rPr lang="es-PE" sz="1600" b="1" dirty="0">
                <a:latin typeface="Calibri" panose="020F0502020204030204" pitchFamily="34" charset="0"/>
                <a:ea typeface="Times New Roman" panose="02020603050405020304" pitchFamily="18" charset="0"/>
                <a:cs typeface="Calibri" panose="020F0502020204030204" pitchFamily="34" charset="0"/>
              </a:rPr>
              <a:t>FACULTADES DE CIENCIAS DE LA SALUD</a:t>
            </a:r>
            <a:endParaRPr lang="es-PE" sz="16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a:extLst>
              <a:ext uri="{FF2B5EF4-FFF2-40B4-BE49-F238E27FC236}">
                <a16:creationId xmlns:a16="http://schemas.microsoft.com/office/drawing/2014/main" id="{16B22F21-6BD4-46B0-9E33-FB3B44FE98D9}"/>
              </a:ext>
            </a:extLst>
          </p:cNvPr>
          <p:cNvSpPr/>
          <p:nvPr/>
        </p:nvSpPr>
        <p:spPr>
          <a:xfrm>
            <a:off x="554966" y="859267"/>
            <a:ext cx="5454770" cy="445628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APURIMAC:  Universidad Alas Peruanas</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AMAZONAS: </a:t>
            </a:r>
            <a:r>
              <a:rPr lang="es-PE" dirty="0">
                <a:solidFill>
                  <a:srgbClr val="000000"/>
                </a:solidFill>
                <a:latin typeface="Calibri" panose="020F0502020204030204" pitchFamily="34" charset="0"/>
                <a:ea typeface="Times New Roman" panose="02020603050405020304" pitchFamily="18" charset="0"/>
                <a:cs typeface="Calibri" panose="020F0502020204030204" pitchFamily="34" charset="0"/>
              </a:rPr>
              <a:t>Universidad Nacional Toribio Rodríguez de Mendoza</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AYACUCHO: Universidad Nacional San Cristóbal De Huamanga</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ANCASH: Universidad Nacional "Santiago Antúnez De Mayolo" Huaraz</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CAJAMARCA: Universidad Nacional de Cajamarca - UNC</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CUSCO: Universidad San Antonio Abad</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HUANCAVELICA: Universidad Nacional De Huancavelica</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ICA: Universidad Nacional San Luis Gonzaga De Ica</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LA LIBERTAD: Universidad Nacional de Trujillo</a:t>
            </a:r>
            <a:endParaRPr lang="es-PE"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a:extLst>
              <a:ext uri="{FF2B5EF4-FFF2-40B4-BE49-F238E27FC236}">
                <a16:creationId xmlns:a16="http://schemas.microsoft.com/office/drawing/2014/main" id="{EA76A4B9-A64F-418D-84B0-58AA71D9069C}"/>
              </a:ext>
            </a:extLst>
          </p:cNvPr>
          <p:cNvSpPr/>
          <p:nvPr/>
        </p:nvSpPr>
        <p:spPr>
          <a:xfrm>
            <a:off x="6291531" y="859267"/>
            <a:ext cx="5043577" cy="445628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LAMBAYEQUE: </a:t>
            </a:r>
            <a:r>
              <a:rPr lang="es-PE" dirty="0">
                <a:solidFill>
                  <a:srgbClr val="000000"/>
                </a:solidFill>
                <a:latin typeface="Calibri" panose="020F0502020204030204" pitchFamily="34" charset="0"/>
                <a:ea typeface="Times New Roman" panose="02020603050405020304" pitchFamily="18" charset="0"/>
                <a:cs typeface="Calibri" panose="020F0502020204030204" pitchFamily="34" charset="0"/>
              </a:rPr>
              <a:t>Universidad Particular de Chiclayo</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LIMA PROVINCIA: Universidad Nacional De Barranca</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LORETO</a:t>
            </a:r>
            <a:r>
              <a:rPr lang="es-PE" dirty="0">
                <a:solidFill>
                  <a:srgbClr val="000000"/>
                </a:solidFill>
                <a:latin typeface="Calibri" panose="020F0502020204030204" pitchFamily="34" charset="0"/>
                <a:ea typeface="Times New Roman" panose="02020603050405020304" pitchFamily="18" charset="0"/>
                <a:cs typeface="Calibri" panose="020F0502020204030204" pitchFamily="34" charset="0"/>
              </a:rPr>
              <a:t>: Universidad Nacional de la Amazonía Peruana</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MOQUEGUA: Universidad José Carlos Mariátegui</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PIURA:  Universidad Nacional De Piura – FMH</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PUNO: Universidad Nacional del Altiplano-Puno</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 SAN MARTIN:  Universidad Nacional de San Martín – Tarapoto</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TACNA:  Universidad Nacional Jorge Basadre Grohmann</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dirty="0">
                <a:latin typeface="Calibri" panose="020F0502020204030204" pitchFamily="34" charset="0"/>
                <a:ea typeface="Times New Roman" panose="02020603050405020304" pitchFamily="18" charset="0"/>
                <a:cs typeface="Calibri" panose="020F0502020204030204" pitchFamily="34" charset="0"/>
              </a:rPr>
              <a:t>TUMBES:  Universidad Nacional De Tumbes </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85793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20BA1826-D4D2-44DB-9193-8E2ADFDB5576}"/>
              </a:ext>
            </a:extLst>
          </p:cNvPr>
          <p:cNvSpPr/>
          <p:nvPr/>
        </p:nvSpPr>
        <p:spPr>
          <a:xfrm>
            <a:off x="5212418" y="344235"/>
            <a:ext cx="1356653" cy="595932"/>
          </a:xfrm>
          <a:prstGeom prst="rect">
            <a:avLst/>
          </a:prstGeom>
        </p:spPr>
        <p:txBody>
          <a:bodyPr wrap="none">
            <a:spAutoFit/>
          </a:bodyPr>
          <a:lstStyle/>
          <a:p>
            <a:pPr algn="just">
              <a:lnSpc>
                <a:spcPct val="107000"/>
              </a:lnSpc>
              <a:spcAft>
                <a:spcPts val="0"/>
              </a:spcAft>
            </a:pPr>
            <a:r>
              <a:rPr lang="es-PE" sz="3200" b="1" dirty="0">
                <a:latin typeface="Calibri" panose="020F0502020204030204" pitchFamily="34" charset="0"/>
                <a:ea typeface="Calibri" panose="020F0502020204030204" pitchFamily="34" charset="0"/>
                <a:cs typeface="Calibri" panose="020F0502020204030204" pitchFamily="34" charset="0"/>
              </a:rPr>
              <a:t>CUSCO</a:t>
            </a:r>
            <a:endParaRPr lang="es-PE" sz="3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98CADB32-46CA-49D9-ACDB-11F34E92CFDD}"/>
              </a:ext>
            </a:extLst>
          </p:cNvPr>
          <p:cNvSpPr/>
          <p:nvPr/>
        </p:nvSpPr>
        <p:spPr>
          <a:xfrm>
            <a:off x="998967" y="1755230"/>
            <a:ext cx="10343213" cy="4524637"/>
          </a:xfrm>
          <a:prstGeom prst="rect">
            <a:avLst/>
          </a:prstGeom>
        </p:spPr>
        <p:txBody>
          <a:bodyPr wrap="square">
            <a:spAutoFit/>
          </a:bodyPr>
          <a:lstStyle/>
          <a:p>
            <a:pPr marL="457200" algn="just">
              <a:lnSpc>
                <a:spcPct val="107000"/>
              </a:lnSpc>
              <a:spcAft>
                <a:spcPts val="0"/>
              </a:spcAft>
            </a:pPr>
            <a:r>
              <a:rPr lang="es-PE" dirty="0">
                <a:latin typeface="Calibri" panose="020F0502020204030204" pitchFamily="34" charset="0"/>
                <a:ea typeface="Calibri" panose="020F0502020204030204" pitchFamily="34" charset="0"/>
                <a:cs typeface="Calibri" panose="020F0502020204030204" pitchFamily="34" charset="0"/>
              </a:rPr>
              <a:t> </a:t>
            </a:r>
            <a:endParaRPr lang="es-PE" dirty="0">
              <a:latin typeface="Calibri" panose="020F0502020204030204" pitchFamily="34" charset="0"/>
              <a:ea typeface="Calibri" panose="020F0502020204030204" pitchFamily="34" charset="0"/>
              <a:cs typeface="Times New Roman" panose="02020603050405020304" pitchFamily="18" charset="0"/>
            </a:endParaRPr>
          </a:p>
          <a:p>
            <a:pPr marL="742950" indent="-285750" algn="just">
              <a:lnSpc>
                <a:spcPct val="107000"/>
              </a:lnSpc>
              <a:spcAft>
                <a:spcPts val="0"/>
              </a:spcAft>
              <a:buFont typeface="Wingdings" panose="05000000000000000000" pitchFamily="2" charset="2"/>
              <a:buChar char="ü"/>
            </a:pPr>
            <a:r>
              <a:rPr lang="es-PE" b="1" dirty="0">
                <a:latin typeface="Calibri" panose="020F0502020204030204" pitchFamily="34" charset="0"/>
                <a:ea typeface="Calibri" panose="020F0502020204030204" pitchFamily="34" charset="0"/>
                <a:cs typeface="Calibri" panose="020F0502020204030204" pitchFamily="34" charset="0"/>
              </a:rPr>
              <a:t>Investigación sobre las características de la red de servicios de salud en la región Cusco, según su relación con las unidades de salud y los segmentos componentes del sistema</a:t>
            </a:r>
            <a:r>
              <a:rPr lang="es-PE" dirty="0">
                <a:solidFill>
                  <a:srgbClr val="000000"/>
                </a:solidFill>
                <a:latin typeface="Calibri" panose="020F0502020204030204" pitchFamily="34" charset="0"/>
                <a:ea typeface="Times New Roman" panose="02020603050405020304" pitchFamily="18" charset="0"/>
                <a:cs typeface="Calibri" panose="020F0502020204030204" pitchFamily="34" charset="0"/>
              </a:rPr>
              <a:t>. Incorpora </a:t>
            </a:r>
            <a:r>
              <a:rPr lang="es-PE" dirty="0">
                <a:latin typeface="Calibri" panose="020F0502020204030204" pitchFamily="34" charset="0"/>
                <a:ea typeface="Calibri" panose="020F0502020204030204" pitchFamily="34" charset="0"/>
                <a:cs typeface="Calibri" panose="020F0502020204030204" pitchFamily="34" charset="0"/>
              </a:rPr>
              <a:t>la gestión de los servicios de salud.</a:t>
            </a:r>
            <a:endParaRPr lang="es-PE" dirty="0">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07000"/>
              </a:lnSpc>
              <a:spcAft>
                <a:spcPts val="0"/>
              </a:spcAft>
            </a:pPr>
            <a:endParaRPr lang="es-PE" dirty="0">
              <a:latin typeface="Calibri" panose="020F0502020204030204" pitchFamily="34" charset="0"/>
              <a:ea typeface="Calibri" panose="020F0502020204030204" pitchFamily="34" charset="0"/>
              <a:cs typeface="Times New Roman" panose="02020603050405020304" pitchFamily="18" charset="0"/>
            </a:endParaRPr>
          </a:p>
          <a:p>
            <a:pPr marL="742950" indent="-285750" algn="just">
              <a:lnSpc>
                <a:spcPct val="107000"/>
              </a:lnSpc>
              <a:spcAft>
                <a:spcPts val="0"/>
              </a:spcAft>
              <a:buFont typeface="Wingdings" panose="05000000000000000000" pitchFamily="2" charset="2"/>
              <a:buChar char="ü"/>
            </a:pPr>
            <a:r>
              <a:rPr lang="es-PE" b="1" spc="-20" dirty="0">
                <a:latin typeface="Calibri" panose="020F0502020204030204" pitchFamily="34" charset="0"/>
                <a:ea typeface="Calibri" panose="020F0502020204030204" pitchFamily="34" charset="0"/>
                <a:cs typeface="Calibri" panose="020F0502020204030204" pitchFamily="34" charset="0"/>
              </a:rPr>
              <a:t>Estudio de la cobertura en los servicios de salud en la región Cusco.</a:t>
            </a:r>
            <a:endParaRPr lang="es-PE" dirty="0">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07000"/>
              </a:lnSpc>
              <a:spcAft>
                <a:spcPts val="0"/>
              </a:spcAft>
            </a:pPr>
            <a:endParaRPr lang="es-PE" dirty="0">
              <a:latin typeface="Calibri" panose="020F0502020204030204" pitchFamily="34" charset="0"/>
              <a:ea typeface="Calibri" panose="020F0502020204030204" pitchFamily="34" charset="0"/>
              <a:cs typeface="Times New Roman" panose="02020603050405020304" pitchFamily="18" charset="0"/>
            </a:endParaRPr>
          </a:p>
          <a:p>
            <a:pPr marL="742950" indent="-285750" algn="just">
              <a:lnSpc>
                <a:spcPct val="107000"/>
              </a:lnSpc>
              <a:spcAft>
                <a:spcPts val="0"/>
              </a:spcAft>
              <a:buFont typeface="Wingdings" panose="05000000000000000000" pitchFamily="2" charset="2"/>
              <a:buChar char="ü"/>
            </a:pPr>
            <a:r>
              <a:rPr lang="es-PE" b="1" dirty="0">
                <a:latin typeface="Calibri" panose="020F0502020204030204" pitchFamily="34" charset="0"/>
                <a:ea typeface="Calibri" panose="020F0502020204030204" pitchFamily="34" charset="0"/>
                <a:cs typeface="Calibri" panose="020F0502020204030204" pitchFamily="34" charset="0"/>
              </a:rPr>
              <a:t>Investigación sobre las coberturas de los servicios de salud</a:t>
            </a:r>
            <a:r>
              <a:rPr lang="es-PE" dirty="0">
                <a:latin typeface="Calibri" panose="020F0502020204030204" pitchFamily="34" charset="0"/>
                <a:ea typeface="Calibri" panose="020F0502020204030204" pitchFamily="34" charset="0"/>
                <a:cs typeface="Calibri" panose="020F0502020204030204" pitchFamily="34" charset="0"/>
              </a:rPr>
              <a:t> en: </a:t>
            </a:r>
            <a:r>
              <a:rPr lang="es-PE" dirty="0">
                <a:solidFill>
                  <a:srgbClr val="000000"/>
                </a:solidFill>
                <a:latin typeface="Calibri" panose="020F0502020204030204" pitchFamily="34" charset="0"/>
                <a:ea typeface="Times New Roman" panose="02020603050405020304" pitchFamily="18" charset="0"/>
                <a:cs typeface="Calibri" panose="020F0502020204030204" pitchFamily="34" charset="0"/>
              </a:rPr>
              <a:t>Valoración clínica de factores de riesgo en todos los grupos etarios para la entrega del paquete completo de la atención integral y el no cumplimiento de la función preventivo promocional del primer nivel.</a:t>
            </a:r>
            <a:endParaRPr lang="es-PE" dirty="0">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07000"/>
              </a:lnSpc>
              <a:spcAft>
                <a:spcPts val="0"/>
              </a:spcAft>
            </a:pPr>
            <a:endParaRPr lang="es-PE" dirty="0">
              <a:latin typeface="Calibri" panose="020F0502020204030204" pitchFamily="34" charset="0"/>
              <a:ea typeface="Calibri" panose="020F0502020204030204" pitchFamily="34" charset="0"/>
              <a:cs typeface="Times New Roman" panose="02020603050405020304" pitchFamily="18" charset="0"/>
            </a:endParaRPr>
          </a:p>
          <a:p>
            <a:pPr marL="742950" indent="-285750" algn="just">
              <a:lnSpc>
                <a:spcPct val="107000"/>
              </a:lnSpc>
              <a:spcAft>
                <a:spcPts val="0"/>
              </a:spcAft>
              <a:buFont typeface="Wingdings" panose="05000000000000000000" pitchFamily="2" charset="2"/>
              <a:buChar char="ü"/>
            </a:pPr>
            <a:r>
              <a:rPr lang="es-PE"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Estudio de la accesibilidad a los servicios, identificando los factores que facilitan o dificultan la búsqueda de obtención de atención en salud</a:t>
            </a:r>
            <a:r>
              <a:rPr lang="es-PE" dirty="0">
                <a:solidFill>
                  <a:srgbClr val="000000"/>
                </a:solidFill>
                <a:latin typeface="Calibri" panose="020F0502020204030204" pitchFamily="34" charset="0"/>
                <a:ea typeface="Times New Roman" panose="02020603050405020304" pitchFamily="18" charset="0"/>
                <a:cs typeface="Calibri" panose="020F0502020204030204" pitchFamily="34" charset="0"/>
              </a:rPr>
              <a:t>, incorpora participación de los agentes comunitarios de salud y agentes de medicina tradicional en el marco de la salud intercultural. Brechas interculturales en salud.</a:t>
            </a:r>
            <a:endParaRPr lang="es-PE"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ángulo 3">
            <a:extLst>
              <a:ext uri="{FF2B5EF4-FFF2-40B4-BE49-F238E27FC236}">
                <a16:creationId xmlns:a16="http://schemas.microsoft.com/office/drawing/2014/main" id="{545B5A4D-47C9-4159-B974-FD57ADC823C3}"/>
              </a:ext>
            </a:extLst>
          </p:cNvPr>
          <p:cNvSpPr/>
          <p:nvPr/>
        </p:nvSpPr>
        <p:spPr>
          <a:xfrm>
            <a:off x="1103038" y="1053059"/>
            <a:ext cx="10155921" cy="671915"/>
          </a:xfrm>
          <a:prstGeom prst="rect">
            <a:avLst/>
          </a:prstGeom>
        </p:spPr>
        <p:txBody>
          <a:bodyPr wrap="square">
            <a:spAutoFit/>
          </a:bodyPr>
          <a:lstStyle/>
          <a:p>
            <a:pPr algn="just">
              <a:lnSpc>
                <a:spcPct val="107000"/>
              </a:lnSpc>
              <a:spcAft>
                <a:spcPts val="0"/>
              </a:spcAft>
            </a:pPr>
            <a:r>
              <a:rPr lang="es-PE" b="1" dirty="0">
                <a:latin typeface="Calibri" panose="020F0502020204030204" pitchFamily="34" charset="0"/>
                <a:ea typeface="Calibri" panose="020F0502020204030204" pitchFamily="34" charset="0"/>
                <a:cs typeface="Calibri" panose="020F0502020204030204" pitchFamily="34" charset="0"/>
              </a:rPr>
              <a:t>ACCESIBILIDAD AL SISTEMA DE SALUD Y COBERTURA EN LOS SERVICIOS DE SALUD EN LOS ÁMBITOS DE LAS REGIONES</a:t>
            </a:r>
            <a:r>
              <a:rPr lang="es-PE" dirty="0">
                <a:latin typeface="Calibri" panose="020F0502020204030204" pitchFamily="34" charset="0"/>
                <a:ea typeface="Calibri" panose="020F0502020204030204" pitchFamily="34" charset="0"/>
                <a:cs typeface="Calibri" panose="020F0502020204030204" pitchFamily="34" charset="0"/>
              </a:rPr>
              <a:t>.</a:t>
            </a:r>
            <a:endParaRPr lang="es-PE"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69845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F02D552-D0BA-40D1-BC17-501C5DB72F56}"/>
              </a:ext>
            </a:extLst>
          </p:cNvPr>
          <p:cNvSpPr/>
          <p:nvPr/>
        </p:nvSpPr>
        <p:spPr>
          <a:xfrm>
            <a:off x="802256" y="305196"/>
            <a:ext cx="10714007" cy="641971"/>
          </a:xfrm>
          <a:prstGeom prst="rect">
            <a:avLst/>
          </a:prstGeom>
        </p:spPr>
        <p:txBody>
          <a:bodyPr wrap="square">
            <a:spAutoFit/>
          </a:bodyPr>
          <a:lstStyle/>
          <a:p>
            <a:pPr algn="just">
              <a:lnSpc>
                <a:spcPct val="115000"/>
              </a:lnSpc>
              <a:spcAft>
                <a:spcPts val="0"/>
              </a:spcAft>
            </a:pPr>
            <a:r>
              <a:rPr lang="es-PE" sz="1600" b="1" dirty="0">
                <a:latin typeface="Calibri" panose="020F0502020204030204" pitchFamily="34" charset="0"/>
                <a:ea typeface="Calibri" panose="020F0502020204030204" pitchFamily="34" charset="0"/>
                <a:cs typeface="Calibri" panose="020F0502020204030204" pitchFamily="34" charset="0"/>
              </a:rPr>
              <a:t>LÍNEAS DE INVESTIGACIÓN EN ATENCIÓN INTEGRAL E INTEGRADA CON ENFOQUE DE SALUD FAMILIAR Y COMUNITARIA EN LOS SERVICIOS DE SALUD EN LOS ÁMBITOS DE LAS REGIONES</a:t>
            </a:r>
            <a:r>
              <a:rPr lang="es-PE" sz="1600" dirty="0">
                <a:latin typeface="Calibri" panose="020F0502020204030204" pitchFamily="34" charset="0"/>
                <a:ea typeface="Calibri" panose="020F0502020204030204" pitchFamily="34" charset="0"/>
                <a:cs typeface="Calibri" panose="020F0502020204030204" pitchFamily="34" charset="0"/>
              </a:rPr>
              <a:t>.</a:t>
            </a:r>
            <a:endParaRPr lang="es-PE"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EB79C640-87AA-4715-B847-EE7734BB104D}"/>
              </a:ext>
            </a:extLst>
          </p:cNvPr>
          <p:cNvSpPr/>
          <p:nvPr/>
        </p:nvSpPr>
        <p:spPr>
          <a:xfrm>
            <a:off x="651292" y="1021765"/>
            <a:ext cx="11028873" cy="5776261"/>
          </a:xfrm>
          <a:prstGeom prst="rect">
            <a:avLst/>
          </a:prstGeom>
        </p:spPr>
        <p:txBody>
          <a:bodyPr wrap="square">
            <a:spAutoFit/>
          </a:bodyPr>
          <a:lstStyle/>
          <a:p>
            <a:pPr algn="just">
              <a:lnSpc>
                <a:spcPct val="115000"/>
              </a:lnSpc>
              <a:spcAft>
                <a:spcPts val="0"/>
              </a:spcAft>
            </a:pPr>
            <a:r>
              <a:rPr lang="es-PE" sz="1400" b="1" dirty="0">
                <a:latin typeface="Calibri" panose="020F0502020204030204" pitchFamily="34" charset="0"/>
                <a:ea typeface="Calibri" panose="020F0502020204030204" pitchFamily="34" charset="0"/>
                <a:cs typeface="Calibri" panose="020F0502020204030204" pitchFamily="34" charset="0"/>
              </a:rPr>
              <a:t>AMAZONAS</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400" b="1" dirty="0">
                <a:latin typeface="Calibri" panose="020F0502020204030204" pitchFamily="34" charset="0"/>
                <a:ea typeface="Calibri" panose="020F0502020204030204" pitchFamily="34" charset="0"/>
                <a:cs typeface="Calibri" panose="020F0502020204030204" pitchFamily="34" charset="0"/>
              </a:rPr>
              <a:t> </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400" b="1" dirty="0">
                <a:latin typeface="Calibri" panose="020F0502020204030204" pitchFamily="34" charset="0"/>
                <a:ea typeface="Calibri" panose="020F0502020204030204" pitchFamily="34" charset="0"/>
                <a:cs typeface="Calibri" panose="020F0502020204030204" pitchFamily="34" charset="0"/>
              </a:rPr>
              <a:t>Investigación sobre la situación de salud de la población y las familias asignadas a las redes y microrredes de la región Amazonas</a:t>
            </a:r>
            <a:r>
              <a:rPr lang="es-PE" sz="1400" dirty="0">
                <a:latin typeface="Calibri" panose="020F0502020204030204" pitchFamily="34" charset="0"/>
                <a:ea typeface="Calibri" panose="020F0502020204030204" pitchFamily="34" charset="0"/>
                <a:cs typeface="Calibri" panose="020F0502020204030204" pitchFamily="34" charset="0"/>
              </a:rPr>
              <a:t>, incorpora medición de indicadores del embarazo en adolescentes diferenciando por población mestiza y </a:t>
            </a:r>
            <a:r>
              <a:rPr lang="es-PE" sz="1400" dirty="0" err="1">
                <a:latin typeface="Calibri" panose="020F0502020204030204" pitchFamily="34" charset="0"/>
                <a:ea typeface="Calibri" panose="020F0502020204030204" pitchFamily="34" charset="0"/>
                <a:cs typeface="Calibri" panose="020F0502020204030204" pitchFamily="34" charset="0"/>
              </a:rPr>
              <a:t>Awajun</a:t>
            </a:r>
            <a:r>
              <a:rPr lang="es-PE" sz="1400" dirty="0">
                <a:latin typeface="Calibri" panose="020F0502020204030204" pitchFamily="34" charset="0"/>
                <a:ea typeface="Calibri" panose="020F0502020204030204" pitchFamily="34" charset="0"/>
                <a:cs typeface="Calibri" panose="020F0502020204030204" pitchFamily="34" charset="0"/>
              </a:rPr>
              <a:t>. Asociación entre el consumo de agua “segura”, anemia y DCI en menores de 5 años. Prevalencia de ITS en mujeres adultas. Determinantes del estado nutricional y presencia de anemia en gestantes 2013-2018. Evaluación del riesgo y funcionabilidad familiar en el distrito de </a:t>
            </a:r>
            <a:r>
              <a:rPr lang="es-PE" sz="1400" dirty="0" err="1">
                <a:latin typeface="Calibri" panose="020F0502020204030204" pitchFamily="34" charset="0"/>
                <a:ea typeface="Calibri" panose="020F0502020204030204" pitchFamily="34" charset="0"/>
                <a:cs typeface="Calibri" panose="020F0502020204030204" pitchFamily="34" charset="0"/>
              </a:rPr>
              <a:t>Chiriaco</a:t>
            </a:r>
            <a:r>
              <a:rPr lang="es-PE" sz="1400" dirty="0">
                <a:latin typeface="Calibri" panose="020F0502020204030204" pitchFamily="34" charset="0"/>
                <a:ea typeface="Calibri" panose="020F0502020204030204" pitchFamily="34" charset="0"/>
                <a:cs typeface="Calibri" panose="020F0502020204030204" pitchFamily="34" charset="0"/>
              </a:rPr>
              <a:t>. Coberturas por etapas de vida diferenciado la variable etnia en la microrred </a:t>
            </a:r>
            <a:r>
              <a:rPr lang="es-PE" sz="1400" dirty="0" err="1">
                <a:latin typeface="Calibri" panose="020F0502020204030204" pitchFamily="34" charset="0"/>
                <a:ea typeface="Calibri" panose="020F0502020204030204" pitchFamily="34" charset="0"/>
                <a:cs typeface="Calibri" panose="020F0502020204030204" pitchFamily="34" charset="0"/>
              </a:rPr>
              <a:t>Chiriaco</a:t>
            </a:r>
            <a:r>
              <a:rPr lang="es-PE" sz="1400" dirty="0">
                <a:latin typeface="Calibri" panose="020F0502020204030204" pitchFamily="34" charset="0"/>
                <a:ea typeface="Calibri" panose="020F0502020204030204" pitchFamily="34" charset="0"/>
                <a:cs typeface="Calibri" panose="020F0502020204030204" pitchFamily="34" charset="0"/>
              </a:rPr>
              <a:t> en los últimos 5 años. Adherencia a micronutrientes en menores de 3 años. Medición del impacto del derrame de petróleo en las familias de </a:t>
            </a:r>
            <a:r>
              <a:rPr lang="es-PE" sz="1400" dirty="0" err="1">
                <a:latin typeface="Calibri" panose="020F0502020204030204" pitchFamily="34" charset="0"/>
                <a:ea typeface="Calibri" panose="020F0502020204030204" pitchFamily="34" charset="0"/>
                <a:cs typeface="Calibri" panose="020F0502020204030204" pitchFamily="34" charset="0"/>
              </a:rPr>
              <a:t>Chiriaco</a:t>
            </a:r>
            <a:r>
              <a:rPr lang="es-PE" sz="1400" dirty="0">
                <a:latin typeface="Calibri" panose="020F0502020204030204" pitchFamily="34" charset="0"/>
                <a:ea typeface="Calibri" panose="020F0502020204030204" pitchFamily="34" charset="0"/>
                <a:cs typeface="Calibri" panose="020F0502020204030204" pitchFamily="34" charset="0"/>
              </a:rPr>
              <a:t>. Situación de las enfermedades transmisibles y no transmisibles en la región.</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endParaRPr lang="es-PE" sz="1400"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400" b="1" dirty="0">
                <a:latin typeface="Calibri" panose="020F0502020204030204" pitchFamily="34" charset="0"/>
                <a:ea typeface="Calibri" panose="020F0502020204030204" pitchFamily="34" charset="0"/>
                <a:cs typeface="Calibri" panose="020F0502020204030204" pitchFamily="34" charset="0"/>
              </a:rPr>
              <a:t>Investigación de la oferta y la operación de los servicios de salud y la red de atención de los servicios de salud</a:t>
            </a:r>
            <a:r>
              <a:rPr lang="es-PE" sz="1400" dirty="0">
                <a:latin typeface="Calibri" panose="020F0502020204030204" pitchFamily="34" charset="0"/>
                <a:ea typeface="Calibri" panose="020F0502020204030204" pitchFamily="34" charset="0"/>
                <a:cs typeface="Calibri" panose="020F0502020204030204" pitchFamily="34" charset="0"/>
              </a:rPr>
              <a:t>, incorpora la medición de la efectividad del programa educativo “Elaboración de protocolos de atención extramural” y programa educativo “Emergencia al día”.</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400" dirty="0">
                <a:latin typeface="Calibri" panose="020F0502020204030204" pitchFamily="34" charset="0"/>
                <a:ea typeface="Calibri" panose="020F0502020204030204" pitchFamily="34" charset="0"/>
                <a:cs typeface="Calibri" panose="020F0502020204030204" pitchFamily="34" charset="0"/>
              </a:rPr>
              <a:t>Evaluación del sistema de referencia y contrarreferencia de casos de TBC, leishmaniasis y en gestantes. Capacidad de respuesta de los servicios de salud permanente y en situación de emergencia</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15000"/>
              </a:lnSpc>
              <a:spcAft>
                <a:spcPts val="0"/>
              </a:spcAft>
            </a:pPr>
            <a:r>
              <a:rPr lang="es-PE" sz="1400" dirty="0">
                <a:latin typeface="Calibri" panose="020F0502020204030204" pitchFamily="34" charset="0"/>
                <a:ea typeface="Calibri" panose="020F0502020204030204" pitchFamily="34" charset="0"/>
                <a:cs typeface="Calibri" panose="020F0502020204030204" pitchFamily="34" charset="0"/>
              </a:rPr>
              <a:t> </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4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Investigación de las acciones en Salud familiar y comunitaria en los ámbitos de las redes y microrredes de la Región Amazonas. Incluye, c</a:t>
            </a:r>
            <a:r>
              <a:rPr lang="es-PE" sz="1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omposición nutricional de los alimentos autóctonos más consumidos a nivel local. Sensor no invasivo para la detección oportuna de la anemia en niños. Evaluación de las tecnologías de información y comunicación (</a:t>
            </a:r>
            <a:r>
              <a:rPr lang="es-PE" sz="14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TICs</a:t>
            </a:r>
            <a:r>
              <a:rPr lang="es-PE" sz="1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para el las mordeduras por ofidismo, dengue.</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Factores que influyen en la captación, tamizaje y diagnóstico de VIH/SIDA, según variable étnica. Nivel de participación de los actores locales para el cuidado de salud de la población. Enseñanza de salud sexual y reproductiva en instituciones educativas. Factores que influyen en el alfabetismo en salud en familia</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Influencia de los medios de comunicación en el consumo de comida no saludable. Determinantes socioculturales de las mujeres en edad fértil que influyen en la planificación familiar, según variable étnica</a:t>
            </a:r>
            <a:endParaRPr lang="es-PE"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9169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a:extLst>
              <a:ext uri="{FF2B5EF4-FFF2-40B4-BE49-F238E27FC236}">
                <a16:creationId xmlns:a16="http://schemas.microsoft.com/office/drawing/2014/main" id="{1C5D2724-55E7-46EF-BCBC-BA9E6D0F7ADB}"/>
              </a:ext>
            </a:extLst>
          </p:cNvPr>
          <p:cNvSpPr/>
          <p:nvPr/>
        </p:nvSpPr>
        <p:spPr>
          <a:xfrm>
            <a:off x="621083" y="440501"/>
            <a:ext cx="285696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a:defRPr/>
            </a:pPr>
            <a:r>
              <a:rPr lang="es-ES" altLang="es-PE" dirty="0"/>
              <a:t>1. la fragmentación….. En el ámbito territorial y nacional.</a:t>
            </a:r>
          </a:p>
        </p:txBody>
      </p:sp>
      <p:sp>
        <p:nvSpPr>
          <p:cNvPr id="7" name="6 Elipse">
            <a:extLst>
              <a:ext uri="{FF2B5EF4-FFF2-40B4-BE49-F238E27FC236}">
                <a16:creationId xmlns:a16="http://schemas.microsoft.com/office/drawing/2014/main" id="{81E1456C-C03E-4640-B748-88A064554911}"/>
              </a:ext>
            </a:extLst>
          </p:cNvPr>
          <p:cNvSpPr/>
          <p:nvPr/>
        </p:nvSpPr>
        <p:spPr>
          <a:xfrm>
            <a:off x="621084" y="1299074"/>
            <a:ext cx="3074048" cy="1969457"/>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endParaRPr lang="es-PE"/>
          </a:p>
        </p:txBody>
      </p:sp>
      <p:pic>
        <p:nvPicPr>
          <p:cNvPr id="8" name="Picture 18" descr="https://encrypted-tbn2.gstatic.com/images?q=tbn:ANd9GcRHKeDV5Dz851rhYtAGFV1bg9ZASc1LYVFxHOOIlTI-O01g3TQh">
            <a:extLst>
              <a:ext uri="{FF2B5EF4-FFF2-40B4-BE49-F238E27FC236}">
                <a16:creationId xmlns:a16="http://schemas.microsoft.com/office/drawing/2014/main" id="{D507B4EC-C9AD-4076-A831-E4FB544896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4647" y="3215793"/>
            <a:ext cx="2088582" cy="1389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C:\Users\USER\AppData\Local\Microsoft\Windows\INetCache\IE\816JC677\Riverside_Hospital[1].jpg">
            <a:extLst>
              <a:ext uri="{FF2B5EF4-FFF2-40B4-BE49-F238E27FC236}">
                <a16:creationId xmlns:a16="http://schemas.microsoft.com/office/drawing/2014/main" id="{7ECF798C-7527-446C-848A-E08E8847C8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04758" y="347488"/>
            <a:ext cx="1138465" cy="832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1 Rectángulo redondeado">
            <a:extLst>
              <a:ext uri="{FF2B5EF4-FFF2-40B4-BE49-F238E27FC236}">
                <a16:creationId xmlns:a16="http://schemas.microsoft.com/office/drawing/2014/main" id="{8D5CAEF5-0E54-4267-B957-053584F4497F}"/>
              </a:ext>
            </a:extLst>
          </p:cNvPr>
          <p:cNvSpPr/>
          <p:nvPr/>
        </p:nvSpPr>
        <p:spPr>
          <a:xfrm>
            <a:off x="10193261" y="1518123"/>
            <a:ext cx="1211354" cy="1039693"/>
          </a:xfrm>
          <a:prstGeom prst="roundRect">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1600" dirty="0">
                <a:solidFill>
                  <a:schemeClr val="tx1"/>
                </a:solidFill>
              </a:rPr>
              <a:t>Programas/ estrategias</a:t>
            </a:r>
          </a:p>
        </p:txBody>
      </p:sp>
      <p:pic>
        <p:nvPicPr>
          <p:cNvPr id="11" name="Picture 27" descr="MCj02345370000[1]">
            <a:extLst>
              <a:ext uri="{FF2B5EF4-FFF2-40B4-BE49-F238E27FC236}">
                <a16:creationId xmlns:a16="http://schemas.microsoft.com/office/drawing/2014/main" id="{BACC40EA-954D-462E-8A72-4A74ED04F1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44626" y="1649761"/>
            <a:ext cx="951613" cy="819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4" descr="MCj03340260000[1]">
            <a:extLst>
              <a:ext uri="{FF2B5EF4-FFF2-40B4-BE49-F238E27FC236}">
                <a16:creationId xmlns:a16="http://schemas.microsoft.com/office/drawing/2014/main" id="{36D76EA8-82E5-4984-859D-94B192DE6B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68598" y="273508"/>
            <a:ext cx="712851" cy="1130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https://encrypted-tbn0.gstatic.com/images?q=tbn:ANd9GcS-GKac1p9tCXzNYZ2cpz66flFey2SqFBOGDXxg32ktG4XzvhzRXw">
            <a:extLst>
              <a:ext uri="{FF2B5EF4-FFF2-40B4-BE49-F238E27FC236}">
                <a16:creationId xmlns:a16="http://schemas.microsoft.com/office/drawing/2014/main" id="{53904472-BD73-4839-85C2-03E79C3E538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08483" y="2719077"/>
            <a:ext cx="649952" cy="761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descr="C:\Users\USER\AppData\Local\Microsoft\Windows\INetCache\IE\BGX6FXL2\5217871125_cfc7d2dd99_z[1].jpg">
            <a:extLst>
              <a:ext uri="{FF2B5EF4-FFF2-40B4-BE49-F238E27FC236}">
                <a16:creationId xmlns:a16="http://schemas.microsoft.com/office/drawing/2014/main" id="{09F0539E-BD37-4CC4-87B6-466F6CF9787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93021" y="444329"/>
            <a:ext cx="1378528" cy="1034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5">
            <a:extLst>
              <a:ext uri="{FF2B5EF4-FFF2-40B4-BE49-F238E27FC236}">
                <a16:creationId xmlns:a16="http://schemas.microsoft.com/office/drawing/2014/main" id="{937EA600-7FE7-4177-A7D3-FD09C9CC6E97}"/>
              </a:ext>
            </a:extLst>
          </p:cNvPr>
          <p:cNvSpPr>
            <a:spLocks noChangeArrowheads="1"/>
          </p:cNvSpPr>
          <p:nvPr/>
        </p:nvSpPr>
        <p:spPr bwMode="auto">
          <a:xfrm>
            <a:off x="6061658" y="1582296"/>
            <a:ext cx="2938778" cy="1323439"/>
          </a:xfrm>
          <a:prstGeom prst="rect">
            <a:avLst/>
          </a:prstGeom>
          <a:solidFill>
            <a:schemeClr val="accent2">
              <a:lumMod val="20000"/>
              <a:lumOff val="80000"/>
            </a:schemeClr>
          </a:solidFill>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just" eaLnBrk="1" hangingPunct="1">
              <a:spcBef>
                <a:spcPct val="0"/>
              </a:spcBef>
              <a:buClrTx/>
              <a:buSzTx/>
              <a:buFontTx/>
              <a:buNone/>
              <a:defRPr/>
            </a:pPr>
            <a:r>
              <a:rPr lang="es-ES" altLang="es-PE" sz="1600" dirty="0">
                <a:latin typeface="Verdana" pitchFamily="34" charset="0"/>
              </a:rPr>
              <a:t>….2. Segmentación al interior de los establecimientos de salud, en todos los niveles de complejidad.</a:t>
            </a:r>
          </a:p>
        </p:txBody>
      </p:sp>
      <p:sp>
        <p:nvSpPr>
          <p:cNvPr id="16" name="1 CuadroTexto">
            <a:extLst>
              <a:ext uri="{FF2B5EF4-FFF2-40B4-BE49-F238E27FC236}">
                <a16:creationId xmlns:a16="http://schemas.microsoft.com/office/drawing/2014/main" id="{BA587DD7-84BE-4C47-A490-D82E29946073}"/>
              </a:ext>
            </a:extLst>
          </p:cNvPr>
          <p:cNvSpPr txBox="1"/>
          <p:nvPr/>
        </p:nvSpPr>
        <p:spPr>
          <a:xfrm flipH="1">
            <a:off x="481045" y="3553549"/>
            <a:ext cx="4048913" cy="1569660"/>
          </a:xfrm>
          <a:prstGeom prst="rect">
            <a:avLst/>
          </a:prstGeom>
          <a:solidFill>
            <a:schemeClr val="accent6">
              <a:lumMod val="40000"/>
              <a:lumOff val="60000"/>
            </a:schemeClr>
          </a:solidFill>
        </p:spPr>
        <p:txBody>
          <a:bodyPr wrap="square">
            <a:spAutoFit/>
          </a:bodyPr>
          <a:lstStyle/>
          <a:p>
            <a:pPr>
              <a:defRPr/>
            </a:pPr>
            <a:r>
              <a:rPr lang="es-PE" sz="1600" dirty="0"/>
              <a:t>3. Recursos humanos</a:t>
            </a:r>
          </a:p>
          <a:p>
            <a:pPr>
              <a:defRPr/>
            </a:pPr>
            <a:r>
              <a:rPr lang="es-PE" sz="1600" dirty="0"/>
              <a:t>3.1. Distribución en los establecimientos (Brechas)</a:t>
            </a:r>
          </a:p>
          <a:p>
            <a:pPr>
              <a:defRPr/>
            </a:pPr>
            <a:r>
              <a:rPr lang="es-PE" sz="1600" dirty="0"/>
              <a:t>3.2. Formación de RHUS.. </a:t>
            </a:r>
          </a:p>
          <a:p>
            <a:pPr>
              <a:defRPr/>
            </a:pPr>
            <a:r>
              <a:rPr lang="es-PE" sz="1600" dirty="0"/>
              <a:t>3.3</a:t>
            </a:r>
            <a:r>
              <a:rPr lang="es-PE" sz="1600" b="1" dirty="0"/>
              <a:t>.  Escasa o ausencia de coordinación entre la academia y sistema de salud</a:t>
            </a:r>
          </a:p>
        </p:txBody>
      </p:sp>
      <p:pic>
        <p:nvPicPr>
          <p:cNvPr id="18" name="Picture 4" descr="C:\Users\USER\AppData\Local\Microsoft\Windows\INetCache\IE\BGX6FXL2\5217871125_cfc7d2dd99_z[1].jpg">
            <a:extLst>
              <a:ext uri="{FF2B5EF4-FFF2-40B4-BE49-F238E27FC236}">
                <a16:creationId xmlns:a16="http://schemas.microsoft.com/office/drawing/2014/main" id="{F5F7FD53-82FC-4D02-9B27-3C939924DB4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27248" y="5203658"/>
            <a:ext cx="1133475"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ángulo 18">
            <a:extLst>
              <a:ext uri="{FF2B5EF4-FFF2-40B4-BE49-F238E27FC236}">
                <a16:creationId xmlns:a16="http://schemas.microsoft.com/office/drawing/2014/main" id="{D420F1EF-D485-421D-B460-FE5C39AE2577}"/>
              </a:ext>
            </a:extLst>
          </p:cNvPr>
          <p:cNvSpPr/>
          <p:nvPr/>
        </p:nvSpPr>
        <p:spPr>
          <a:xfrm>
            <a:off x="1129462" y="5123209"/>
            <a:ext cx="1897786" cy="646331"/>
          </a:xfrm>
          <a:prstGeom prst="rect">
            <a:avLst/>
          </a:prstGeom>
        </p:spPr>
        <p:txBody>
          <a:bodyPr wrap="square">
            <a:spAutoFit/>
          </a:bodyPr>
          <a:lstStyle/>
          <a:p>
            <a:r>
              <a:rPr lang="es-PE" altLang="es-PE" dirty="0"/>
              <a:t>Primer nivel con escasos RHUS</a:t>
            </a:r>
          </a:p>
        </p:txBody>
      </p:sp>
      <p:sp>
        <p:nvSpPr>
          <p:cNvPr id="24" name="2 Proceso">
            <a:extLst>
              <a:ext uri="{FF2B5EF4-FFF2-40B4-BE49-F238E27FC236}">
                <a16:creationId xmlns:a16="http://schemas.microsoft.com/office/drawing/2014/main" id="{9D53C5F2-7459-4A0E-8EDD-F9282A6472B1}"/>
              </a:ext>
            </a:extLst>
          </p:cNvPr>
          <p:cNvSpPr/>
          <p:nvPr/>
        </p:nvSpPr>
        <p:spPr>
          <a:xfrm>
            <a:off x="2558693" y="2533181"/>
            <a:ext cx="735875" cy="416002"/>
          </a:xfrm>
          <a:prstGeom prst="flowChartProcess">
            <a:avLst/>
          </a:prstGeom>
          <a:solidFill>
            <a:srgbClr val="336699"/>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s-PE" sz="1200" dirty="0"/>
              <a:t>MINSA</a:t>
            </a:r>
          </a:p>
        </p:txBody>
      </p:sp>
      <p:sp>
        <p:nvSpPr>
          <p:cNvPr id="25" name="3 Pantalla">
            <a:extLst>
              <a:ext uri="{FF2B5EF4-FFF2-40B4-BE49-F238E27FC236}">
                <a16:creationId xmlns:a16="http://schemas.microsoft.com/office/drawing/2014/main" id="{FE797CFD-3D8A-48FD-BE34-AEDBBE1573A2}"/>
              </a:ext>
            </a:extLst>
          </p:cNvPr>
          <p:cNvSpPr/>
          <p:nvPr/>
        </p:nvSpPr>
        <p:spPr>
          <a:xfrm>
            <a:off x="1002479" y="1625002"/>
            <a:ext cx="929377" cy="555181"/>
          </a:xfrm>
          <a:prstGeom prst="flowChartDisplay">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1200" dirty="0"/>
              <a:t>Seguro social</a:t>
            </a:r>
          </a:p>
        </p:txBody>
      </p:sp>
      <p:sp>
        <p:nvSpPr>
          <p:cNvPr id="26" name="4 Elipse">
            <a:extLst>
              <a:ext uri="{FF2B5EF4-FFF2-40B4-BE49-F238E27FC236}">
                <a16:creationId xmlns:a16="http://schemas.microsoft.com/office/drawing/2014/main" id="{4AC4F7ED-BE90-47C2-B113-F9F959E7E7E9}"/>
              </a:ext>
            </a:extLst>
          </p:cNvPr>
          <p:cNvSpPr/>
          <p:nvPr/>
        </p:nvSpPr>
        <p:spPr>
          <a:xfrm>
            <a:off x="2198214" y="1621203"/>
            <a:ext cx="1107047" cy="833535"/>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1200" dirty="0"/>
              <a:t>FFAA Y POLICIA</a:t>
            </a:r>
          </a:p>
        </p:txBody>
      </p:sp>
      <p:sp>
        <p:nvSpPr>
          <p:cNvPr id="27" name="5 Placa">
            <a:extLst>
              <a:ext uri="{FF2B5EF4-FFF2-40B4-BE49-F238E27FC236}">
                <a16:creationId xmlns:a16="http://schemas.microsoft.com/office/drawing/2014/main" id="{38AFDE3C-B461-4C63-BDC3-DFF52CEB2F29}"/>
              </a:ext>
            </a:extLst>
          </p:cNvPr>
          <p:cNvSpPr/>
          <p:nvPr/>
        </p:nvSpPr>
        <p:spPr>
          <a:xfrm>
            <a:off x="1185196" y="2394004"/>
            <a:ext cx="735876" cy="555179"/>
          </a:xfrm>
          <a:prstGeom prst="plaqu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PE" sz="1200" dirty="0"/>
              <a:t>ONG. Otros</a:t>
            </a:r>
          </a:p>
        </p:txBody>
      </p:sp>
      <p:sp>
        <p:nvSpPr>
          <p:cNvPr id="3" name="CuadroTexto 2">
            <a:extLst>
              <a:ext uri="{FF2B5EF4-FFF2-40B4-BE49-F238E27FC236}">
                <a16:creationId xmlns:a16="http://schemas.microsoft.com/office/drawing/2014/main" id="{7F794611-E484-4E2E-A80D-49072D86F84F}"/>
              </a:ext>
            </a:extLst>
          </p:cNvPr>
          <p:cNvSpPr txBox="1"/>
          <p:nvPr/>
        </p:nvSpPr>
        <p:spPr>
          <a:xfrm>
            <a:off x="4605556" y="162822"/>
            <a:ext cx="2508015"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s-MX" dirty="0"/>
              <a:t>SISTEMA DE SALUD </a:t>
            </a:r>
            <a:endParaRPr lang="es-PE" dirty="0"/>
          </a:p>
        </p:txBody>
      </p:sp>
      <p:sp>
        <p:nvSpPr>
          <p:cNvPr id="6" name="Flecha: doblada 5">
            <a:extLst>
              <a:ext uri="{FF2B5EF4-FFF2-40B4-BE49-F238E27FC236}">
                <a16:creationId xmlns:a16="http://schemas.microsoft.com/office/drawing/2014/main" id="{BDC1BD2B-A7FD-4002-89B7-CB658B3DD0C2}"/>
              </a:ext>
            </a:extLst>
          </p:cNvPr>
          <p:cNvSpPr/>
          <p:nvPr/>
        </p:nvSpPr>
        <p:spPr>
          <a:xfrm rot="3049264">
            <a:off x="4714556" y="4680964"/>
            <a:ext cx="1522073" cy="902589"/>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chemeClr val="tx1"/>
              </a:solidFill>
            </a:endParaRPr>
          </a:p>
        </p:txBody>
      </p:sp>
      <p:sp>
        <p:nvSpPr>
          <p:cNvPr id="4" name="CuadroTexto 3">
            <a:extLst>
              <a:ext uri="{FF2B5EF4-FFF2-40B4-BE49-F238E27FC236}">
                <a16:creationId xmlns:a16="http://schemas.microsoft.com/office/drawing/2014/main" id="{0B610C3E-2044-4B73-A91A-C82530A5E96C}"/>
              </a:ext>
            </a:extLst>
          </p:cNvPr>
          <p:cNvSpPr txBox="1"/>
          <p:nvPr/>
        </p:nvSpPr>
        <p:spPr>
          <a:xfrm>
            <a:off x="3443568" y="2059350"/>
            <a:ext cx="2025579" cy="646331"/>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s-PE" dirty="0"/>
              <a:t>Redes Integradas… 5 años?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3CC69EB-DECE-4B27-B8A2-C536242C4234}"/>
              </a:ext>
            </a:extLst>
          </p:cNvPr>
          <p:cNvSpPr/>
          <p:nvPr/>
        </p:nvSpPr>
        <p:spPr>
          <a:xfrm>
            <a:off x="948906" y="291942"/>
            <a:ext cx="10230928" cy="641971"/>
          </a:xfrm>
          <a:prstGeom prst="rect">
            <a:avLst/>
          </a:prstGeom>
        </p:spPr>
        <p:txBody>
          <a:bodyPr wrap="square">
            <a:spAutoFit/>
          </a:bodyPr>
          <a:lstStyle/>
          <a:p>
            <a:pPr algn="just">
              <a:lnSpc>
                <a:spcPct val="115000"/>
              </a:lnSpc>
              <a:spcAft>
                <a:spcPts val="0"/>
              </a:spcAft>
            </a:pPr>
            <a:r>
              <a:rPr lang="es-PE" sz="1600" b="1" dirty="0">
                <a:latin typeface="Calibri" panose="020F0502020204030204" pitchFamily="34" charset="0"/>
                <a:ea typeface="Calibri" panose="020F0502020204030204" pitchFamily="34" charset="0"/>
                <a:cs typeface="Calibri" panose="020F0502020204030204" pitchFamily="34" charset="0"/>
              </a:rPr>
              <a:t>LÍNEAS DE INVESTIGACIÓN EN PROMOCIÓN DE LA SALUD Y PREVENCIÓN DE LAS ENFERMEDADES EN LOS ÁMBITOS TERRITORIALES DE LAS REGIONES</a:t>
            </a:r>
            <a:endParaRPr lang="es-PE"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972D5F20-3495-408D-A8CB-4E7F8C4E0350}"/>
              </a:ext>
            </a:extLst>
          </p:cNvPr>
          <p:cNvSpPr/>
          <p:nvPr/>
        </p:nvSpPr>
        <p:spPr>
          <a:xfrm>
            <a:off x="577970" y="1651947"/>
            <a:ext cx="10826151" cy="2803140"/>
          </a:xfrm>
          <a:prstGeom prst="rect">
            <a:avLst/>
          </a:prstGeom>
        </p:spPr>
        <p:txBody>
          <a:bodyPr wrap="square">
            <a:spAutoFit/>
          </a:bodyPr>
          <a:lstStyle/>
          <a:p>
            <a:pPr algn="just">
              <a:lnSpc>
                <a:spcPct val="115000"/>
              </a:lnSpc>
              <a:spcAft>
                <a:spcPts val="0"/>
              </a:spcAft>
            </a:pPr>
            <a:r>
              <a:rPr lang="es-PE" sz="1400" b="1" dirty="0">
                <a:latin typeface="Calibri" panose="020F0502020204030204" pitchFamily="34" charset="0"/>
                <a:ea typeface="Calibri" panose="020F0502020204030204" pitchFamily="34" charset="0"/>
                <a:cs typeface="Calibri" panose="020F0502020204030204" pitchFamily="34" charset="0"/>
              </a:rPr>
              <a:t>HUANCAVELICA</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400" dirty="0">
                <a:latin typeface="Calibri" panose="020F0502020204030204" pitchFamily="34" charset="0"/>
                <a:ea typeface="Calibri" panose="020F0502020204030204" pitchFamily="34" charset="0"/>
                <a:cs typeface="Calibri" panose="020F0502020204030204" pitchFamily="34" charset="0"/>
              </a:rPr>
              <a:t> </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400" b="1" dirty="0">
                <a:latin typeface="Calibri" panose="020F0502020204030204" pitchFamily="34" charset="0"/>
                <a:ea typeface="Calibri" panose="020F0502020204030204" pitchFamily="34" charset="0"/>
                <a:cs typeface="Calibri" panose="020F0502020204030204" pitchFamily="34" charset="0"/>
              </a:rPr>
              <a:t>Investigación sobre la repercusión de los planes de promoción y prevención en los indicadores de salud de la redes y microrredes de salud en la Región Huancavelica</a:t>
            </a:r>
            <a:r>
              <a:rPr lang="es-PE" sz="1400" dirty="0">
                <a:latin typeface="Calibri" panose="020F0502020204030204" pitchFamily="34" charset="0"/>
                <a:ea typeface="Calibri" panose="020F0502020204030204" pitchFamily="34" charset="0"/>
                <a:cs typeface="Calibri" panose="020F0502020204030204" pitchFamily="34" charset="0"/>
              </a:rPr>
              <a:t>, incorpora evaluación de los planes y programas de PROMSA y su interrelación con la comunidad. Evaluación de metas financieras y metas físicas en el impacto de la promoción de la Salud. estudio de la pertinencia cultural de los servicios de salud y las necesidades de salud de la población (casas de espera, parto vertical, red de terapeutas tradicionales).</a:t>
            </a:r>
            <a:r>
              <a:rPr lang="es-PE" sz="1400" dirty="0">
                <a:solidFill>
                  <a:srgbClr val="538135"/>
                </a:solidFill>
                <a:latin typeface="Calibri" panose="020F0502020204030204" pitchFamily="34" charset="0"/>
                <a:ea typeface="Times New Roman" panose="02020603050405020304" pitchFamily="18" charset="0"/>
                <a:cs typeface="Calibri" panose="020F0502020204030204" pitchFamily="34" charset="0"/>
              </a:rPr>
              <a:t> </a:t>
            </a:r>
            <a:r>
              <a:rPr lang="es-PE" sz="1400" dirty="0">
                <a:latin typeface="Calibri" panose="020F0502020204030204" pitchFamily="34" charset="0"/>
                <a:ea typeface="Times New Roman" panose="02020603050405020304" pitchFamily="18" charset="0"/>
                <a:cs typeface="Calibri" panose="020F0502020204030204" pitchFamily="34" charset="0"/>
              </a:rPr>
              <a:t>Aplicación del paquete básico de salud en las instituciones educativas y universidades</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marL="476250" algn="just">
              <a:lnSpc>
                <a:spcPct val="115000"/>
              </a:lnSpc>
              <a:spcAft>
                <a:spcPts val="0"/>
              </a:spcAft>
            </a:pPr>
            <a:r>
              <a:rPr lang="es-PE" sz="1400" dirty="0">
                <a:latin typeface="Calibri" panose="020F0502020204030204" pitchFamily="34" charset="0"/>
                <a:ea typeface="Calibri" panose="020F0502020204030204" pitchFamily="34" charset="0"/>
                <a:cs typeface="Calibri" panose="020F0502020204030204" pitchFamily="34" charset="0"/>
              </a:rPr>
              <a:t> </a:t>
            </a:r>
            <a:endParaRPr lang="es-PE"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400" b="1" dirty="0">
                <a:latin typeface="Calibri" panose="020F0502020204030204" pitchFamily="34" charset="0"/>
                <a:ea typeface="Calibri" panose="020F0502020204030204" pitchFamily="34" charset="0"/>
                <a:cs typeface="Calibri" panose="020F0502020204030204" pitchFamily="34" charset="0"/>
              </a:rPr>
              <a:t>Investigación sobre la situación social y cultural de salud de la comunidad en la redes y microrredes de la región</a:t>
            </a:r>
            <a:r>
              <a:rPr lang="es-PE" sz="14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incorpora d</a:t>
            </a:r>
            <a:r>
              <a:rPr lang="es-PE" sz="1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eterminación de los riesgos de salud por etapas de vida en relación a los factores socioculturales</a:t>
            </a:r>
            <a:r>
              <a:rPr lang="es-PE" sz="1400" dirty="0">
                <a:latin typeface="Calibri" panose="020F0502020204030204" pitchFamily="34" charset="0"/>
                <a:ea typeface="Times New Roman" panose="02020603050405020304" pitchFamily="18" charset="0"/>
                <a:cs typeface="Calibri" panose="020F0502020204030204" pitchFamily="34" charset="0"/>
              </a:rPr>
              <a:t>, promoción de la salud y prevención de enfermedades con enfoque intercultural. sostenibilidad de las intervenciones con agentes comunitarios y participación social en salud</a:t>
            </a:r>
            <a:endParaRPr lang="es-PE"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07232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9CE94F7-A067-4806-869A-08BD3AE4D469}"/>
              </a:ext>
            </a:extLst>
          </p:cNvPr>
          <p:cNvSpPr/>
          <p:nvPr/>
        </p:nvSpPr>
        <p:spPr>
          <a:xfrm>
            <a:off x="911524" y="304567"/>
            <a:ext cx="10368951" cy="358816"/>
          </a:xfrm>
          <a:prstGeom prst="rect">
            <a:avLst/>
          </a:prstGeom>
        </p:spPr>
        <p:txBody>
          <a:bodyPr wrap="square">
            <a:spAutoFit/>
          </a:bodyPr>
          <a:lstStyle/>
          <a:p>
            <a:pPr>
              <a:lnSpc>
                <a:spcPct val="115000"/>
              </a:lnSpc>
              <a:spcAft>
                <a:spcPts val="0"/>
              </a:spcAft>
            </a:pPr>
            <a:r>
              <a:rPr lang="es-PE" sz="1600" b="1" dirty="0">
                <a:latin typeface="Calibri" panose="020F0502020204030204" pitchFamily="34" charset="0"/>
                <a:ea typeface="Calibri" panose="020F0502020204030204" pitchFamily="34" charset="0"/>
                <a:cs typeface="Calibri" panose="020F0502020204030204" pitchFamily="34" charset="0"/>
              </a:rPr>
              <a:t>LÍNEAS DE INVESTIGACIÓN EN ORGANIZACIÓN Y GESTIÓN DEL SISTEMA DE SALUD LAS REGIONES DEL PAÍS.</a:t>
            </a:r>
            <a:endParaRPr lang="es-PE"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B0A4AAB6-D3A3-451E-9087-881DA8C32B46}"/>
              </a:ext>
            </a:extLst>
          </p:cNvPr>
          <p:cNvSpPr/>
          <p:nvPr/>
        </p:nvSpPr>
        <p:spPr>
          <a:xfrm>
            <a:off x="232914" y="663383"/>
            <a:ext cx="11740550" cy="6450869"/>
          </a:xfrm>
          <a:prstGeom prst="rect">
            <a:avLst/>
          </a:prstGeom>
        </p:spPr>
        <p:txBody>
          <a:bodyPr wrap="square">
            <a:spAutoFit/>
          </a:bodyPr>
          <a:lstStyle/>
          <a:p>
            <a:pPr algn="just">
              <a:lnSpc>
                <a:spcPct val="115000"/>
              </a:lnSpc>
              <a:spcAft>
                <a:spcPts val="0"/>
              </a:spcAft>
            </a:pPr>
            <a:r>
              <a:rPr lang="es-PE" sz="1600" b="1" dirty="0">
                <a:latin typeface="Calibri" panose="020F0502020204030204" pitchFamily="34" charset="0"/>
                <a:ea typeface="Calibri" panose="020F0502020204030204" pitchFamily="34" charset="0"/>
                <a:cs typeface="Calibri" panose="020F0502020204030204" pitchFamily="34" charset="0"/>
              </a:rPr>
              <a:t>LA LIBERTAD</a:t>
            </a:r>
            <a:endParaRPr lang="es-PE" sz="1600" dirty="0">
              <a:latin typeface="Calibri" panose="020F0502020204030204" pitchFamily="34" charset="0"/>
              <a:ea typeface="Calibri" panose="020F0502020204030204" pitchFamily="34" charset="0"/>
              <a:cs typeface="Times New Roman" panose="02020603050405020304" pitchFamily="18" charset="0"/>
            </a:endParaRPr>
          </a:p>
          <a:p>
            <a:pPr marL="171450" indent="-171450" algn="just">
              <a:lnSpc>
                <a:spcPct val="115000"/>
              </a:lnSpc>
              <a:spcAft>
                <a:spcPts val="0"/>
              </a:spcAft>
              <a:buFont typeface="Arial" panose="020B0604020202020204" pitchFamily="34" charset="0"/>
              <a:buChar char="•"/>
            </a:pPr>
            <a:r>
              <a:rPr lang="es-PE" sz="1200" b="1" dirty="0">
                <a:latin typeface="Calibri" panose="020F0502020204030204" pitchFamily="34" charset="0"/>
                <a:ea typeface="Calibri" panose="020F0502020204030204" pitchFamily="34" charset="0"/>
                <a:cs typeface="Calibri" panose="020F0502020204030204" pitchFamily="34" charset="0"/>
              </a:rPr>
              <a:t> Investigación sobre organización y gestión de los servicios de salud</a:t>
            </a:r>
            <a:r>
              <a:rPr lang="es-PE" sz="1200" dirty="0">
                <a:latin typeface="Calibri" panose="020F0502020204030204" pitchFamily="34" charset="0"/>
                <a:ea typeface="Calibri" panose="020F0502020204030204" pitchFamily="34" charset="0"/>
                <a:cs typeface="Calibri" panose="020F0502020204030204" pitchFamily="34" charset="0"/>
              </a:rPr>
              <a:t> de la región La Libertad, incorpora: </a:t>
            </a:r>
            <a:r>
              <a:rPr lang="es-P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Estudio sobre tiempos y movimientos, Clima Laboral. Satisfacción del Usuario Externo. Implementación de la tecnología según Capacidad Resolutiva de los establecimientos de salud</a:t>
            </a:r>
            <a:endParaRPr lang="es-PE" sz="12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endParaRPr>
          </a:p>
          <a:p>
            <a:pPr marL="171450" indent="-171450" algn="just">
              <a:lnSpc>
                <a:spcPct val="115000"/>
              </a:lnSpc>
              <a:spcAft>
                <a:spcPts val="0"/>
              </a:spcAft>
              <a:buFont typeface="Arial" panose="020B0604020202020204" pitchFamily="34" charset="0"/>
              <a:buChar char="•"/>
            </a:pPr>
            <a:r>
              <a:rPr lang="es-PE" sz="1200" b="1" dirty="0">
                <a:latin typeface="Calibri" panose="020F0502020204030204" pitchFamily="34" charset="0"/>
                <a:ea typeface="Calibri" panose="020F0502020204030204" pitchFamily="34" charset="0"/>
                <a:cs typeface="Calibri" panose="020F0502020204030204" pitchFamily="34" charset="0"/>
              </a:rPr>
              <a:t>Disponibilidad de recursos humanos (calificación, formas modalidades de contrato y financiamiento y compromiso social)</a:t>
            </a:r>
            <a:r>
              <a:rPr lang="es-PE" sz="1200" dirty="0">
                <a:latin typeface="Calibri" panose="020F0502020204030204" pitchFamily="34" charset="0"/>
                <a:ea typeface="Times New Roman" panose="02020603050405020304" pitchFamily="18" charset="0"/>
                <a:cs typeface="Calibri" panose="020F0502020204030204" pitchFamily="34" charset="0"/>
              </a:rPr>
              <a:t>.</a:t>
            </a:r>
            <a:r>
              <a:rPr lang="es-P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endParaRPr lang="es-PE" sz="12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endParaRPr>
          </a:p>
          <a:p>
            <a:pPr marL="171450" indent="-171450" algn="just">
              <a:lnSpc>
                <a:spcPct val="115000"/>
              </a:lnSpc>
              <a:spcAft>
                <a:spcPts val="0"/>
              </a:spcAft>
              <a:buFont typeface="Arial" panose="020B0604020202020204" pitchFamily="34" charset="0"/>
              <a:buChar char="•"/>
            </a:pPr>
            <a:r>
              <a:rPr lang="es-PE" sz="1200" b="1" dirty="0">
                <a:latin typeface="Calibri" panose="020F0502020204030204" pitchFamily="34" charset="0"/>
                <a:ea typeface="Calibri" panose="020F0502020204030204" pitchFamily="34" charset="0"/>
                <a:cs typeface="Calibri" panose="020F0502020204030204" pitchFamily="34" charset="0"/>
              </a:rPr>
              <a:t>Situación de los ambientes de trabajo en los consultorios, áreas administrativas, áreas de espera</a:t>
            </a:r>
            <a:r>
              <a:rPr lang="es-PE" sz="1200" dirty="0">
                <a:latin typeface="Calibri" panose="020F0502020204030204" pitchFamily="34" charset="0"/>
                <a:ea typeface="Calibri" panose="020F0502020204030204" pitchFamily="34" charset="0"/>
                <a:cs typeface="Calibri" panose="020F0502020204030204" pitchFamily="34" charset="0"/>
              </a:rPr>
              <a:t>.  </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lgn="just">
              <a:lnSpc>
                <a:spcPct val="115000"/>
              </a:lnSpc>
              <a:spcAft>
                <a:spcPts val="0"/>
              </a:spcAft>
              <a:buFont typeface="Arial" panose="020B0604020202020204" pitchFamily="34" charset="0"/>
              <a:buChar char="•"/>
            </a:pPr>
            <a:r>
              <a:rPr lang="es-PE" sz="1200" b="1" dirty="0">
                <a:latin typeface="Calibri" panose="020F0502020204030204" pitchFamily="34" charset="0"/>
                <a:ea typeface="Calibri" panose="020F0502020204030204" pitchFamily="34" charset="0"/>
                <a:cs typeface="Calibri" panose="020F0502020204030204" pitchFamily="34" charset="0"/>
              </a:rPr>
              <a:t> Investigación sobre organización y gestión de los servicios de salud</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200" dirty="0">
                <a:latin typeface="Calibri" panose="020F0502020204030204" pitchFamily="34" charset="0"/>
                <a:ea typeface="Calibri" panose="020F0502020204030204" pitchFamily="34" charset="0"/>
                <a:cs typeface="Calibri" panose="020F0502020204030204" pitchFamily="34" charset="0"/>
              </a:rPr>
              <a:t> </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200" u="sng" dirty="0">
                <a:latin typeface="Calibri" panose="020F0502020204030204" pitchFamily="34" charset="0"/>
                <a:ea typeface="Calibri" panose="020F0502020204030204" pitchFamily="34" charset="0"/>
                <a:cs typeface="Calibri" panose="020F0502020204030204" pitchFamily="34" charset="0"/>
              </a:rPr>
              <a:t>Educación para el trabajo</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200" dirty="0">
                <a:latin typeface="Calibri" panose="020F0502020204030204" pitchFamily="34" charset="0"/>
                <a:ea typeface="Calibri" panose="020F0502020204030204" pitchFamily="34" charset="0"/>
                <a:cs typeface="Calibri" panose="020F0502020204030204" pitchFamily="34" charset="0"/>
              </a:rPr>
              <a:t> </a:t>
            </a:r>
            <a:r>
              <a:rPr lang="es-PE" sz="1200" b="1" dirty="0">
                <a:latin typeface="Calibri" panose="020F0502020204030204" pitchFamily="34" charset="0"/>
                <a:ea typeface="Calibri" panose="020F0502020204030204" pitchFamily="34" charset="0"/>
                <a:cs typeface="Calibri" panose="020F0502020204030204" pitchFamily="34" charset="0"/>
              </a:rPr>
              <a:t>Formación técnica en salud</a:t>
            </a:r>
            <a:r>
              <a:rPr lang="es-PE" sz="1200" dirty="0">
                <a:latin typeface="Calibri" panose="020F0502020204030204" pitchFamily="34" charset="0"/>
                <a:ea typeface="Calibri" panose="020F0502020204030204" pitchFamily="34" charset="0"/>
                <a:cs typeface="Calibri" panose="020F0502020204030204" pitchFamily="34" charset="0"/>
              </a:rPr>
              <a:t>, incorpora: formación del profesional técnico de salud según su perfil de egreso. Demanda de alumnos a los Institutos de Educación Superior Tecnológica y su expectativa de trabajo. </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15000"/>
              </a:lnSpc>
              <a:spcAft>
                <a:spcPts val="0"/>
              </a:spcAft>
            </a:pPr>
            <a:r>
              <a:rPr lang="es-PE" sz="1200" dirty="0">
                <a:latin typeface="Calibri" panose="020F0502020204030204" pitchFamily="34" charset="0"/>
                <a:ea typeface="Calibri" panose="020F0502020204030204" pitchFamily="34" charset="0"/>
                <a:cs typeface="Calibri" panose="020F0502020204030204" pitchFamily="34" charset="0"/>
              </a:rPr>
              <a:t> </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200" b="1" dirty="0">
                <a:latin typeface="Calibri" panose="020F0502020204030204" pitchFamily="34" charset="0"/>
                <a:ea typeface="Calibri" panose="020F0502020204030204" pitchFamily="34" charset="0"/>
                <a:cs typeface="Calibri" panose="020F0502020204030204" pitchFamily="34" charset="0"/>
              </a:rPr>
              <a:t>Formación profesional en salud, incorpora: </a:t>
            </a:r>
            <a:r>
              <a:rPr lang="es-PE" sz="1200" dirty="0">
                <a:latin typeface="Calibri" panose="020F0502020204030204" pitchFamily="34" charset="0"/>
                <a:ea typeface="Calibri" panose="020F0502020204030204" pitchFamily="34" charset="0"/>
                <a:cs typeface="Calibri" panose="020F0502020204030204" pitchFamily="34" charset="0"/>
              </a:rPr>
              <a:t>Demanda de alumnos de las universidades privadas y oportunidad para el logro de sus competencias según su plan curricular. Enfoque de los planes de Estudio:  </a:t>
            </a:r>
            <a:r>
              <a:rPr lang="es-PE" sz="1200" dirty="0" err="1">
                <a:latin typeface="Calibri" panose="020F0502020204030204" pitchFamily="34" charset="0"/>
                <a:ea typeface="Calibri" panose="020F0502020204030204" pitchFamily="34" charset="0"/>
                <a:cs typeface="Calibri" panose="020F0502020204030204" pitchFamily="34" charset="0"/>
              </a:rPr>
              <a:t>biologista</a:t>
            </a:r>
            <a:r>
              <a:rPr lang="es-PE" sz="1200" dirty="0">
                <a:latin typeface="Calibri" panose="020F0502020204030204" pitchFamily="34" charset="0"/>
                <a:ea typeface="Calibri" panose="020F0502020204030204" pitchFamily="34" charset="0"/>
                <a:cs typeface="Calibri" panose="020F0502020204030204" pitchFamily="34" charset="0"/>
              </a:rPr>
              <a:t>, recuperativo y salud pública. enfoque de los planes de Estudio:  </a:t>
            </a:r>
            <a:r>
              <a:rPr lang="es-PE" sz="1200" dirty="0" err="1">
                <a:latin typeface="Calibri" panose="020F0502020204030204" pitchFamily="34" charset="0"/>
                <a:ea typeface="Calibri" panose="020F0502020204030204" pitchFamily="34" charset="0"/>
                <a:cs typeface="Calibri" panose="020F0502020204030204" pitchFamily="34" charset="0"/>
              </a:rPr>
              <a:t>biologista</a:t>
            </a:r>
            <a:r>
              <a:rPr lang="es-PE" sz="1200" dirty="0">
                <a:latin typeface="Calibri" panose="020F0502020204030204" pitchFamily="34" charset="0"/>
                <a:ea typeface="Calibri" panose="020F0502020204030204" pitchFamily="34" charset="0"/>
                <a:cs typeface="Calibri" panose="020F0502020204030204" pitchFamily="34" charset="0"/>
              </a:rPr>
              <a:t>, recuperativo y salud pública.</a:t>
            </a:r>
            <a:r>
              <a:rPr lang="es-PE" sz="1200" dirty="0">
                <a:solidFill>
                  <a:srgbClr val="538135"/>
                </a:solidFill>
                <a:latin typeface="Calibri" panose="020F0502020204030204" pitchFamily="34" charset="0"/>
                <a:ea typeface="Calibri" panose="020F0502020204030204" pitchFamily="34" charset="0"/>
                <a:cs typeface="Calibri" panose="020F0502020204030204" pitchFamily="34" charset="0"/>
              </a:rPr>
              <a:t> </a:t>
            </a:r>
            <a:r>
              <a:rPr lang="es-PE" sz="1200" dirty="0">
                <a:latin typeface="Calibri" panose="020F0502020204030204" pitchFamily="34" charset="0"/>
                <a:ea typeface="Calibri" panose="020F0502020204030204" pitchFamily="34" charset="0"/>
                <a:cs typeface="Calibri" panose="020F0502020204030204" pitchFamily="34" charset="0"/>
              </a:rPr>
              <a:t>Efectividad de las modalidades y tipos de capacitación en servicio en el mejoramiento del desempeño del personal de salud</a:t>
            </a:r>
            <a:r>
              <a:rPr lang="es-PE" sz="1200" dirty="0">
                <a:solidFill>
                  <a:srgbClr val="538135"/>
                </a:solidFill>
                <a:latin typeface="Calibri" panose="020F0502020204030204" pitchFamily="34" charset="0"/>
                <a:ea typeface="Calibri" panose="020F0502020204030204" pitchFamily="34" charset="0"/>
                <a:cs typeface="Calibri" panose="020F0502020204030204" pitchFamily="34" charset="0"/>
              </a:rPr>
              <a:t>. </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200" dirty="0">
                <a:solidFill>
                  <a:srgbClr val="538135"/>
                </a:solidFill>
                <a:latin typeface="Calibri" panose="020F0502020204030204" pitchFamily="34" charset="0"/>
                <a:ea typeface="Calibri" panose="020F0502020204030204" pitchFamily="34" charset="0"/>
                <a:cs typeface="Calibri" panose="020F0502020204030204" pitchFamily="34" charset="0"/>
              </a:rPr>
              <a:t> </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200" b="1" dirty="0">
                <a:latin typeface="Calibri" panose="020F0502020204030204" pitchFamily="34" charset="0"/>
                <a:ea typeface="Calibri" panose="020F0502020204030204" pitchFamily="34" charset="0"/>
                <a:cs typeface="Calibri" panose="020F0502020204030204" pitchFamily="34" charset="0"/>
              </a:rPr>
              <a:t>Políticas, estrategias y enfoque innovadores en la capacitación de recursos humanos en salud</a:t>
            </a:r>
            <a:r>
              <a:rPr lang="es-PE" sz="1200" dirty="0">
                <a:latin typeface="Calibri" panose="020F0502020204030204" pitchFamily="34" charset="0"/>
                <a:ea typeface="Times New Roman" panose="02020603050405020304" pitchFamily="18" charset="0"/>
                <a:cs typeface="Calibri" panose="020F0502020204030204" pitchFamily="34" charset="0"/>
              </a:rPr>
              <a:t>, incorpora: </a:t>
            </a:r>
            <a:r>
              <a:rPr lang="es-PE" sz="1200" dirty="0">
                <a:latin typeface="Calibri" panose="020F0502020204030204" pitchFamily="34" charset="0"/>
                <a:ea typeface="Calibri" panose="020F0502020204030204" pitchFamily="34" charset="0"/>
                <a:cs typeface="Calibri" panose="020F0502020204030204" pitchFamily="34" charset="0"/>
              </a:rPr>
              <a:t>Políticas de formación y capacitación de recursos humanos técnicos y profesionales en concordancia con la política sanitaria regional. Articulación docencia - servicio en formación del recurso humano de salud.  Efectividad del enfoque por competencias en la capacitación de los recursos humanos en salud. modalidad presencial en la capacitación de los recursos humanos en salud. utilización del enfoque tradicional en la capacitación de los recursos humanos en salud.   </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200" dirty="0">
                <a:latin typeface="Calibri" panose="020F0502020204030204" pitchFamily="34" charset="0"/>
                <a:ea typeface="Calibri" panose="020F0502020204030204" pitchFamily="34" charset="0"/>
                <a:cs typeface="Calibri" panose="020F0502020204030204" pitchFamily="34" charset="0"/>
              </a:rPr>
              <a:t> </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200" u="sng" dirty="0">
                <a:latin typeface="Calibri" panose="020F0502020204030204" pitchFamily="34" charset="0"/>
                <a:ea typeface="Calibri" panose="020F0502020204030204" pitchFamily="34" charset="0"/>
                <a:cs typeface="Calibri" panose="020F0502020204030204" pitchFamily="34" charset="0"/>
              </a:rPr>
              <a:t>Gestión del trabajo en salud</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200" dirty="0">
                <a:latin typeface="Calibri" panose="020F0502020204030204" pitchFamily="34" charset="0"/>
                <a:ea typeface="Calibri" panose="020F0502020204030204" pitchFamily="34" charset="0"/>
                <a:cs typeface="Calibri" panose="020F0502020204030204" pitchFamily="34" charset="0"/>
              </a:rPr>
              <a:t> </a:t>
            </a:r>
            <a:r>
              <a:rPr lang="es-PE" sz="1200" b="1" dirty="0">
                <a:latin typeface="Calibri" panose="020F0502020204030204" pitchFamily="34" charset="0"/>
                <a:ea typeface="Calibri" panose="020F0502020204030204" pitchFamily="34" charset="0"/>
                <a:cs typeface="Calibri" panose="020F0502020204030204" pitchFamily="34" charset="0"/>
              </a:rPr>
              <a:t>Procesos y actores que intervienen en la gestión del trabajo de recursos humanos en el servicio público, particularizando el sector salud, incorpora:</a:t>
            </a:r>
            <a:r>
              <a:rPr lang="es-P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es-PE" sz="1200" dirty="0">
                <a:latin typeface="Calibri" panose="020F0502020204030204" pitchFamily="34" charset="0"/>
                <a:ea typeface="Calibri" panose="020F0502020204030204" pitchFamily="34" charset="0"/>
                <a:cs typeface="Calibri" panose="020F0502020204030204" pitchFamily="34" charset="0"/>
              </a:rPr>
              <a:t>INFORHUS un sistema eficiente en la gestión de los Recursos Humanos</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200" b="1" dirty="0">
                <a:latin typeface="Calibri" panose="020F0502020204030204" pitchFamily="34" charset="0"/>
                <a:ea typeface="Calibri" panose="020F0502020204030204" pitchFamily="34" charset="0"/>
                <a:cs typeface="Calibri" panose="020F0502020204030204" pitchFamily="34" charset="0"/>
              </a:rPr>
              <a:t>Procesos e instrumentos de gestión del trabajo en los servicios de salud. Incorpora: </a:t>
            </a:r>
            <a:r>
              <a:rPr lang="es-PE" sz="1200" dirty="0">
                <a:latin typeface="Calibri" panose="020F0502020204030204" pitchFamily="34" charset="0"/>
                <a:ea typeface="Calibri" panose="020F0502020204030204" pitchFamily="34" charset="0"/>
                <a:cs typeface="Calibri" panose="020F0502020204030204" pitchFamily="34" charset="0"/>
              </a:rPr>
              <a:t>Gestión de recursos humanos en salud desde la identificación de brechas y sistemas de información. Factores que influyen en el diseño de criterios de evaluación del desempeño con enfoque por competencias. Factores que influyen en el diseño de criterios para el Plan de Puestos laborales y salarios</a:t>
            </a:r>
            <a:endParaRPr lang="es-PE"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es-PE" sz="1200" b="1" dirty="0">
                <a:latin typeface="Calibri" panose="020F0502020204030204" pitchFamily="34" charset="0"/>
                <a:ea typeface="Calibri" panose="020F0502020204030204" pitchFamily="34" charset="0"/>
                <a:cs typeface="Calibri" panose="020F0502020204030204" pitchFamily="34" charset="0"/>
              </a:rPr>
              <a:t>Investigación sobre políticas y marco legal que sustente la viabilidad de investigaciones en salud. Identificación de políticas del sector para realizar investigación. </a:t>
            </a:r>
            <a:r>
              <a:rPr lang="es-PE" sz="1200" dirty="0">
                <a:latin typeface="Calibri" panose="020F0502020204030204" pitchFamily="34" charset="0"/>
                <a:ea typeface="Calibri" panose="020F0502020204030204" pitchFamily="34" charset="0"/>
                <a:cs typeface="Calibri" panose="020F0502020204030204" pitchFamily="34" charset="0"/>
              </a:rPr>
              <a:t>Incorpora,</a:t>
            </a:r>
            <a:r>
              <a:rPr lang="es-PE" sz="1200" b="1" dirty="0">
                <a:latin typeface="Calibri" panose="020F0502020204030204" pitchFamily="34" charset="0"/>
                <a:ea typeface="Calibri" panose="020F0502020204030204" pitchFamily="34" charset="0"/>
                <a:cs typeface="Calibri" panose="020F0502020204030204" pitchFamily="34" charset="0"/>
              </a:rPr>
              <a:t> </a:t>
            </a:r>
            <a:r>
              <a:rPr lang="es-PE" sz="1200" dirty="0">
                <a:latin typeface="Calibri" panose="020F0502020204030204" pitchFamily="34" charset="0"/>
                <a:ea typeface="Calibri" panose="020F0502020204030204" pitchFamily="34" charset="0"/>
                <a:cs typeface="Calibri" panose="020F0502020204030204" pitchFamily="34" charset="0"/>
              </a:rPr>
              <a:t>El Proceso de Descentralización y los Procesos de Articulación Docencia servicio son facilitadores del desarrollo de la Investigación. Nivel de cumplimiento de los Convenios de Cooperación Docente Asistencial en investigación</a:t>
            </a:r>
            <a:endParaRPr lang="es-PE" sz="1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159701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9E70CCC4-0EB1-48D8-B804-DA5F3C7EC0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0029" y="2128414"/>
            <a:ext cx="4258778" cy="3194083"/>
          </a:xfrm>
          <a:prstGeom prst="rect">
            <a:avLst/>
          </a:prstGeom>
        </p:spPr>
      </p:pic>
    </p:spTree>
    <p:extLst>
      <p:ext uri="{BB962C8B-B14F-4D97-AF65-F5344CB8AC3E}">
        <p14:creationId xmlns:p14="http://schemas.microsoft.com/office/powerpoint/2010/main" val="948686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AACDA1B-3486-42A9-BB5A-D39316331FF2}"/>
              </a:ext>
            </a:extLst>
          </p:cNvPr>
          <p:cNvSpPr/>
          <p:nvPr/>
        </p:nvSpPr>
        <p:spPr>
          <a:xfrm>
            <a:off x="6699576" y="1017832"/>
            <a:ext cx="4316976" cy="1815882"/>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just"/>
            <a:r>
              <a:rPr lang="es-PE" sz="1600" dirty="0"/>
              <a:t>Los programas de formación con orientación a la investigación que ofrecen las universidades y los centros de investigación y desarrollo tecnológico    no están alineados con las necesidades sociales, económicas y ambientales y presentan escasos aportes a la solución de los problemas de dicho sector</a:t>
            </a:r>
          </a:p>
        </p:txBody>
      </p:sp>
      <p:sp>
        <p:nvSpPr>
          <p:cNvPr id="3" name="Rectángulo 2">
            <a:extLst>
              <a:ext uri="{FF2B5EF4-FFF2-40B4-BE49-F238E27FC236}">
                <a16:creationId xmlns:a16="http://schemas.microsoft.com/office/drawing/2014/main" id="{37121E07-F79D-4F15-B5F1-8125755BD544}"/>
              </a:ext>
            </a:extLst>
          </p:cNvPr>
          <p:cNvSpPr/>
          <p:nvPr/>
        </p:nvSpPr>
        <p:spPr>
          <a:xfrm>
            <a:off x="6898056" y="4746105"/>
            <a:ext cx="4048913" cy="1200329"/>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lang="es-MX" dirty="0"/>
              <a:t>El Perú no cuenta con un sistema adecuado para atraer y retener talentos y menos para aquellos que están relacionados con la actividad científica. </a:t>
            </a:r>
          </a:p>
        </p:txBody>
      </p:sp>
      <p:sp>
        <p:nvSpPr>
          <p:cNvPr id="4" name="Flecha izquierda y derecha 2">
            <a:extLst>
              <a:ext uri="{FF2B5EF4-FFF2-40B4-BE49-F238E27FC236}">
                <a16:creationId xmlns:a16="http://schemas.microsoft.com/office/drawing/2014/main" id="{3C3460BD-35DD-4FE8-AD53-66278353333E}"/>
              </a:ext>
            </a:extLst>
          </p:cNvPr>
          <p:cNvSpPr/>
          <p:nvPr/>
        </p:nvSpPr>
        <p:spPr>
          <a:xfrm rot="5400000">
            <a:off x="7861314" y="3450240"/>
            <a:ext cx="1644395" cy="679339"/>
          </a:xfrm>
          <a:prstGeom prst="leftRightArrow">
            <a:avLst/>
          </a:prstGeom>
          <a:solidFill>
            <a:schemeClr val="accent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5" name="Picture 4" descr="http://www.decolorear.org/wp-content/uploads/colorear-nubes.png">
            <a:extLst>
              <a:ext uri="{FF2B5EF4-FFF2-40B4-BE49-F238E27FC236}">
                <a16:creationId xmlns:a16="http://schemas.microsoft.com/office/drawing/2014/main" id="{33209300-C933-4B7E-9EC2-0D6BDF2C5D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839" y="560338"/>
            <a:ext cx="3035542" cy="2407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descr="https://encrypted-tbn3.gstatic.com/images?q=tbn:ANd9GcQirIacvYzWu35Bz614SH9c2ePcEoBMcOt5Sv43blZ6izWmPFQGhA">
            <a:extLst>
              <a:ext uri="{FF2B5EF4-FFF2-40B4-BE49-F238E27FC236}">
                <a16:creationId xmlns:a16="http://schemas.microsoft.com/office/drawing/2014/main" id="{1A68E372-5103-4E37-8A66-DA58ACCAF6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5448" y="956059"/>
            <a:ext cx="1455919" cy="889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6">
            <a:extLst>
              <a:ext uri="{FF2B5EF4-FFF2-40B4-BE49-F238E27FC236}">
                <a16:creationId xmlns:a16="http://schemas.microsoft.com/office/drawing/2014/main" id="{DC09020A-A1FC-43CB-9364-59AC37217603}"/>
              </a:ext>
            </a:extLst>
          </p:cNvPr>
          <p:cNvSpPr/>
          <p:nvPr/>
        </p:nvSpPr>
        <p:spPr>
          <a:xfrm>
            <a:off x="3071315" y="2030740"/>
            <a:ext cx="1748414" cy="1169551"/>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es-PE" altLang="es-PE" sz="1400" dirty="0"/>
              <a:t>Formación de RHUS con preparación predominantemente hospitalaria… transmisión</a:t>
            </a:r>
          </a:p>
        </p:txBody>
      </p:sp>
      <p:sp>
        <p:nvSpPr>
          <p:cNvPr id="8" name="CuadroTexto 7">
            <a:extLst>
              <a:ext uri="{FF2B5EF4-FFF2-40B4-BE49-F238E27FC236}">
                <a16:creationId xmlns:a16="http://schemas.microsoft.com/office/drawing/2014/main" id="{5E2A6F9D-C601-45D1-85F7-07AE9A3E4E73}"/>
              </a:ext>
            </a:extLst>
          </p:cNvPr>
          <p:cNvSpPr txBox="1"/>
          <p:nvPr/>
        </p:nvSpPr>
        <p:spPr>
          <a:xfrm>
            <a:off x="2667699" y="223110"/>
            <a:ext cx="1499065" cy="369332"/>
          </a:xfrm>
          <a:prstGeom prst="rect">
            <a:avLst/>
          </a:prstGeom>
          <a:solidFill>
            <a:schemeClr val="accent2">
              <a:lumMod val="20000"/>
              <a:lumOff val="80000"/>
            </a:schemeClr>
          </a:solidFill>
        </p:spPr>
        <p:txBody>
          <a:bodyPr wrap="none" rtlCol="0">
            <a:spAutoFit/>
          </a:bodyPr>
          <a:lstStyle/>
          <a:p>
            <a:r>
              <a:rPr lang="es-MX" dirty="0"/>
              <a:t>LA ACADEMIA</a:t>
            </a:r>
            <a:endParaRPr lang="es-PE" dirty="0"/>
          </a:p>
        </p:txBody>
      </p:sp>
      <p:sp>
        <p:nvSpPr>
          <p:cNvPr id="9" name="CuadroTexto 8">
            <a:extLst>
              <a:ext uri="{FF2B5EF4-FFF2-40B4-BE49-F238E27FC236}">
                <a16:creationId xmlns:a16="http://schemas.microsoft.com/office/drawing/2014/main" id="{026012CD-F47E-4509-9493-92C502B30BDF}"/>
              </a:ext>
            </a:extLst>
          </p:cNvPr>
          <p:cNvSpPr txBox="1"/>
          <p:nvPr/>
        </p:nvSpPr>
        <p:spPr>
          <a:xfrm>
            <a:off x="7052960" y="407776"/>
            <a:ext cx="4137223" cy="369332"/>
          </a:xfrm>
          <a:prstGeom prst="rect">
            <a:avLst/>
          </a:prstGeom>
          <a:noFill/>
        </p:spPr>
        <p:txBody>
          <a:bodyPr wrap="none" rtlCol="0">
            <a:spAutoFit/>
          </a:bodyPr>
          <a:lstStyle/>
          <a:p>
            <a:r>
              <a:rPr lang="es-MX" dirty="0"/>
              <a:t>SEGÚN CONCYTEC. </a:t>
            </a:r>
            <a:r>
              <a:rPr lang="es-PE" dirty="0"/>
              <a:t>2016-2021, PAG 27, 31</a:t>
            </a:r>
          </a:p>
        </p:txBody>
      </p:sp>
      <p:sp>
        <p:nvSpPr>
          <p:cNvPr id="10" name="Abrir llave 9">
            <a:extLst>
              <a:ext uri="{FF2B5EF4-FFF2-40B4-BE49-F238E27FC236}">
                <a16:creationId xmlns:a16="http://schemas.microsoft.com/office/drawing/2014/main" id="{E96BBCA2-E876-4B0D-B984-CD7453BE6F2E}"/>
              </a:ext>
            </a:extLst>
          </p:cNvPr>
          <p:cNvSpPr/>
          <p:nvPr/>
        </p:nvSpPr>
        <p:spPr>
          <a:xfrm>
            <a:off x="5100507" y="1017832"/>
            <a:ext cx="234892" cy="4711849"/>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s-PE"/>
          </a:p>
        </p:txBody>
      </p:sp>
      <p:pic>
        <p:nvPicPr>
          <p:cNvPr id="12" name="Imagen 11">
            <a:extLst>
              <a:ext uri="{FF2B5EF4-FFF2-40B4-BE49-F238E27FC236}">
                <a16:creationId xmlns:a16="http://schemas.microsoft.com/office/drawing/2014/main" id="{EBCD532B-7310-4115-B0BB-F9B769B5A42F}"/>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720" y="3728893"/>
            <a:ext cx="2553410" cy="1644396"/>
          </a:xfrm>
          <a:prstGeom prst="rect">
            <a:avLst/>
          </a:prstGeom>
        </p:spPr>
      </p:pic>
      <p:sp>
        <p:nvSpPr>
          <p:cNvPr id="15" name="Rectángulo 14">
            <a:extLst>
              <a:ext uri="{FF2B5EF4-FFF2-40B4-BE49-F238E27FC236}">
                <a16:creationId xmlns:a16="http://schemas.microsoft.com/office/drawing/2014/main" id="{73097CED-1C2C-4414-A108-D5973AA21885}"/>
              </a:ext>
            </a:extLst>
          </p:cNvPr>
          <p:cNvSpPr/>
          <p:nvPr/>
        </p:nvSpPr>
        <p:spPr>
          <a:xfrm>
            <a:off x="2785589" y="4319719"/>
            <a:ext cx="2154599" cy="584775"/>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es-PE" altLang="es-PE" sz="1600" dirty="0"/>
              <a:t>investigación: Aún + alejada de los RHUS</a:t>
            </a:r>
          </a:p>
        </p:txBody>
      </p:sp>
    </p:spTree>
    <p:extLst>
      <p:ext uri="{BB962C8B-B14F-4D97-AF65-F5344CB8AC3E}">
        <p14:creationId xmlns:p14="http://schemas.microsoft.com/office/powerpoint/2010/main" val="653743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754A6F9-9C1A-40FE-BCA4-C8C5D9130938}"/>
              </a:ext>
            </a:extLst>
          </p:cNvPr>
          <p:cNvSpPr txBox="1"/>
          <p:nvPr/>
        </p:nvSpPr>
        <p:spPr>
          <a:xfrm flipH="1">
            <a:off x="1729879" y="801056"/>
            <a:ext cx="7603306" cy="369332"/>
          </a:xfrm>
          <a:prstGeom prst="rect">
            <a:avLst/>
          </a:prstGeom>
          <a:solidFill>
            <a:schemeClr val="accent3">
              <a:lumMod val="20000"/>
              <a:lumOff val="80000"/>
            </a:schemeClr>
          </a:solidFill>
        </p:spPr>
        <p:txBody>
          <a:bodyPr wrap="square" rtlCol="0">
            <a:spAutoFit/>
          </a:bodyPr>
          <a:lstStyle/>
          <a:p>
            <a:pPr algn="ctr"/>
            <a:r>
              <a:rPr lang="es-MX" dirty="0"/>
              <a:t>FINACIAMIENTO DESDE EL ESTADO Y LA COOPERACIÓN</a:t>
            </a:r>
            <a:endParaRPr lang="es-PE" dirty="0"/>
          </a:p>
        </p:txBody>
      </p:sp>
      <p:sp>
        <p:nvSpPr>
          <p:cNvPr id="3" name="Rectángulo 2">
            <a:extLst>
              <a:ext uri="{FF2B5EF4-FFF2-40B4-BE49-F238E27FC236}">
                <a16:creationId xmlns:a16="http://schemas.microsoft.com/office/drawing/2014/main" id="{18FE75C7-7C3A-4102-ABA9-AA715A177857}"/>
              </a:ext>
            </a:extLst>
          </p:cNvPr>
          <p:cNvSpPr/>
          <p:nvPr/>
        </p:nvSpPr>
        <p:spPr>
          <a:xfrm>
            <a:off x="895088" y="2067572"/>
            <a:ext cx="4458550" cy="1477328"/>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lang="es-MX" dirty="0"/>
              <a:t>Hay un reducido número de programas de formación, empresas innovadoras, centros de investigación, centros de extensión tecnológica, en los que puedan insertarse profesionales con altos niveles de formación</a:t>
            </a:r>
            <a:endParaRPr lang="es-PE" dirty="0"/>
          </a:p>
        </p:txBody>
      </p:sp>
      <p:sp>
        <p:nvSpPr>
          <p:cNvPr id="4" name="Rectángulo 3">
            <a:extLst>
              <a:ext uri="{FF2B5EF4-FFF2-40B4-BE49-F238E27FC236}">
                <a16:creationId xmlns:a16="http://schemas.microsoft.com/office/drawing/2014/main" id="{13F7E51A-2809-45CD-9C6C-8DC2F1B1F713}"/>
              </a:ext>
            </a:extLst>
          </p:cNvPr>
          <p:cNvSpPr/>
          <p:nvPr/>
        </p:nvSpPr>
        <p:spPr>
          <a:xfrm>
            <a:off x="6305506" y="3671720"/>
            <a:ext cx="4362300" cy="147732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lang="es-MX" dirty="0"/>
              <a:t> Los salarios y asignaciones económicas son limitados y el nivel y prestigio de los centros no constituye incentivos que </a:t>
            </a:r>
            <a:r>
              <a:rPr lang="es-MX" sz="1600" dirty="0"/>
              <a:t>atraigan</a:t>
            </a:r>
            <a:r>
              <a:rPr lang="es-MX" dirty="0"/>
              <a:t> talentos y el Estado no contribuye con la atracción y retención de talentos.</a:t>
            </a:r>
          </a:p>
        </p:txBody>
      </p:sp>
      <p:sp>
        <p:nvSpPr>
          <p:cNvPr id="5" name="CuadroTexto 4">
            <a:extLst>
              <a:ext uri="{FF2B5EF4-FFF2-40B4-BE49-F238E27FC236}">
                <a16:creationId xmlns:a16="http://schemas.microsoft.com/office/drawing/2014/main" id="{8772446F-F60D-41A6-A534-4A37B91CC102}"/>
              </a:ext>
            </a:extLst>
          </p:cNvPr>
          <p:cNvSpPr txBox="1"/>
          <p:nvPr/>
        </p:nvSpPr>
        <p:spPr>
          <a:xfrm>
            <a:off x="1499449" y="5708600"/>
            <a:ext cx="4137223" cy="369332"/>
          </a:xfrm>
          <a:prstGeom prst="rect">
            <a:avLst/>
          </a:prstGeom>
          <a:noFill/>
        </p:spPr>
        <p:txBody>
          <a:bodyPr wrap="none" rtlCol="0">
            <a:spAutoFit/>
          </a:bodyPr>
          <a:lstStyle/>
          <a:p>
            <a:r>
              <a:rPr lang="es-MX" dirty="0"/>
              <a:t>SEGÚN CONCYTEC. </a:t>
            </a:r>
            <a:r>
              <a:rPr lang="es-PE" dirty="0"/>
              <a:t>2016-2021, PAG 27, 31</a:t>
            </a:r>
          </a:p>
        </p:txBody>
      </p:sp>
    </p:spTree>
    <p:extLst>
      <p:ext uri="{BB962C8B-B14F-4D97-AF65-F5344CB8AC3E}">
        <p14:creationId xmlns:p14="http://schemas.microsoft.com/office/powerpoint/2010/main" val="888755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89F9154-CEAE-4985-88ED-9362F3802F27}"/>
              </a:ext>
            </a:extLst>
          </p:cNvPr>
          <p:cNvSpPr/>
          <p:nvPr/>
        </p:nvSpPr>
        <p:spPr>
          <a:xfrm>
            <a:off x="483636" y="1560473"/>
            <a:ext cx="10600841" cy="258532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285750" indent="-285750">
              <a:buFont typeface="Wingdings" panose="05000000000000000000" pitchFamily="2" charset="2"/>
              <a:buChar char="ü"/>
            </a:pPr>
            <a:r>
              <a:rPr lang="es-PE" dirty="0"/>
              <a:t>Permite difundir la información científica y tecnológica para el uso de las empresas y sociedad en general, promoviendo el desarrollo de actividades tecnológicas.</a:t>
            </a:r>
          </a:p>
          <a:p>
            <a:pPr marL="285750" indent="-285750">
              <a:buFont typeface="Wingdings" panose="05000000000000000000" pitchFamily="2" charset="2"/>
              <a:buChar char="ü"/>
            </a:pPr>
            <a:endParaRPr lang="es-PE" dirty="0"/>
          </a:p>
          <a:p>
            <a:pPr marL="285750" indent="-285750">
              <a:buFont typeface="Wingdings" panose="05000000000000000000" pitchFamily="2" charset="2"/>
              <a:buChar char="ü"/>
            </a:pPr>
            <a:r>
              <a:rPr lang="es-PE" dirty="0"/>
              <a:t>Entrenamiento de graduados e investigadores, promoviendo el flujo de capital humano calificado al sector productivo y social, así como a las universidades e institutos de investigación.</a:t>
            </a:r>
          </a:p>
          <a:p>
            <a:pPr marL="285750" indent="-285750">
              <a:buFont typeface="Wingdings" panose="05000000000000000000" pitchFamily="2" charset="2"/>
              <a:buChar char="ü"/>
            </a:pPr>
            <a:endParaRPr lang="es-PE" dirty="0"/>
          </a:p>
          <a:p>
            <a:pPr marL="285750" indent="-285750">
              <a:buFont typeface="Wingdings" panose="05000000000000000000" pitchFamily="2" charset="2"/>
              <a:buChar char="ü"/>
            </a:pPr>
            <a:r>
              <a:rPr lang="es-PE" dirty="0"/>
              <a:t>Creación de nuevos instrumentos y metodologías científicas.</a:t>
            </a:r>
          </a:p>
          <a:p>
            <a:pPr marL="285750" indent="-285750">
              <a:buFont typeface="Wingdings" panose="05000000000000000000" pitchFamily="2" charset="2"/>
              <a:buChar char="ü"/>
            </a:pPr>
            <a:endParaRPr lang="es-PE" dirty="0"/>
          </a:p>
          <a:p>
            <a:pPr marL="285750" indent="-285750">
              <a:buFont typeface="Wingdings" panose="05000000000000000000" pitchFamily="2" charset="2"/>
              <a:buChar char="ü"/>
            </a:pPr>
            <a:r>
              <a:rPr lang="es-PE" dirty="0"/>
              <a:t>Creación de redes y estímulo a la interacción social. </a:t>
            </a:r>
          </a:p>
        </p:txBody>
      </p:sp>
      <p:sp>
        <p:nvSpPr>
          <p:cNvPr id="3" name="Rectángulo 2">
            <a:extLst>
              <a:ext uri="{FF2B5EF4-FFF2-40B4-BE49-F238E27FC236}">
                <a16:creationId xmlns:a16="http://schemas.microsoft.com/office/drawing/2014/main" id="{8A1135BC-1662-48B9-82A8-76E5629038B8}"/>
              </a:ext>
            </a:extLst>
          </p:cNvPr>
          <p:cNvSpPr/>
          <p:nvPr/>
        </p:nvSpPr>
        <p:spPr>
          <a:xfrm>
            <a:off x="3618791" y="809089"/>
            <a:ext cx="4624792" cy="369332"/>
          </a:xfrm>
          <a:prstGeom prst="rect">
            <a:avLst/>
          </a:prstGeom>
          <a:solidFill>
            <a:schemeClr val="accent3">
              <a:lumMod val="20000"/>
              <a:lumOff val="80000"/>
            </a:schemeClr>
          </a:solidFill>
        </p:spPr>
        <p:style>
          <a:lnRef idx="2">
            <a:schemeClr val="accent2"/>
          </a:lnRef>
          <a:fillRef idx="1">
            <a:schemeClr val="lt1"/>
          </a:fillRef>
          <a:effectRef idx="0">
            <a:schemeClr val="accent2"/>
          </a:effectRef>
          <a:fontRef idx="minor">
            <a:schemeClr val="dk1"/>
          </a:fontRef>
        </p:style>
        <p:txBody>
          <a:bodyPr wrap="none">
            <a:spAutoFit/>
          </a:bodyPr>
          <a:lstStyle/>
          <a:p>
            <a:r>
              <a:rPr lang="es-MX" dirty="0"/>
              <a:t>Importancia de la generación de conocimiento</a:t>
            </a:r>
            <a:endParaRPr lang="es-PE" dirty="0"/>
          </a:p>
        </p:txBody>
      </p:sp>
      <p:sp>
        <p:nvSpPr>
          <p:cNvPr id="5" name="Rectángulo 4">
            <a:extLst>
              <a:ext uri="{FF2B5EF4-FFF2-40B4-BE49-F238E27FC236}">
                <a16:creationId xmlns:a16="http://schemas.microsoft.com/office/drawing/2014/main" id="{E49858B5-FF1C-474C-A817-B67CC103D2D7}"/>
              </a:ext>
            </a:extLst>
          </p:cNvPr>
          <p:cNvSpPr/>
          <p:nvPr/>
        </p:nvSpPr>
        <p:spPr>
          <a:xfrm>
            <a:off x="792385" y="4315138"/>
            <a:ext cx="1160068" cy="369332"/>
          </a:xfrm>
          <a:prstGeom prst="rect">
            <a:avLst/>
          </a:prstGeom>
        </p:spPr>
        <p:txBody>
          <a:bodyPr wrap="none">
            <a:spAutoFit/>
          </a:bodyPr>
          <a:lstStyle/>
          <a:p>
            <a:r>
              <a:rPr lang="es-PE" dirty="0"/>
              <a:t>Excelencia</a:t>
            </a:r>
          </a:p>
        </p:txBody>
      </p:sp>
      <p:sp>
        <p:nvSpPr>
          <p:cNvPr id="6" name="Rectángulo 5">
            <a:extLst>
              <a:ext uri="{FF2B5EF4-FFF2-40B4-BE49-F238E27FC236}">
                <a16:creationId xmlns:a16="http://schemas.microsoft.com/office/drawing/2014/main" id="{C521B05D-3A22-4A87-86E1-577C298D252A}"/>
              </a:ext>
            </a:extLst>
          </p:cNvPr>
          <p:cNvSpPr/>
          <p:nvPr/>
        </p:nvSpPr>
        <p:spPr>
          <a:xfrm>
            <a:off x="507117" y="4680608"/>
            <a:ext cx="1630703" cy="369332"/>
          </a:xfrm>
          <a:prstGeom prst="rect">
            <a:avLst/>
          </a:prstGeom>
        </p:spPr>
        <p:txBody>
          <a:bodyPr wrap="none">
            <a:spAutoFit/>
          </a:bodyPr>
          <a:lstStyle/>
          <a:p>
            <a:r>
              <a:rPr lang="es-PE" dirty="0"/>
              <a:t>Transversalidad</a:t>
            </a:r>
          </a:p>
        </p:txBody>
      </p:sp>
      <p:sp>
        <p:nvSpPr>
          <p:cNvPr id="7" name="Rectángulo 6">
            <a:extLst>
              <a:ext uri="{FF2B5EF4-FFF2-40B4-BE49-F238E27FC236}">
                <a16:creationId xmlns:a16="http://schemas.microsoft.com/office/drawing/2014/main" id="{5F3D34FA-F892-4C82-8D59-B165C51AD84B}"/>
              </a:ext>
            </a:extLst>
          </p:cNvPr>
          <p:cNvSpPr/>
          <p:nvPr/>
        </p:nvSpPr>
        <p:spPr>
          <a:xfrm>
            <a:off x="354121" y="5211677"/>
            <a:ext cx="2519491" cy="646331"/>
          </a:xfrm>
          <a:prstGeom prst="rect">
            <a:avLst/>
          </a:prstGeom>
        </p:spPr>
        <p:txBody>
          <a:bodyPr wrap="square">
            <a:spAutoFit/>
          </a:bodyPr>
          <a:lstStyle/>
          <a:p>
            <a:r>
              <a:rPr lang="es-PE" dirty="0"/>
              <a:t>Integridad y complementariedad</a:t>
            </a:r>
          </a:p>
        </p:txBody>
      </p:sp>
      <p:sp>
        <p:nvSpPr>
          <p:cNvPr id="8" name="Rectángulo 7">
            <a:extLst>
              <a:ext uri="{FF2B5EF4-FFF2-40B4-BE49-F238E27FC236}">
                <a16:creationId xmlns:a16="http://schemas.microsoft.com/office/drawing/2014/main" id="{DB871451-B4ED-4492-94F4-683474888B2C}"/>
              </a:ext>
            </a:extLst>
          </p:cNvPr>
          <p:cNvSpPr/>
          <p:nvPr/>
        </p:nvSpPr>
        <p:spPr>
          <a:xfrm>
            <a:off x="3861427" y="4671570"/>
            <a:ext cx="1498872" cy="369332"/>
          </a:xfrm>
          <a:prstGeom prst="rect">
            <a:avLst/>
          </a:prstGeom>
        </p:spPr>
        <p:txBody>
          <a:bodyPr wrap="none">
            <a:spAutoFit/>
          </a:bodyPr>
          <a:lstStyle/>
          <a:p>
            <a:r>
              <a:rPr lang="es-PE" dirty="0"/>
              <a:t>Sostenibilidad</a:t>
            </a:r>
          </a:p>
        </p:txBody>
      </p:sp>
      <p:sp>
        <p:nvSpPr>
          <p:cNvPr id="9" name="Rectángulo 8">
            <a:extLst>
              <a:ext uri="{FF2B5EF4-FFF2-40B4-BE49-F238E27FC236}">
                <a16:creationId xmlns:a16="http://schemas.microsoft.com/office/drawing/2014/main" id="{524B44B0-0328-4F0B-8FD0-F21D5D55196A}"/>
              </a:ext>
            </a:extLst>
          </p:cNvPr>
          <p:cNvSpPr/>
          <p:nvPr/>
        </p:nvSpPr>
        <p:spPr>
          <a:xfrm>
            <a:off x="3618791" y="5386242"/>
            <a:ext cx="3061416" cy="369332"/>
          </a:xfrm>
          <a:prstGeom prst="rect">
            <a:avLst/>
          </a:prstGeom>
        </p:spPr>
        <p:txBody>
          <a:bodyPr wrap="none">
            <a:spAutoFit/>
          </a:bodyPr>
          <a:lstStyle/>
          <a:p>
            <a:r>
              <a:rPr lang="es-PE" dirty="0"/>
              <a:t>Compensación y adaptabilidad</a:t>
            </a:r>
          </a:p>
        </p:txBody>
      </p:sp>
      <p:sp>
        <p:nvSpPr>
          <p:cNvPr id="10" name="Rectángulo 9">
            <a:extLst>
              <a:ext uri="{FF2B5EF4-FFF2-40B4-BE49-F238E27FC236}">
                <a16:creationId xmlns:a16="http://schemas.microsoft.com/office/drawing/2014/main" id="{ECFF7CE2-76F1-4BE3-90C1-F55A7D1F914B}"/>
              </a:ext>
            </a:extLst>
          </p:cNvPr>
          <p:cNvSpPr/>
          <p:nvPr/>
        </p:nvSpPr>
        <p:spPr>
          <a:xfrm>
            <a:off x="8864301" y="4654631"/>
            <a:ext cx="2436949" cy="369332"/>
          </a:xfrm>
          <a:prstGeom prst="rect">
            <a:avLst/>
          </a:prstGeom>
        </p:spPr>
        <p:txBody>
          <a:bodyPr wrap="none">
            <a:spAutoFit/>
          </a:bodyPr>
          <a:lstStyle/>
          <a:p>
            <a:r>
              <a:rPr lang="es-PE" dirty="0"/>
              <a:t>Equidad y transparencia</a:t>
            </a:r>
          </a:p>
        </p:txBody>
      </p:sp>
      <p:sp>
        <p:nvSpPr>
          <p:cNvPr id="11" name="Rectángulo 10">
            <a:extLst>
              <a:ext uri="{FF2B5EF4-FFF2-40B4-BE49-F238E27FC236}">
                <a16:creationId xmlns:a16="http://schemas.microsoft.com/office/drawing/2014/main" id="{5C917FE2-105A-4BB6-9DA2-454C3A49A961}"/>
              </a:ext>
            </a:extLst>
          </p:cNvPr>
          <p:cNvSpPr/>
          <p:nvPr/>
        </p:nvSpPr>
        <p:spPr>
          <a:xfrm>
            <a:off x="8924251" y="5132081"/>
            <a:ext cx="2796791" cy="369332"/>
          </a:xfrm>
          <a:prstGeom prst="rect">
            <a:avLst/>
          </a:prstGeom>
        </p:spPr>
        <p:txBody>
          <a:bodyPr wrap="none">
            <a:spAutoFit/>
          </a:bodyPr>
          <a:lstStyle/>
          <a:p>
            <a:r>
              <a:rPr lang="es-PE" dirty="0"/>
              <a:t>Asociatividad y cooperación</a:t>
            </a:r>
          </a:p>
        </p:txBody>
      </p:sp>
      <p:sp>
        <p:nvSpPr>
          <p:cNvPr id="12" name="Rectángulo 11">
            <a:extLst>
              <a:ext uri="{FF2B5EF4-FFF2-40B4-BE49-F238E27FC236}">
                <a16:creationId xmlns:a16="http://schemas.microsoft.com/office/drawing/2014/main" id="{CF6ACA04-907A-4F69-9D11-254A915A3B36}"/>
              </a:ext>
            </a:extLst>
          </p:cNvPr>
          <p:cNvSpPr/>
          <p:nvPr/>
        </p:nvSpPr>
        <p:spPr>
          <a:xfrm>
            <a:off x="9398380" y="5712155"/>
            <a:ext cx="1746055" cy="369332"/>
          </a:xfrm>
          <a:prstGeom prst="rect">
            <a:avLst/>
          </a:prstGeom>
        </p:spPr>
        <p:txBody>
          <a:bodyPr wrap="none">
            <a:spAutoFit/>
          </a:bodyPr>
          <a:lstStyle/>
          <a:p>
            <a:r>
              <a:rPr lang="es-PE" dirty="0"/>
              <a:t>Interculturalidad</a:t>
            </a:r>
          </a:p>
        </p:txBody>
      </p:sp>
      <p:sp>
        <p:nvSpPr>
          <p:cNvPr id="13" name="Rectángulo 12">
            <a:extLst>
              <a:ext uri="{FF2B5EF4-FFF2-40B4-BE49-F238E27FC236}">
                <a16:creationId xmlns:a16="http://schemas.microsoft.com/office/drawing/2014/main" id="{D641B7C9-BF31-4B57-B76C-2573136F24B4}"/>
              </a:ext>
            </a:extLst>
          </p:cNvPr>
          <p:cNvSpPr/>
          <p:nvPr/>
        </p:nvSpPr>
        <p:spPr>
          <a:xfrm>
            <a:off x="1281263" y="6157400"/>
            <a:ext cx="9614115" cy="523220"/>
          </a:xfrm>
          <a:prstGeom prst="rect">
            <a:avLst/>
          </a:prstGeom>
        </p:spPr>
        <p:txBody>
          <a:bodyPr wrap="square">
            <a:spAutoFit/>
          </a:bodyPr>
          <a:lstStyle/>
          <a:p>
            <a:r>
              <a:rPr lang="es-PE" sz="1400" dirty="0">
                <a:solidFill>
                  <a:schemeClr val="bg1"/>
                </a:solidFill>
              </a:rPr>
              <a:t>Ley N°28303 - Ley Marco de Ciencia, Tecnología e Innovación Tecnológica, los principios que rigen la Política Nacional para el desarrollo de la Ciencia, Tecnología e Innovación Tecnológica</a:t>
            </a:r>
          </a:p>
        </p:txBody>
      </p:sp>
    </p:spTree>
    <p:extLst>
      <p:ext uri="{BB962C8B-B14F-4D97-AF65-F5344CB8AC3E}">
        <p14:creationId xmlns:p14="http://schemas.microsoft.com/office/powerpoint/2010/main" val="3041780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EB679EB-C326-4E0B-B04B-B68FEB9D80F6}"/>
              </a:ext>
            </a:extLst>
          </p:cNvPr>
          <p:cNvSpPr txBox="1"/>
          <p:nvPr/>
        </p:nvSpPr>
        <p:spPr>
          <a:xfrm>
            <a:off x="867136" y="3151167"/>
            <a:ext cx="2216258"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s-PE" sz="1600" dirty="0"/>
              <a:t>Conocimiento y creatividad</a:t>
            </a:r>
          </a:p>
        </p:txBody>
      </p:sp>
      <p:sp>
        <p:nvSpPr>
          <p:cNvPr id="4" name="CuadroTexto 3">
            <a:extLst>
              <a:ext uri="{FF2B5EF4-FFF2-40B4-BE49-F238E27FC236}">
                <a16:creationId xmlns:a16="http://schemas.microsoft.com/office/drawing/2014/main" id="{B32D740D-40F1-4353-84F8-BE260E90776B}"/>
              </a:ext>
            </a:extLst>
          </p:cNvPr>
          <p:cNvSpPr txBox="1"/>
          <p:nvPr/>
        </p:nvSpPr>
        <p:spPr>
          <a:xfrm>
            <a:off x="8297528" y="3429000"/>
            <a:ext cx="3427708"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s-PE" sz="1600" dirty="0"/>
              <a:t>Adelantos de la medicina, comunicaciones, agricultura, otros</a:t>
            </a:r>
          </a:p>
        </p:txBody>
      </p:sp>
      <p:sp>
        <p:nvSpPr>
          <p:cNvPr id="5" name="CuadroTexto 4">
            <a:extLst>
              <a:ext uri="{FF2B5EF4-FFF2-40B4-BE49-F238E27FC236}">
                <a16:creationId xmlns:a16="http://schemas.microsoft.com/office/drawing/2014/main" id="{115B2F7A-35A7-4B20-9542-FBBA9C8D4512}"/>
              </a:ext>
            </a:extLst>
          </p:cNvPr>
          <p:cNvSpPr txBox="1"/>
          <p:nvPr/>
        </p:nvSpPr>
        <p:spPr>
          <a:xfrm>
            <a:off x="4626244" y="5369701"/>
            <a:ext cx="2216258" cy="58477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s-PE" sz="1600" dirty="0"/>
              <a:t>Ciencia, tecnología e innovación</a:t>
            </a:r>
          </a:p>
        </p:txBody>
      </p:sp>
      <p:sp>
        <p:nvSpPr>
          <p:cNvPr id="6" name="CuadroTexto 5">
            <a:extLst>
              <a:ext uri="{FF2B5EF4-FFF2-40B4-BE49-F238E27FC236}">
                <a16:creationId xmlns:a16="http://schemas.microsoft.com/office/drawing/2014/main" id="{AA891E80-9431-448A-96DE-19FC5D598AA3}"/>
              </a:ext>
            </a:extLst>
          </p:cNvPr>
          <p:cNvSpPr txBox="1"/>
          <p:nvPr/>
        </p:nvSpPr>
        <p:spPr>
          <a:xfrm>
            <a:off x="4322734" y="2574595"/>
            <a:ext cx="3791919"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PE" sz="1600" dirty="0"/>
              <a:t>Recursos para la educación, salud, comunicaciones, empleo</a:t>
            </a:r>
          </a:p>
        </p:txBody>
      </p:sp>
      <p:sp>
        <p:nvSpPr>
          <p:cNvPr id="7" name="CuadroTexto 6">
            <a:extLst>
              <a:ext uri="{FF2B5EF4-FFF2-40B4-BE49-F238E27FC236}">
                <a16:creationId xmlns:a16="http://schemas.microsoft.com/office/drawing/2014/main" id="{EFC2E507-A292-45C4-A8B4-B2CC569E9CF7}"/>
              </a:ext>
            </a:extLst>
          </p:cNvPr>
          <p:cNvSpPr txBox="1"/>
          <p:nvPr/>
        </p:nvSpPr>
        <p:spPr>
          <a:xfrm>
            <a:off x="4794139" y="3600418"/>
            <a:ext cx="2216258" cy="338554"/>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PE" sz="1600" dirty="0"/>
              <a:t>Crecimiento económico</a:t>
            </a:r>
          </a:p>
        </p:txBody>
      </p:sp>
      <p:sp>
        <p:nvSpPr>
          <p:cNvPr id="8" name="CuadroTexto 7">
            <a:extLst>
              <a:ext uri="{FF2B5EF4-FFF2-40B4-BE49-F238E27FC236}">
                <a16:creationId xmlns:a16="http://schemas.microsoft.com/office/drawing/2014/main" id="{C21FCA0C-5FAF-4642-AFBE-9A0C0B5A25C8}"/>
              </a:ext>
            </a:extLst>
          </p:cNvPr>
          <p:cNvSpPr txBox="1"/>
          <p:nvPr/>
        </p:nvSpPr>
        <p:spPr>
          <a:xfrm>
            <a:off x="2740617" y="4279546"/>
            <a:ext cx="2216258"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PE" sz="1600" dirty="0"/>
              <a:t>Recursos para el desarrollo tecnológico</a:t>
            </a:r>
          </a:p>
        </p:txBody>
      </p:sp>
      <p:sp>
        <p:nvSpPr>
          <p:cNvPr id="9" name="CuadroTexto 8">
            <a:extLst>
              <a:ext uri="{FF2B5EF4-FFF2-40B4-BE49-F238E27FC236}">
                <a16:creationId xmlns:a16="http://schemas.microsoft.com/office/drawing/2014/main" id="{BB44A8DE-3D5E-425E-B211-ABBB6A893087}"/>
              </a:ext>
            </a:extLst>
          </p:cNvPr>
          <p:cNvSpPr txBox="1"/>
          <p:nvPr/>
        </p:nvSpPr>
        <p:spPr>
          <a:xfrm>
            <a:off x="6073137" y="4279546"/>
            <a:ext cx="2216258"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PE" sz="1600" dirty="0"/>
              <a:t>Aumento de la productividad</a:t>
            </a:r>
          </a:p>
        </p:txBody>
      </p:sp>
      <p:sp>
        <p:nvSpPr>
          <p:cNvPr id="10" name="CuadroTexto 9">
            <a:extLst>
              <a:ext uri="{FF2B5EF4-FFF2-40B4-BE49-F238E27FC236}">
                <a16:creationId xmlns:a16="http://schemas.microsoft.com/office/drawing/2014/main" id="{741A4073-F526-4AF3-989F-4934DC1B2AE4}"/>
              </a:ext>
            </a:extLst>
          </p:cNvPr>
          <p:cNvSpPr txBox="1"/>
          <p:nvPr/>
        </p:nvSpPr>
        <p:spPr>
          <a:xfrm>
            <a:off x="2898184" y="702800"/>
            <a:ext cx="7888636" cy="1477328"/>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s-PE" b="1" dirty="0"/>
              <a:t>DESARROLLO DE CAPACIDADES HUMANAS</a:t>
            </a:r>
          </a:p>
          <a:p>
            <a:pPr algn="ctr"/>
            <a:r>
              <a:rPr lang="es-PE" u="sng" dirty="0">
                <a:solidFill>
                  <a:schemeClr val="accent5">
                    <a:lumMod val="75000"/>
                  </a:schemeClr>
                </a:solidFill>
              </a:rPr>
              <a:t>Vivir una vida larga y saludable</a:t>
            </a:r>
          </a:p>
          <a:p>
            <a:pPr algn="ctr"/>
            <a:r>
              <a:rPr lang="es-PE" u="sng" dirty="0">
                <a:solidFill>
                  <a:schemeClr val="accent5">
                    <a:lumMod val="75000"/>
                  </a:schemeClr>
                </a:solidFill>
              </a:rPr>
              <a:t>Adquirir conocimientos y crear</a:t>
            </a:r>
          </a:p>
          <a:p>
            <a:pPr algn="ctr"/>
            <a:r>
              <a:rPr lang="es-PE" u="sng" dirty="0">
                <a:solidFill>
                  <a:schemeClr val="accent5">
                    <a:lumMod val="75000"/>
                  </a:schemeClr>
                </a:solidFill>
              </a:rPr>
              <a:t>Disfrutar un nivel de vida decoroso</a:t>
            </a:r>
          </a:p>
          <a:p>
            <a:pPr algn="ctr"/>
            <a:r>
              <a:rPr lang="es-PE" u="sng" dirty="0">
                <a:solidFill>
                  <a:schemeClr val="accent5">
                    <a:lumMod val="75000"/>
                  </a:schemeClr>
                </a:solidFill>
              </a:rPr>
              <a:t>Participar en la vida social, económica y política de una comunidad </a:t>
            </a:r>
            <a:r>
              <a:rPr lang="es-PE" dirty="0"/>
              <a:t> </a:t>
            </a:r>
          </a:p>
        </p:txBody>
      </p:sp>
      <p:sp>
        <p:nvSpPr>
          <p:cNvPr id="11" name="Rectángulo 10">
            <a:extLst>
              <a:ext uri="{FF2B5EF4-FFF2-40B4-BE49-F238E27FC236}">
                <a16:creationId xmlns:a16="http://schemas.microsoft.com/office/drawing/2014/main" id="{005CF9E9-0564-4B3D-B9FD-F8981DF994A8}"/>
              </a:ext>
            </a:extLst>
          </p:cNvPr>
          <p:cNvSpPr/>
          <p:nvPr/>
        </p:nvSpPr>
        <p:spPr>
          <a:xfrm>
            <a:off x="2069022" y="6176278"/>
            <a:ext cx="8299341" cy="461665"/>
          </a:xfrm>
          <a:prstGeom prst="rect">
            <a:avLst/>
          </a:prstGeom>
        </p:spPr>
        <p:txBody>
          <a:bodyPr wrap="square">
            <a:spAutoFit/>
          </a:bodyPr>
          <a:lstStyle/>
          <a:p>
            <a:r>
              <a:rPr lang="es-MX" sz="1200" dirty="0"/>
              <a:t>Fuente: Política Nacional-</a:t>
            </a:r>
            <a:r>
              <a:rPr lang="es-MX" sz="1200" dirty="0" err="1"/>
              <a:t>cti</a:t>
            </a:r>
            <a:r>
              <a:rPr lang="es-MX" sz="1200" dirty="0"/>
              <a:t>.  Adaptado de PNUD (2001). Informe sobre Desarrollo Humano: Poner el Adelanto Tecnológico al Servicio del Desarrollo Humano. </a:t>
            </a:r>
            <a:endParaRPr lang="es-PE" sz="1200" dirty="0"/>
          </a:p>
        </p:txBody>
      </p:sp>
      <p:sp>
        <p:nvSpPr>
          <p:cNvPr id="12" name="Rectángulo 11">
            <a:extLst>
              <a:ext uri="{FF2B5EF4-FFF2-40B4-BE49-F238E27FC236}">
                <a16:creationId xmlns:a16="http://schemas.microsoft.com/office/drawing/2014/main" id="{31B6805A-AF27-418C-B8BF-C93DA9653247}"/>
              </a:ext>
            </a:extLst>
          </p:cNvPr>
          <p:cNvSpPr/>
          <p:nvPr/>
        </p:nvSpPr>
        <p:spPr>
          <a:xfrm>
            <a:off x="4415723" y="265944"/>
            <a:ext cx="4518609" cy="369332"/>
          </a:xfrm>
          <a:prstGeom prst="rect">
            <a:avLst/>
          </a:prstGeom>
        </p:spPr>
        <p:txBody>
          <a:bodyPr wrap="none">
            <a:spAutoFit/>
          </a:bodyPr>
          <a:lstStyle/>
          <a:p>
            <a:r>
              <a:rPr lang="es-PE" b="1" dirty="0"/>
              <a:t> Contribución de la CTI al Desarrollo Humano </a:t>
            </a:r>
          </a:p>
        </p:txBody>
      </p:sp>
      <p:cxnSp>
        <p:nvCxnSpPr>
          <p:cNvPr id="15" name="Conector recto 14">
            <a:extLst>
              <a:ext uri="{FF2B5EF4-FFF2-40B4-BE49-F238E27FC236}">
                <a16:creationId xmlns:a16="http://schemas.microsoft.com/office/drawing/2014/main" id="{A885DD0A-9C5A-4C00-909C-210CF007DF5E}"/>
              </a:ext>
            </a:extLst>
          </p:cNvPr>
          <p:cNvCxnSpPr>
            <a:cxnSpLocks/>
          </p:cNvCxnSpPr>
          <p:nvPr/>
        </p:nvCxnSpPr>
        <p:spPr>
          <a:xfrm>
            <a:off x="1913271" y="3722914"/>
            <a:ext cx="74909" cy="193917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Conector recto 19">
            <a:extLst>
              <a:ext uri="{FF2B5EF4-FFF2-40B4-BE49-F238E27FC236}">
                <a16:creationId xmlns:a16="http://schemas.microsoft.com/office/drawing/2014/main" id="{53F2C006-DF52-44C1-9DB1-0ABE8D741A33}"/>
              </a:ext>
            </a:extLst>
          </p:cNvPr>
          <p:cNvCxnSpPr>
            <a:cxnSpLocks/>
          </p:cNvCxnSpPr>
          <p:nvPr/>
        </p:nvCxnSpPr>
        <p:spPr>
          <a:xfrm>
            <a:off x="9638520" y="3938972"/>
            <a:ext cx="0" cy="167844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Conector recto 21">
            <a:extLst>
              <a:ext uri="{FF2B5EF4-FFF2-40B4-BE49-F238E27FC236}">
                <a16:creationId xmlns:a16="http://schemas.microsoft.com/office/drawing/2014/main" id="{4FE6FEAA-6660-440B-9B31-51D7538DC54D}"/>
              </a:ext>
            </a:extLst>
          </p:cNvPr>
          <p:cNvCxnSpPr/>
          <p:nvPr/>
        </p:nvCxnSpPr>
        <p:spPr>
          <a:xfrm>
            <a:off x="1988180" y="5617413"/>
            <a:ext cx="2638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Conector recto 22">
            <a:extLst>
              <a:ext uri="{FF2B5EF4-FFF2-40B4-BE49-F238E27FC236}">
                <a16:creationId xmlns:a16="http://schemas.microsoft.com/office/drawing/2014/main" id="{FF5098EF-5D78-4A6A-9A6F-125D59F7007A}"/>
              </a:ext>
            </a:extLst>
          </p:cNvPr>
          <p:cNvCxnSpPr/>
          <p:nvPr/>
        </p:nvCxnSpPr>
        <p:spPr>
          <a:xfrm>
            <a:off x="6938462" y="5617413"/>
            <a:ext cx="2638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ector recto de flecha 25">
            <a:extLst>
              <a:ext uri="{FF2B5EF4-FFF2-40B4-BE49-F238E27FC236}">
                <a16:creationId xmlns:a16="http://schemas.microsoft.com/office/drawing/2014/main" id="{054B1A89-7DB3-4AE1-985C-F0D846946FAF}"/>
              </a:ext>
            </a:extLst>
          </p:cNvPr>
          <p:cNvCxnSpPr/>
          <p:nvPr/>
        </p:nvCxnSpPr>
        <p:spPr>
          <a:xfrm flipV="1">
            <a:off x="6571281" y="4864321"/>
            <a:ext cx="0" cy="5053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Conector recto de flecha 27">
            <a:extLst>
              <a:ext uri="{FF2B5EF4-FFF2-40B4-BE49-F238E27FC236}">
                <a16:creationId xmlns:a16="http://schemas.microsoft.com/office/drawing/2014/main" id="{090B47C1-5B8F-409B-A3C3-4DC4C2E0E18B}"/>
              </a:ext>
            </a:extLst>
          </p:cNvPr>
          <p:cNvCxnSpPr>
            <a:cxnSpLocks/>
          </p:cNvCxnSpPr>
          <p:nvPr/>
        </p:nvCxnSpPr>
        <p:spPr>
          <a:xfrm flipV="1">
            <a:off x="6842502" y="3909989"/>
            <a:ext cx="0" cy="4538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Conector recto de flecha 28">
            <a:extLst>
              <a:ext uri="{FF2B5EF4-FFF2-40B4-BE49-F238E27FC236}">
                <a16:creationId xmlns:a16="http://schemas.microsoft.com/office/drawing/2014/main" id="{6E37A456-41F0-4E1B-B64F-3E5C5B2FAB33}"/>
              </a:ext>
            </a:extLst>
          </p:cNvPr>
          <p:cNvCxnSpPr/>
          <p:nvPr/>
        </p:nvCxnSpPr>
        <p:spPr>
          <a:xfrm flipV="1">
            <a:off x="5902268" y="3151167"/>
            <a:ext cx="0" cy="5053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Conector recto de flecha 29">
            <a:extLst>
              <a:ext uri="{FF2B5EF4-FFF2-40B4-BE49-F238E27FC236}">
                <a16:creationId xmlns:a16="http://schemas.microsoft.com/office/drawing/2014/main" id="{D9C23BC3-4574-4194-AD1B-4D2A0ECFD4F8}"/>
              </a:ext>
            </a:extLst>
          </p:cNvPr>
          <p:cNvCxnSpPr/>
          <p:nvPr/>
        </p:nvCxnSpPr>
        <p:spPr>
          <a:xfrm flipV="1">
            <a:off x="5902268" y="2069215"/>
            <a:ext cx="0" cy="5053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ector recto de flecha 31">
            <a:extLst>
              <a:ext uri="{FF2B5EF4-FFF2-40B4-BE49-F238E27FC236}">
                <a16:creationId xmlns:a16="http://schemas.microsoft.com/office/drawing/2014/main" id="{578AF0F0-2EEE-441E-AE91-59AA13964316}"/>
              </a:ext>
            </a:extLst>
          </p:cNvPr>
          <p:cNvCxnSpPr>
            <a:cxnSpLocks/>
          </p:cNvCxnSpPr>
          <p:nvPr/>
        </p:nvCxnSpPr>
        <p:spPr>
          <a:xfrm flipH="1">
            <a:off x="2470688" y="2247652"/>
            <a:ext cx="792350" cy="7943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Conector recto de flecha 35">
            <a:extLst>
              <a:ext uri="{FF2B5EF4-FFF2-40B4-BE49-F238E27FC236}">
                <a16:creationId xmlns:a16="http://schemas.microsoft.com/office/drawing/2014/main" id="{852DA825-40D9-4C1B-8D1F-4448DA61E375}"/>
              </a:ext>
            </a:extLst>
          </p:cNvPr>
          <p:cNvCxnSpPr/>
          <p:nvPr/>
        </p:nvCxnSpPr>
        <p:spPr>
          <a:xfrm flipH="1" flipV="1">
            <a:off x="9051010" y="2321905"/>
            <a:ext cx="728421" cy="9637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Conector recto de flecha 13">
            <a:extLst>
              <a:ext uri="{FF2B5EF4-FFF2-40B4-BE49-F238E27FC236}">
                <a16:creationId xmlns:a16="http://schemas.microsoft.com/office/drawing/2014/main" id="{DC8E5268-AF03-4CDA-A529-025B4C23C112}"/>
              </a:ext>
            </a:extLst>
          </p:cNvPr>
          <p:cNvCxnSpPr/>
          <p:nvPr/>
        </p:nvCxnSpPr>
        <p:spPr>
          <a:xfrm>
            <a:off x="4794139" y="3938972"/>
            <a:ext cx="0" cy="3405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Rectángulo 23">
            <a:extLst>
              <a:ext uri="{FF2B5EF4-FFF2-40B4-BE49-F238E27FC236}">
                <a16:creationId xmlns:a16="http://schemas.microsoft.com/office/drawing/2014/main" id="{7B9E6C8A-2968-4E0D-8F46-F85F9CA5A0FF}"/>
              </a:ext>
            </a:extLst>
          </p:cNvPr>
          <p:cNvSpPr/>
          <p:nvPr/>
        </p:nvSpPr>
        <p:spPr>
          <a:xfrm>
            <a:off x="476810" y="538240"/>
            <a:ext cx="1856740" cy="2005965"/>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nSpc>
                <a:spcPct val="107000"/>
              </a:lnSpc>
              <a:spcAft>
                <a:spcPts val="800"/>
              </a:spcAft>
            </a:pPr>
            <a:r>
              <a:rPr lang="es-PE" sz="1800" kern="1200">
                <a:solidFill>
                  <a:srgbClr val="FFFFFF"/>
                </a:solidFill>
                <a:effectLst/>
                <a:ea typeface="Calibri" panose="020F0502020204030204" pitchFamily="34" charset="0"/>
                <a:cs typeface="Times New Roman" panose="02020603050405020304" pitchFamily="18" charset="0"/>
              </a:rPr>
              <a:t> IMPORTANCIA DE LA POLÍTICA DE CIENCIA, TECNOLOGÍA E INNOVACIÓN TECNOLÓGICA</a:t>
            </a:r>
            <a:endParaRPr lang="es-PE" sz="110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19345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A4A0CA4-A1C3-4CF4-83BE-2812C77BA9B9}"/>
              </a:ext>
            </a:extLst>
          </p:cNvPr>
          <p:cNvSpPr txBox="1"/>
          <p:nvPr/>
        </p:nvSpPr>
        <p:spPr>
          <a:xfrm>
            <a:off x="4026248" y="420448"/>
            <a:ext cx="2594883" cy="369332"/>
          </a:xfrm>
          <a:prstGeom prst="rect">
            <a:avLst/>
          </a:prstGeom>
          <a:solidFill>
            <a:schemeClr val="accent3">
              <a:lumMod val="20000"/>
              <a:lumOff val="80000"/>
            </a:schemeClr>
          </a:solidFill>
          <a:ln>
            <a:solidFill>
              <a:schemeClr val="accent2">
                <a:lumMod val="75000"/>
              </a:schemeClr>
            </a:solidFill>
          </a:ln>
        </p:spPr>
        <p:txBody>
          <a:bodyPr wrap="square" rtlCol="0">
            <a:spAutoFit/>
          </a:bodyPr>
          <a:lstStyle/>
          <a:p>
            <a:pPr algn="ctr"/>
            <a:r>
              <a:rPr lang="es-PE" dirty="0"/>
              <a:t>MARCO LEGAL</a:t>
            </a:r>
          </a:p>
        </p:txBody>
      </p:sp>
      <p:sp>
        <p:nvSpPr>
          <p:cNvPr id="6" name="CuadroTexto 5">
            <a:extLst>
              <a:ext uri="{FF2B5EF4-FFF2-40B4-BE49-F238E27FC236}">
                <a16:creationId xmlns:a16="http://schemas.microsoft.com/office/drawing/2014/main" id="{E13A5816-495F-443E-9A22-FD49850D16F7}"/>
              </a:ext>
            </a:extLst>
          </p:cNvPr>
          <p:cNvSpPr txBox="1"/>
          <p:nvPr/>
        </p:nvSpPr>
        <p:spPr>
          <a:xfrm flipH="1">
            <a:off x="4497092" y="1519158"/>
            <a:ext cx="3197816" cy="830997"/>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just"/>
            <a:r>
              <a:rPr lang="es-PE" sz="1600" dirty="0"/>
              <a:t>SUPERINTENDENCIA NACIONAL DE EDUCACIÓN SUPERIOR  UNIVERSITARIA: SUNEDU </a:t>
            </a:r>
          </a:p>
        </p:txBody>
      </p:sp>
      <p:sp>
        <p:nvSpPr>
          <p:cNvPr id="7" name="Rectángulo 6">
            <a:extLst>
              <a:ext uri="{FF2B5EF4-FFF2-40B4-BE49-F238E27FC236}">
                <a16:creationId xmlns:a16="http://schemas.microsoft.com/office/drawing/2014/main" id="{7AC38488-BAB0-4071-BFEA-3B68901FE070}"/>
              </a:ext>
            </a:extLst>
          </p:cNvPr>
          <p:cNvSpPr/>
          <p:nvPr/>
        </p:nvSpPr>
        <p:spPr>
          <a:xfrm>
            <a:off x="8368562" y="1519158"/>
            <a:ext cx="3197817" cy="1077218"/>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es-MX" sz="1600" dirty="0">
                <a:latin typeface="Calibri" panose="020F0502020204030204" pitchFamily="34" charset="0"/>
                <a:cs typeface="Calibri" panose="020F0502020204030204" pitchFamily="34" charset="0"/>
              </a:rPr>
              <a:t>SISTEMA NACIONAL DE EVALUACIÓN, ACREDITACIÓN Y CERTIFICACIÓN DE LA CALIDAD EDUCATIVA:SINEACE</a:t>
            </a:r>
            <a:endParaRPr lang="es-PE" sz="1600" dirty="0">
              <a:latin typeface="Calibri" panose="020F0502020204030204" pitchFamily="34" charset="0"/>
              <a:cs typeface="Calibri" panose="020F0502020204030204" pitchFamily="34" charset="0"/>
            </a:endParaRPr>
          </a:p>
        </p:txBody>
      </p:sp>
      <p:sp>
        <p:nvSpPr>
          <p:cNvPr id="8" name="CuadroTexto 7">
            <a:extLst>
              <a:ext uri="{FF2B5EF4-FFF2-40B4-BE49-F238E27FC236}">
                <a16:creationId xmlns:a16="http://schemas.microsoft.com/office/drawing/2014/main" id="{C80E78C7-5894-425E-98A6-F1F953306235}"/>
              </a:ext>
            </a:extLst>
          </p:cNvPr>
          <p:cNvSpPr txBox="1"/>
          <p:nvPr/>
        </p:nvSpPr>
        <p:spPr>
          <a:xfrm flipH="1">
            <a:off x="935399" y="3079534"/>
            <a:ext cx="3031282" cy="923330"/>
          </a:xfrm>
          <a:prstGeom prst="rect">
            <a:avLst/>
          </a:prstGeom>
          <a:solidFill>
            <a:schemeClr val="accent5">
              <a:lumMod val="60000"/>
              <a:lumOff val="4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r>
              <a:rPr lang="es-PE" dirty="0"/>
              <a:t>Objetivos estratégicos y lineamientos de política. 2016-2021</a:t>
            </a:r>
          </a:p>
        </p:txBody>
      </p:sp>
      <p:sp>
        <p:nvSpPr>
          <p:cNvPr id="9" name="Rectángulo 8">
            <a:extLst>
              <a:ext uri="{FF2B5EF4-FFF2-40B4-BE49-F238E27FC236}">
                <a16:creationId xmlns:a16="http://schemas.microsoft.com/office/drawing/2014/main" id="{02269E51-2125-478E-A19C-426BE0CB009A}"/>
              </a:ext>
            </a:extLst>
          </p:cNvPr>
          <p:cNvSpPr/>
          <p:nvPr/>
        </p:nvSpPr>
        <p:spPr>
          <a:xfrm>
            <a:off x="4862894" y="3251539"/>
            <a:ext cx="2466211" cy="646331"/>
          </a:xfrm>
          <a:prstGeom prst="rect">
            <a:avLst/>
          </a:prstGeom>
          <a:ln>
            <a:solidFill>
              <a:schemeClr val="accent2"/>
            </a:solidFill>
          </a:ln>
        </p:spPr>
        <p:txBody>
          <a:bodyPr wrap="square">
            <a:spAutoFit/>
          </a:bodyPr>
          <a:lstStyle/>
          <a:p>
            <a:r>
              <a:rPr lang="es-MX" dirty="0">
                <a:solidFill>
                  <a:srgbClr val="1D2129"/>
                </a:solidFill>
                <a:latin typeface="Calibri" panose="020F0502020204030204" pitchFamily="34" charset="0"/>
                <a:cs typeface="Calibri" panose="020F0502020204030204" pitchFamily="34" charset="0"/>
              </a:rPr>
              <a:t>SUNEDU 2018-LICENCIAMIENTO</a:t>
            </a:r>
          </a:p>
        </p:txBody>
      </p:sp>
      <p:sp>
        <p:nvSpPr>
          <p:cNvPr id="10" name="Rectángulo 9">
            <a:extLst>
              <a:ext uri="{FF2B5EF4-FFF2-40B4-BE49-F238E27FC236}">
                <a16:creationId xmlns:a16="http://schemas.microsoft.com/office/drawing/2014/main" id="{F5D9EF82-B739-4B6E-B3D2-35781C66782C}"/>
              </a:ext>
            </a:extLst>
          </p:cNvPr>
          <p:cNvSpPr/>
          <p:nvPr/>
        </p:nvSpPr>
        <p:spPr>
          <a:xfrm>
            <a:off x="8536342" y="3338295"/>
            <a:ext cx="3197817" cy="923330"/>
          </a:xfrm>
          <a:prstGeom prst="rect">
            <a:avLst/>
          </a:prstGeom>
          <a:ln>
            <a:solidFill>
              <a:srgbClr val="00B0F0"/>
            </a:solidFill>
          </a:ln>
        </p:spPr>
        <p:txBody>
          <a:bodyPr wrap="square">
            <a:spAutoFit/>
          </a:bodyPr>
          <a:lstStyle/>
          <a:p>
            <a:r>
              <a:rPr lang="es-PE" dirty="0"/>
              <a:t>Acreditación de Programas de Estudios de Educación Superior Universitaria. Julio 2017</a:t>
            </a:r>
          </a:p>
        </p:txBody>
      </p:sp>
      <p:sp>
        <p:nvSpPr>
          <p:cNvPr id="11" name="Flecha: hacia abajo 10">
            <a:extLst>
              <a:ext uri="{FF2B5EF4-FFF2-40B4-BE49-F238E27FC236}">
                <a16:creationId xmlns:a16="http://schemas.microsoft.com/office/drawing/2014/main" id="{0FCD64EC-D714-4BAA-82BE-34B4D9420555}"/>
              </a:ext>
            </a:extLst>
          </p:cNvPr>
          <p:cNvSpPr/>
          <p:nvPr/>
        </p:nvSpPr>
        <p:spPr>
          <a:xfrm>
            <a:off x="2160043" y="2401008"/>
            <a:ext cx="563106" cy="627674"/>
          </a:xfrm>
          <a:prstGeom prst="down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2" name="Flecha: hacia abajo 11">
            <a:extLst>
              <a:ext uri="{FF2B5EF4-FFF2-40B4-BE49-F238E27FC236}">
                <a16:creationId xmlns:a16="http://schemas.microsoft.com/office/drawing/2014/main" id="{11D27158-05CD-4808-86A2-DB550A9F6E2E}"/>
              </a:ext>
            </a:extLst>
          </p:cNvPr>
          <p:cNvSpPr/>
          <p:nvPr/>
        </p:nvSpPr>
        <p:spPr>
          <a:xfrm>
            <a:off x="9685917" y="2596376"/>
            <a:ext cx="563106" cy="750065"/>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3" name="Flecha: hacia abajo 12">
            <a:extLst>
              <a:ext uri="{FF2B5EF4-FFF2-40B4-BE49-F238E27FC236}">
                <a16:creationId xmlns:a16="http://schemas.microsoft.com/office/drawing/2014/main" id="{BB1688AE-24B7-43AB-AC73-7D857709F7AE}"/>
              </a:ext>
            </a:extLst>
          </p:cNvPr>
          <p:cNvSpPr/>
          <p:nvPr/>
        </p:nvSpPr>
        <p:spPr>
          <a:xfrm>
            <a:off x="5814447" y="2401008"/>
            <a:ext cx="563106" cy="771067"/>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5" name="CuadroTexto 14">
            <a:extLst>
              <a:ext uri="{FF2B5EF4-FFF2-40B4-BE49-F238E27FC236}">
                <a16:creationId xmlns:a16="http://schemas.microsoft.com/office/drawing/2014/main" id="{ABAD5F90-4CC9-4D54-A77E-A0194CEABEFF}"/>
              </a:ext>
            </a:extLst>
          </p:cNvPr>
          <p:cNvSpPr txBox="1"/>
          <p:nvPr/>
        </p:nvSpPr>
        <p:spPr>
          <a:xfrm flipH="1">
            <a:off x="772325" y="1519159"/>
            <a:ext cx="3512963" cy="830997"/>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just"/>
            <a:r>
              <a:rPr lang="es-PE" sz="1600" dirty="0"/>
              <a:t>CONCEJO NACIONAL DE CIENCIA, TECNOLOGÍA E INNOVACIÓN TECNOLÓGICA: CONCYTEC</a:t>
            </a:r>
          </a:p>
        </p:txBody>
      </p:sp>
    </p:spTree>
    <p:extLst>
      <p:ext uri="{BB962C8B-B14F-4D97-AF65-F5344CB8AC3E}">
        <p14:creationId xmlns:p14="http://schemas.microsoft.com/office/powerpoint/2010/main" val="2042209319"/>
      </p:ext>
    </p:extLst>
  </p:cSld>
  <p:clrMapOvr>
    <a:masterClrMapping/>
  </p:clrMapOvr>
</p:sld>
</file>

<file path=ppt/theme/theme1.xml><?xml version="1.0" encoding="utf-8"?>
<a:theme xmlns:a="http://schemas.openxmlformats.org/drawingml/2006/main" name="Paquete">
  <a:themeElements>
    <a:clrScheme name="Paquete">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quete">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quete">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TM10001115[[fn=Paquete]]</Template>
  <TotalTime>2081</TotalTime>
  <Words>3777</Words>
  <Application>Microsoft Office PowerPoint</Application>
  <PresentationFormat>Panorámica</PresentationFormat>
  <Paragraphs>800</Paragraphs>
  <Slides>42</Slides>
  <Notes>0</Notes>
  <HiddenSlides>0</HiddenSlides>
  <MMClips>0</MMClips>
  <ScaleCrop>false</ScaleCrop>
  <HeadingPairs>
    <vt:vector size="8" baseType="variant">
      <vt:variant>
        <vt:lpstr>Fuentes usadas</vt:lpstr>
      </vt:variant>
      <vt:variant>
        <vt:i4>11</vt:i4>
      </vt:variant>
      <vt:variant>
        <vt:lpstr>Tema</vt:lpstr>
      </vt:variant>
      <vt:variant>
        <vt:i4>1</vt:i4>
      </vt:variant>
      <vt:variant>
        <vt:lpstr>Servidores OLE incrustados</vt:lpstr>
      </vt:variant>
      <vt:variant>
        <vt:i4>2</vt:i4>
      </vt:variant>
      <vt:variant>
        <vt:lpstr>Títulos de diapositiva</vt:lpstr>
      </vt:variant>
      <vt:variant>
        <vt:i4>42</vt:i4>
      </vt:variant>
    </vt:vector>
  </HeadingPairs>
  <TitlesOfParts>
    <vt:vector size="56" baseType="lpstr">
      <vt:lpstr>Arial</vt:lpstr>
      <vt:lpstr>Bell MT</vt:lpstr>
      <vt:lpstr>Calibri</vt:lpstr>
      <vt:lpstr>Comic Sans MS</vt:lpstr>
      <vt:lpstr>Gill Sans MT</vt:lpstr>
      <vt:lpstr>Helvetica</vt:lpstr>
      <vt:lpstr>Roboto</vt:lpstr>
      <vt:lpstr>Symbol</vt:lpstr>
      <vt:lpstr>Times New Roman</vt:lpstr>
      <vt:lpstr>Verdana</vt:lpstr>
      <vt:lpstr>Wingdings</vt:lpstr>
      <vt:lpstr>Paquete</vt:lpstr>
      <vt:lpstr>Picture</vt:lpstr>
      <vt:lpstr>Objeto empaquetador del shell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Zully</dc:creator>
  <cp:lastModifiedBy>Zully</cp:lastModifiedBy>
  <cp:revision>137</cp:revision>
  <dcterms:created xsi:type="dcterms:W3CDTF">2019-05-03T13:42:50Z</dcterms:created>
  <dcterms:modified xsi:type="dcterms:W3CDTF">2019-11-22T11:21:45Z</dcterms:modified>
</cp:coreProperties>
</file>