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" ContentType="application/vnd.ms-exce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83" r:id="rId6"/>
    <p:sldId id="284" r:id="rId7"/>
    <p:sldId id="281" r:id="rId8"/>
    <p:sldId id="280" r:id="rId9"/>
    <p:sldId id="279" r:id="rId10"/>
    <p:sldId id="277" r:id="rId11"/>
    <p:sldId id="274" r:id="rId12"/>
    <p:sldId id="278" r:id="rId13"/>
    <p:sldId id="288" r:id="rId14"/>
    <p:sldId id="300" r:id="rId15"/>
    <p:sldId id="301" r:id="rId16"/>
    <p:sldId id="302" r:id="rId17"/>
    <p:sldId id="303" r:id="rId18"/>
    <p:sldId id="295" r:id="rId19"/>
    <p:sldId id="299" r:id="rId20"/>
    <p:sldId id="297" r:id="rId21"/>
    <p:sldId id="298" r:id="rId22"/>
    <p:sldId id="290" r:id="rId23"/>
    <p:sldId id="291" r:id="rId24"/>
    <p:sldId id="293" r:id="rId25"/>
    <p:sldId id="257" r:id="rId26"/>
    <p:sldId id="285" r:id="rId27"/>
    <p:sldId id="294" r:id="rId28"/>
    <p:sldId id="296" r:id="rId29"/>
    <p:sldId id="287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13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28928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87583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9110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595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24670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0440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89106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76448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43595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38796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87468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E138D-CAE8-47A2-94CE-3F23DF1EF213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4FC5C-E127-4CBA-8D15-FCF03E7E4A3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4935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DDCAEC-0A88-415F-B3DD-54A59D8AF1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3738" y="1711643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es-ES" b="1" dirty="0"/>
              <a:t>Producción científica en salud pública por la universidad peruana</a:t>
            </a:r>
            <a:endParaRPr lang="es-MX" b="1" dirty="0"/>
          </a:p>
        </p:txBody>
      </p:sp>
      <p:sp>
        <p:nvSpPr>
          <p:cNvPr id="4" name="2 Subtítulo">
            <a:extLst>
              <a:ext uri="{FF2B5EF4-FFF2-40B4-BE49-F238E27FC236}">
                <a16:creationId xmlns:a16="http://schemas.microsoft.com/office/drawing/2014/main" id="{0F299723-A40A-4CC8-B99B-4A8D5B251EDA}"/>
              </a:ext>
            </a:extLst>
          </p:cNvPr>
          <p:cNvSpPr txBox="1">
            <a:spLocks/>
          </p:cNvSpPr>
          <p:nvPr/>
        </p:nvSpPr>
        <p:spPr>
          <a:xfrm>
            <a:off x="614363" y="4941888"/>
            <a:ext cx="6111875" cy="158273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s-PE" sz="2600" b="1" dirty="0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Mg. Josmel Pacheco-Mendoza</a:t>
            </a:r>
            <a:endParaRPr lang="es-PE" sz="2400" dirty="0">
              <a:latin typeface="Arial" charset="0"/>
            </a:endParaRPr>
          </a:p>
          <a:p>
            <a:pPr eaLnBrk="1" hangingPunct="1">
              <a:defRPr/>
            </a:pPr>
            <a:r>
              <a:rPr lang="es-PE" sz="2400" b="1" dirty="0">
                <a:solidFill>
                  <a:srgbClr val="C00000"/>
                </a:solidFill>
                <a:latin typeface="Arial" charset="0"/>
              </a:rPr>
              <a:t>Twitter: </a:t>
            </a:r>
            <a:r>
              <a:rPr lang="es-PE" sz="2400" b="1" dirty="0">
                <a:latin typeface="Arial" charset="0"/>
              </a:rPr>
              <a:t>@josmel1</a:t>
            </a:r>
            <a:endParaRPr lang="es-PE" sz="2400" dirty="0">
              <a:latin typeface="Arial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s-PE" sz="2400" b="1" dirty="0">
                <a:solidFill>
                  <a:srgbClr val="C00000"/>
                </a:solidFill>
                <a:latin typeface="Arial" charset="0"/>
              </a:rPr>
              <a:t>E-mail: </a:t>
            </a:r>
            <a:r>
              <a:rPr lang="es-PE" sz="2400" b="1" dirty="0">
                <a:latin typeface="Arial" charset="0"/>
              </a:rPr>
              <a:t>josmel@gmail.com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s-PE" sz="2400" b="1" dirty="0">
                <a:solidFill>
                  <a:srgbClr val="C00000"/>
                </a:solidFill>
              </a:rPr>
              <a:t>ORCID: </a:t>
            </a:r>
            <a:r>
              <a:rPr lang="es-PE" sz="2400" b="1" dirty="0"/>
              <a:t>orcid.org/0000-0002-2251-8092</a:t>
            </a:r>
          </a:p>
          <a:p>
            <a:pPr eaLnBrk="1" hangingPunct="1">
              <a:defRPr/>
            </a:pPr>
            <a:endParaRPr lang="es-PE" sz="2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5" name="5 Rectángulo">
            <a:extLst>
              <a:ext uri="{FF2B5EF4-FFF2-40B4-BE49-F238E27FC236}">
                <a16:creationId xmlns:a16="http://schemas.microsoft.com/office/drawing/2014/main" id="{F27B2C18-625D-4545-B268-95B5CF802348}"/>
              </a:ext>
            </a:extLst>
          </p:cNvPr>
          <p:cNvSpPr/>
          <p:nvPr/>
        </p:nvSpPr>
        <p:spPr>
          <a:xfrm>
            <a:off x="258763" y="4797425"/>
            <a:ext cx="8642350" cy="65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24445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EB76B3-76FA-4465-816E-C9D2344B9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/>
              <a:t>¿Qué pasa con las universidades peruanas?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E0921DB-431B-4203-8659-0C412F0B9319}"/>
              </a:ext>
            </a:extLst>
          </p:cNvPr>
          <p:cNvSpPr/>
          <p:nvPr/>
        </p:nvSpPr>
        <p:spPr>
          <a:xfrm>
            <a:off x="323223" y="6308208"/>
            <a:ext cx="408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https://www.facebook.com/bibliometria/</a:t>
            </a:r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45495F05-32B3-4F20-8633-892FC2713C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807" y="1690688"/>
            <a:ext cx="8821531" cy="461752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AE6CFE6-E0C6-428F-BCD7-F0F22CB4CB89}"/>
              </a:ext>
            </a:extLst>
          </p:cNvPr>
          <p:cNvSpPr txBox="1"/>
          <p:nvPr/>
        </p:nvSpPr>
        <p:spPr>
          <a:xfrm>
            <a:off x="5973417" y="6468790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Scopus</a:t>
            </a:r>
            <a:r>
              <a:rPr lang="es-MX" i="1" dirty="0"/>
              <a:t>  (2002 – 2018)</a:t>
            </a:r>
          </a:p>
        </p:txBody>
      </p:sp>
    </p:spTree>
    <p:extLst>
      <p:ext uri="{BB962C8B-B14F-4D97-AF65-F5344CB8AC3E}">
        <p14:creationId xmlns:p14="http://schemas.microsoft.com/office/powerpoint/2010/main" val="57173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EB76B3-76FA-4465-816E-C9D2344B9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/>
              <a:t>¿Qué pasa con las universidades peruanas?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D0761201-A900-4A0D-9EEF-FD5A483A34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006" y="1865346"/>
            <a:ext cx="9003878" cy="4286976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E0921DB-431B-4203-8659-0C412F0B9319}"/>
              </a:ext>
            </a:extLst>
          </p:cNvPr>
          <p:cNvSpPr/>
          <p:nvPr/>
        </p:nvSpPr>
        <p:spPr>
          <a:xfrm>
            <a:off x="323223" y="6308208"/>
            <a:ext cx="408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https://www.facebook.com/bibliometria/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E73B1FF-87E7-4A04-A9C8-640DC83EF091}"/>
              </a:ext>
            </a:extLst>
          </p:cNvPr>
          <p:cNvSpPr txBox="1"/>
          <p:nvPr/>
        </p:nvSpPr>
        <p:spPr>
          <a:xfrm>
            <a:off x="5973417" y="6468790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Scival</a:t>
            </a:r>
            <a:r>
              <a:rPr lang="es-MX" i="1" dirty="0"/>
              <a:t> (2018)</a:t>
            </a:r>
          </a:p>
        </p:txBody>
      </p:sp>
    </p:spTree>
    <p:extLst>
      <p:ext uri="{BB962C8B-B14F-4D97-AF65-F5344CB8AC3E}">
        <p14:creationId xmlns:p14="http://schemas.microsoft.com/office/powerpoint/2010/main" val="1185012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EB76B3-76FA-4465-816E-C9D2344B9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/>
              <a:t>¿Qué pasa con las universidades peruanas?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E0921DB-431B-4203-8659-0C412F0B9319}"/>
              </a:ext>
            </a:extLst>
          </p:cNvPr>
          <p:cNvSpPr/>
          <p:nvPr/>
        </p:nvSpPr>
        <p:spPr>
          <a:xfrm>
            <a:off x="223831" y="6468790"/>
            <a:ext cx="408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https://www.facebook.com/bibliometria/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E73B1FF-87E7-4A04-A9C8-640DC83EF091}"/>
              </a:ext>
            </a:extLst>
          </p:cNvPr>
          <p:cNvSpPr txBox="1"/>
          <p:nvPr/>
        </p:nvSpPr>
        <p:spPr>
          <a:xfrm>
            <a:off x="5973417" y="6468790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Scival</a:t>
            </a:r>
            <a:r>
              <a:rPr lang="es-MX" i="1" dirty="0"/>
              <a:t> (2015-2018)</a:t>
            </a:r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0299DF17-583E-43A7-B7B3-30255D95E7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8300" y="1567915"/>
            <a:ext cx="6881504" cy="490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093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03D9D-71E1-4280-A9A1-6026346F2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FD0E9153-2B44-4243-AE87-840499D457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485602"/>
              </p:ext>
            </p:extLst>
          </p:nvPr>
        </p:nvGraphicFramePr>
        <p:xfrm>
          <a:off x="-162309" y="1293786"/>
          <a:ext cx="9468618" cy="5391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Worksheet" r:id="rId3" imgW="6756499" imgH="3975262" progId="Excel.Sheet.8">
                  <p:embed/>
                </p:oleObj>
              </mc:Choice>
              <mc:Fallback>
                <p:oleObj name="Worksheet" r:id="rId3" imgW="6756499" imgH="3975262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62309" y="1293786"/>
                        <a:ext cx="9468618" cy="53914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2371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03D9D-71E1-4280-A9A1-6026346F2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0A1B9F4-99D9-4A40-A000-D0DCA3E09E1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" t="50040" r="4165"/>
          <a:stretch/>
        </p:blipFill>
        <p:spPr bwMode="auto">
          <a:xfrm>
            <a:off x="0" y="2151220"/>
            <a:ext cx="9032240" cy="374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A89C7B59-482B-447B-B20D-D80DB6BCFB23}"/>
              </a:ext>
            </a:extLst>
          </p:cNvPr>
          <p:cNvSpPr/>
          <p:nvPr/>
        </p:nvSpPr>
        <p:spPr>
          <a:xfrm>
            <a:off x="8260080" y="4021613"/>
            <a:ext cx="883920" cy="61095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02649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03D9D-71E1-4280-A9A1-6026346F2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331107AE-2032-4CC6-99C3-8515B6B059A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23189" r="4794"/>
          <a:stretch/>
        </p:blipFill>
        <p:spPr bwMode="auto">
          <a:xfrm>
            <a:off x="176880" y="1528868"/>
            <a:ext cx="8790240" cy="505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ipse 5">
            <a:extLst>
              <a:ext uri="{FF2B5EF4-FFF2-40B4-BE49-F238E27FC236}">
                <a16:creationId xmlns:a16="http://schemas.microsoft.com/office/drawing/2014/main" id="{2AACD4E0-435F-498C-8C89-8D55942364B6}"/>
              </a:ext>
            </a:extLst>
          </p:cNvPr>
          <p:cNvSpPr/>
          <p:nvPr/>
        </p:nvSpPr>
        <p:spPr>
          <a:xfrm>
            <a:off x="8182720" y="2590536"/>
            <a:ext cx="883920" cy="314960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1974F4F1-4D7B-4C5C-8906-1A253B1848EA}"/>
              </a:ext>
            </a:extLst>
          </p:cNvPr>
          <p:cNvSpPr/>
          <p:nvPr/>
        </p:nvSpPr>
        <p:spPr>
          <a:xfrm>
            <a:off x="8172560" y="2226734"/>
            <a:ext cx="883920" cy="31496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F81C122C-CA67-4A5B-86CA-5ECCB8E93F45}"/>
              </a:ext>
            </a:extLst>
          </p:cNvPr>
          <p:cNvSpPr/>
          <p:nvPr/>
        </p:nvSpPr>
        <p:spPr>
          <a:xfrm>
            <a:off x="8136080" y="3665061"/>
            <a:ext cx="883920" cy="31496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D7CE2E25-9BB3-406B-A4EF-DF37A6A63293}"/>
              </a:ext>
            </a:extLst>
          </p:cNvPr>
          <p:cNvSpPr/>
          <p:nvPr/>
        </p:nvSpPr>
        <p:spPr>
          <a:xfrm>
            <a:off x="8136080" y="4358586"/>
            <a:ext cx="883920" cy="31496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46C7C3D5-1EF8-41C3-B832-0105BC6A4B85}"/>
              </a:ext>
            </a:extLst>
          </p:cNvPr>
          <p:cNvSpPr/>
          <p:nvPr/>
        </p:nvSpPr>
        <p:spPr>
          <a:xfrm>
            <a:off x="8182720" y="6177914"/>
            <a:ext cx="883920" cy="31496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B471A128-5FBB-4C30-9560-A8079FB4BD3E}"/>
              </a:ext>
            </a:extLst>
          </p:cNvPr>
          <p:cNvSpPr/>
          <p:nvPr/>
        </p:nvSpPr>
        <p:spPr>
          <a:xfrm>
            <a:off x="8182720" y="2920259"/>
            <a:ext cx="883920" cy="314960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295199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5C71E-6834-4521-84D0-18960CD27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  <a:endParaRPr lang="es-MX" dirty="0"/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90844BA4-F361-454C-9A66-1B7D0CBE13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562" t="14082" r="4726" b="5590"/>
          <a:stretch/>
        </p:blipFill>
        <p:spPr>
          <a:xfrm>
            <a:off x="268604" y="1413075"/>
            <a:ext cx="8725365" cy="5312845"/>
          </a:xfrm>
          <a:prstGeom prst="rect">
            <a:avLst/>
          </a:prstGeom>
        </p:spPr>
      </p:pic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74EB788F-14A0-45EA-9ABF-951D735CB1BE}"/>
              </a:ext>
            </a:extLst>
          </p:cNvPr>
          <p:cNvSpPr/>
          <p:nvPr/>
        </p:nvSpPr>
        <p:spPr>
          <a:xfrm>
            <a:off x="8199120" y="2001520"/>
            <a:ext cx="772160" cy="47244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08171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5C71E-6834-4521-84D0-18960CD27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  <a:endParaRPr lang="es-MX" dirty="0"/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D3C333FB-46AF-4021-AD98-47BE816E81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470" y="2641600"/>
            <a:ext cx="8821059" cy="3799840"/>
          </a:xfrm>
          <a:prstGeom prst="rect">
            <a:avLst/>
          </a:prstGeom>
        </p:spPr>
      </p:pic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226BEEF9-33C8-442F-A13B-47838344F39A}"/>
              </a:ext>
            </a:extLst>
          </p:cNvPr>
          <p:cNvSpPr/>
          <p:nvPr/>
        </p:nvSpPr>
        <p:spPr>
          <a:xfrm rot="16200000">
            <a:off x="3994875" y="1993355"/>
            <a:ext cx="309880" cy="797669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B335390B-6164-4C32-9E52-3C299D14DF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" t="24861"/>
          <a:stretch/>
        </p:blipFill>
        <p:spPr bwMode="auto">
          <a:xfrm>
            <a:off x="6323823" y="1575589"/>
            <a:ext cx="2476006" cy="166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184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03D9D-71E1-4280-A9A1-6026346F2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5215EB5D-0992-4492-BF71-17358373D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0" y="1500823"/>
            <a:ext cx="8557802" cy="499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AA3509A-4022-467B-A3E7-2AEA022CAECA}"/>
              </a:ext>
            </a:extLst>
          </p:cNvPr>
          <p:cNvSpPr txBox="1"/>
          <p:nvPr/>
        </p:nvSpPr>
        <p:spPr>
          <a:xfrm>
            <a:off x="4876800" y="2905780"/>
            <a:ext cx="3788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8.1 citas por publicación</a:t>
            </a:r>
          </a:p>
        </p:txBody>
      </p:sp>
    </p:spTree>
    <p:extLst>
      <p:ext uri="{BB962C8B-B14F-4D97-AF65-F5344CB8AC3E}">
        <p14:creationId xmlns:p14="http://schemas.microsoft.com/office/powerpoint/2010/main" val="1489673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03D9D-71E1-4280-A9A1-6026346F2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DCD65D4C-BF94-453C-B638-2D6BFC72F23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6" t="24123" r="14371" b="7698"/>
          <a:stretch/>
        </p:blipFill>
        <p:spPr bwMode="auto">
          <a:xfrm>
            <a:off x="854710" y="1349021"/>
            <a:ext cx="7660640" cy="540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25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3E5A21-D27F-440B-BEA6-EB3824C85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srgbClr val="0070C0"/>
                </a:solidFill>
              </a:rPr>
              <a:t>Problemas de la investigación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B0C083-830C-480D-8035-3383CA000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200" dirty="0"/>
              <a:t>Replicabilidad</a:t>
            </a:r>
          </a:p>
          <a:p>
            <a:r>
              <a:rPr lang="es-MX" sz="3200" dirty="0"/>
              <a:t>Pertinencia (oportuna y conveniente)</a:t>
            </a:r>
          </a:p>
          <a:p>
            <a:r>
              <a:rPr lang="es-MX" sz="3200" dirty="0">
                <a:solidFill>
                  <a:srgbClr val="002060"/>
                </a:solidFill>
              </a:rPr>
              <a:t>Relevancia (tema de importancia)</a:t>
            </a:r>
          </a:p>
          <a:p>
            <a:r>
              <a:rPr lang="es-MX" sz="3200" dirty="0"/>
              <a:t>Impacto Verificable (Citas)</a:t>
            </a:r>
          </a:p>
          <a:p>
            <a:r>
              <a:rPr lang="es-MX" sz="3200" dirty="0">
                <a:solidFill>
                  <a:srgbClr val="002060"/>
                </a:solidFill>
              </a:rPr>
              <a:t>Impacto Social (?)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5D951FC-966D-4039-8033-22C7D269A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966" y="4040051"/>
            <a:ext cx="2161427" cy="21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98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03D9D-71E1-4280-A9A1-6026346F2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5309908-D0E7-44C5-9514-3E5A5DEBC93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3" t="8398" r="38535" b="14575"/>
          <a:stretch/>
        </p:blipFill>
        <p:spPr bwMode="auto">
          <a:xfrm>
            <a:off x="628650" y="1458810"/>
            <a:ext cx="7886700" cy="503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0298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E0AEF19C-21A5-45FD-9C31-644712A2120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5" t="17811" r="24625" b="18855"/>
          <a:stretch/>
        </p:blipFill>
        <p:spPr bwMode="auto">
          <a:xfrm>
            <a:off x="175527" y="2441416"/>
            <a:ext cx="8968473" cy="413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5C0B2BE-8086-4177-BAC7-B651E53478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23" t="32140" r="10321" b="24314"/>
          <a:stretch/>
        </p:blipFill>
        <p:spPr bwMode="auto">
          <a:xfrm>
            <a:off x="1625599" y="1619568"/>
            <a:ext cx="1656081" cy="311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C103D9D-71E1-4280-A9A1-6026346F2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</a:p>
        </p:txBody>
      </p:sp>
    </p:spTree>
    <p:extLst>
      <p:ext uri="{BB962C8B-B14F-4D97-AF65-F5344CB8AC3E}">
        <p14:creationId xmlns:p14="http://schemas.microsoft.com/office/powerpoint/2010/main" val="27102903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03D9D-71E1-4280-A9A1-6026346F2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7E36CD0-1099-4AE3-AED3-AAD3584AA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38" y="1493520"/>
            <a:ext cx="8865323" cy="517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398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03D9D-71E1-4280-A9A1-6026346F2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Universidades Peruanas y SP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57EC17C-3674-45CB-9C2E-94D9FE563B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94"/>
          <a:stretch/>
        </p:blipFill>
        <p:spPr>
          <a:xfrm>
            <a:off x="429079" y="1500174"/>
            <a:ext cx="8285841" cy="535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72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ECC3E0-BD33-4F34-834B-98510CBC7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08965"/>
          </a:xfrm>
        </p:spPr>
        <p:txBody>
          <a:bodyPr/>
          <a:lstStyle/>
          <a:p>
            <a:pPr algn="ctr"/>
            <a:r>
              <a:rPr lang="es-MX" b="1" dirty="0"/>
              <a:t>Publicaciones en Revistas Top 10%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B2F0D0-AEDF-4D04-9A49-1E2EDF305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D8BBAEA-1B0C-418B-98DA-1C9DD55D1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" y="1690689"/>
            <a:ext cx="9076240" cy="483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6911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3B325E-2CE3-4550-8BE3-9FC3EDDCA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352790" cy="1325563"/>
          </a:xfrm>
        </p:spPr>
        <p:txBody>
          <a:bodyPr/>
          <a:lstStyle/>
          <a:p>
            <a:r>
              <a:rPr lang="es-MX" b="1" dirty="0"/>
              <a:t>Qué temáticas investiga el mundo?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C6DB7AB0-329B-460F-B7D6-7F0631EA52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455" t="21521" r="16851" b="2057"/>
          <a:stretch/>
        </p:blipFill>
        <p:spPr>
          <a:xfrm>
            <a:off x="299085" y="1467913"/>
            <a:ext cx="8545830" cy="5295349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39DA048-F4AD-4141-A3AF-BF41E07BC525}"/>
              </a:ext>
            </a:extLst>
          </p:cNvPr>
          <p:cNvSpPr/>
          <p:nvPr/>
        </p:nvSpPr>
        <p:spPr>
          <a:xfrm>
            <a:off x="7914639" y="2052320"/>
            <a:ext cx="930275" cy="45212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661547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3B325E-2CE3-4550-8BE3-9FC3EDDCA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352790" cy="1325563"/>
          </a:xfrm>
        </p:spPr>
        <p:txBody>
          <a:bodyPr/>
          <a:lstStyle/>
          <a:p>
            <a:r>
              <a:rPr lang="es-MX" b="1" dirty="0"/>
              <a:t>Qué temáticas investiga el Perú?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B427F3EE-817D-4925-8511-3E243FA550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486" t="20850" r="13414" b="2592"/>
          <a:stretch/>
        </p:blipFill>
        <p:spPr>
          <a:xfrm>
            <a:off x="103251" y="1452881"/>
            <a:ext cx="8906544" cy="5299532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CA8AF52D-57D8-44DF-9C6A-E9349CCD1308}"/>
              </a:ext>
            </a:extLst>
          </p:cNvPr>
          <p:cNvSpPr/>
          <p:nvPr/>
        </p:nvSpPr>
        <p:spPr>
          <a:xfrm>
            <a:off x="8148320" y="2057152"/>
            <a:ext cx="833120" cy="44357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5A8C3605-4BEB-4952-AF43-B7CF1FA7F75F}"/>
              </a:ext>
            </a:extLst>
          </p:cNvPr>
          <p:cNvSpPr/>
          <p:nvPr/>
        </p:nvSpPr>
        <p:spPr>
          <a:xfrm>
            <a:off x="8041640" y="3200400"/>
            <a:ext cx="104648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64A50606-2E63-49CB-991B-6912B76089D1}"/>
              </a:ext>
            </a:extLst>
          </p:cNvPr>
          <p:cNvSpPr/>
          <p:nvPr/>
        </p:nvSpPr>
        <p:spPr>
          <a:xfrm>
            <a:off x="8032958" y="3797847"/>
            <a:ext cx="104648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BA0CA705-CAB4-4DB9-90D7-234D70F7C4EE}"/>
              </a:ext>
            </a:extLst>
          </p:cNvPr>
          <p:cNvSpPr/>
          <p:nvPr/>
        </p:nvSpPr>
        <p:spPr>
          <a:xfrm>
            <a:off x="8041640" y="5596076"/>
            <a:ext cx="104648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53051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31E14C-BCFC-4D09-BDA8-4CB5F38D3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Autores peruanos y SP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FD7862F-0A4F-4AA9-B73C-DF95E0E1AC4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8" t="17589" r="3207" b="-2151"/>
          <a:stretch/>
        </p:blipFill>
        <p:spPr bwMode="auto">
          <a:xfrm>
            <a:off x="256222" y="1324928"/>
            <a:ext cx="8814200" cy="545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183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79DBC1-BB81-44CA-9417-462A48F89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Qué hacer para mejorar?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89F01B-A992-4906-8068-CA86E261F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Acceso a bases de datos de referencia (</a:t>
            </a:r>
            <a:r>
              <a:rPr lang="es-MX" dirty="0" err="1"/>
              <a:t>Embase</a:t>
            </a:r>
            <a:r>
              <a:rPr lang="es-MX" dirty="0"/>
              <a:t>, Medline, otras.)</a:t>
            </a:r>
          </a:p>
          <a:p>
            <a:pPr algn="just"/>
            <a:r>
              <a:rPr lang="es-MX" dirty="0"/>
              <a:t>Acceso a bases de datos de texto completo (Springer, </a:t>
            </a:r>
            <a:r>
              <a:rPr lang="es-MX" dirty="0" err="1"/>
              <a:t>Taylor&amp;Francis</a:t>
            </a:r>
            <a:r>
              <a:rPr lang="es-MX" dirty="0"/>
              <a:t>, </a:t>
            </a:r>
            <a:r>
              <a:rPr lang="es-MX" dirty="0" err="1"/>
              <a:t>Karger</a:t>
            </a:r>
            <a:r>
              <a:rPr lang="es-MX" dirty="0"/>
              <a:t>, Wiley, Elsevier…)</a:t>
            </a:r>
          </a:p>
          <a:p>
            <a:pPr algn="just"/>
            <a:r>
              <a:rPr lang="es-MX" dirty="0"/>
              <a:t>Búsqueda de fondos externos.</a:t>
            </a:r>
          </a:p>
          <a:p>
            <a:pPr algn="just"/>
            <a:r>
              <a:rPr lang="es-MX" dirty="0"/>
              <a:t>Cursos de formación en Alfabetización Informacional.</a:t>
            </a:r>
          </a:p>
          <a:p>
            <a:pPr algn="just"/>
            <a:r>
              <a:rPr lang="es-MX" dirty="0"/>
              <a:t>Formación en Revisiones sistemáticas y Meta-análisis.</a:t>
            </a:r>
          </a:p>
        </p:txBody>
      </p:sp>
    </p:spTree>
    <p:extLst>
      <p:ext uri="{BB962C8B-B14F-4D97-AF65-F5344CB8AC3E}">
        <p14:creationId xmlns:p14="http://schemas.microsoft.com/office/powerpoint/2010/main" val="3171481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FD0E0A-B793-4B4F-8E6A-5C08312CC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D2B82EB-3091-4146-8ADF-24CEEE4ED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3271519"/>
            <a:ext cx="7886700" cy="2905443"/>
          </a:xfrm>
        </p:spPr>
        <p:txBody>
          <a:bodyPr/>
          <a:lstStyle/>
          <a:p>
            <a:pPr marL="0" indent="0" algn="ctr">
              <a:buNone/>
            </a:pPr>
            <a:r>
              <a:rPr lang="es-MX" sz="6000" dirty="0"/>
              <a:t>Gracias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06937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7F4237B0-98CD-45E7-B56E-CF80E36038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09" r="875"/>
          <a:stretch/>
        </p:blipFill>
        <p:spPr>
          <a:xfrm>
            <a:off x="0" y="850245"/>
            <a:ext cx="8942281" cy="5675038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F097D09B-6CF5-4144-90E0-091BFA9CF803}"/>
              </a:ext>
            </a:extLst>
          </p:cNvPr>
          <p:cNvSpPr txBox="1">
            <a:spLocks/>
          </p:cNvSpPr>
          <p:nvPr/>
        </p:nvSpPr>
        <p:spPr>
          <a:xfrm>
            <a:off x="781050" y="517527"/>
            <a:ext cx="7886700" cy="6654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b="1" dirty="0">
                <a:solidFill>
                  <a:srgbClr val="0070C0"/>
                </a:solidFill>
              </a:rPr>
              <a:t>Perú vs otros países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4017969-C93C-49A5-A657-0F1D7B46C773}"/>
              </a:ext>
            </a:extLst>
          </p:cNvPr>
          <p:cNvSpPr txBox="1"/>
          <p:nvPr/>
        </p:nvSpPr>
        <p:spPr>
          <a:xfrm>
            <a:off x="487017" y="6488668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Scival</a:t>
            </a:r>
            <a:r>
              <a:rPr lang="es-MX" i="1" dirty="0"/>
              <a:t>  (2010 – 2018)</a:t>
            </a:r>
          </a:p>
        </p:txBody>
      </p:sp>
    </p:spTree>
    <p:extLst>
      <p:ext uri="{BB962C8B-B14F-4D97-AF65-F5344CB8AC3E}">
        <p14:creationId xmlns:p14="http://schemas.microsoft.com/office/powerpoint/2010/main" val="2525797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61EF5C-3292-42E7-8EA7-7AE52676B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26353"/>
          </a:xfrm>
        </p:spPr>
        <p:txBody>
          <a:bodyPr/>
          <a:lstStyle/>
          <a:p>
            <a:r>
              <a:rPr lang="es-MX" b="1" dirty="0">
                <a:solidFill>
                  <a:srgbClr val="0070C0"/>
                </a:solidFill>
              </a:rPr>
              <a:t>Universidades Peruanas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B98A171-6F7D-4986-9254-B197EBC03E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"/>
          <a:stretch/>
        </p:blipFill>
        <p:spPr bwMode="auto">
          <a:xfrm>
            <a:off x="0" y="1083366"/>
            <a:ext cx="9144000" cy="532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82880D5-BBF3-4EAA-BB47-B65933B0F684}"/>
              </a:ext>
            </a:extLst>
          </p:cNvPr>
          <p:cNvSpPr txBox="1"/>
          <p:nvPr/>
        </p:nvSpPr>
        <p:spPr>
          <a:xfrm>
            <a:off x="487017" y="6488668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Scival</a:t>
            </a:r>
            <a:r>
              <a:rPr lang="es-MX" i="1" dirty="0"/>
              <a:t>  (2010 – 2018)</a:t>
            </a:r>
          </a:p>
        </p:txBody>
      </p:sp>
    </p:spTree>
    <p:extLst>
      <p:ext uri="{BB962C8B-B14F-4D97-AF65-F5344CB8AC3E}">
        <p14:creationId xmlns:p14="http://schemas.microsoft.com/office/powerpoint/2010/main" val="1918066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C06616A0-FC79-46FA-9432-FDCE540EE3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8163" y="991696"/>
            <a:ext cx="7054298" cy="589675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461EF5C-3292-42E7-8EA7-7AE52676B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5552"/>
            <a:ext cx="7886700" cy="1026353"/>
          </a:xfrm>
        </p:spPr>
        <p:txBody>
          <a:bodyPr>
            <a:normAutofit/>
          </a:bodyPr>
          <a:lstStyle/>
          <a:p>
            <a:r>
              <a:rPr lang="es-MX" b="1" dirty="0">
                <a:solidFill>
                  <a:srgbClr val="0070C0"/>
                </a:solidFill>
              </a:rPr>
              <a:t>3 Universidades Peruanas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82880D5-BBF3-4EAA-BB47-B65933B0F684}"/>
              </a:ext>
            </a:extLst>
          </p:cNvPr>
          <p:cNvSpPr txBox="1"/>
          <p:nvPr/>
        </p:nvSpPr>
        <p:spPr>
          <a:xfrm>
            <a:off x="487017" y="6488668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Scival</a:t>
            </a:r>
            <a:r>
              <a:rPr lang="es-MX" i="1" dirty="0"/>
              <a:t>  (2008 – 2018)</a:t>
            </a:r>
          </a:p>
        </p:txBody>
      </p:sp>
    </p:spTree>
    <p:extLst>
      <p:ext uri="{BB962C8B-B14F-4D97-AF65-F5344CB8AC3E}">
        <p14:creationId xmlns:p14="http://schemas.microsoft.com/office/powerpoint/2010/main" val="2174535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99307801-484D-4175-A79F-6A9FB89DA7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4076" y="1023904"/>
            <a:ext cx="6995847" cy="57627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461EF5C-3292-42E7-8EA7-7AE52676B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5552"/>
            <a:ext cx="7886700" cy="1026353"/>
          </a:xfrm>
        </p:spPr>
        <p:txBody>
          <a:bodyPr>
            <a:normAutofit fontScale="90000"/>
          </a:bodyPr>
          <a:lstStyle/>
          <a:p>
            <a:r>
              <a:rPr lang="es-MX" b="1" dirty="0">
                <a:solidFill>
                  <a:srgbClr val="0070C0"/>
                </a:solidFill>
              </a:rPr>
              <a:t>3 Universidades Peruanas </a:t>
            </a:r>
            <a:r>
              <a:rPr lang="es-MX" sz="3100" b="1" dirty="0">
                <a:solidFill>
                  <a:srgbClr val="0070C0"/>
                </a:solidFill>
              </a:rPr>
              <a:t>(excluyendo los </a:t>
            </a:r>
            <a:r>
              <a:rPr lang="es-MX" sz="3100" b="1" dirty="0" err="1">
                <a:solidFill>
                  <a:srgbClr val="0070C0"/>
                </a:solidFill>
              </a:rPr>
              <a:t>Proceedings</a:t>
            </a:r>
            <a:r>
              <a:rPr lang="es-MX" sz="3100" b="1" dirty="0">
                <a:solidFill>
                  <a:srgbClr val="0070C0"/>
                </a:solidFill>
              </a:rPr>
              <a:t>).</a:t>
            </a:r>
            <a:endParaRPr lang="es-MX" b="1" dirty="0">
              <a:solidFill>
                <a:srgbClr val="0070C0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82880D5-BBF3-4EAA-BB47-B65933B0F684}"/>
              </a:ext>
            </a:extLst>
          </p:cNvPr>
          <p:cNvSpPr txBox="1"/>
          <p:nvPr/>
        </p:nvSpPr>
        <p:spPr>
          <a:xfrm>
            <a:off x="487017" y="6488668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Scival</a:t>
            </a:r>
            <a:r>
              <a:rPr lang="es-MX" i="1" dirty="0"/>
              <a:t>  (2008 – 2018)</a:t>
            </a:r>
          </a:p>
        </p:txBody>
      </p:sp>
    </p:spTree>
    <p:extLst>
      <p:ext uri="{BB962C8B-B14F-4D97-AF65-F5344CB8AC3E}">
        <p14:creationId xmlns:p14="http://schemas.microsoft.com/office/powerpoint/2010/main" val="485990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909FB4-AAC4-441F-B4D6-96C86D543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86597"/>
          </a:xfrm>
        </p:spPr>
        <p:txBody>
          <a:bodyPr/>
          <a:lstStyle/>
          <a:p>
            <a:r>
              <a:rPr lang="es-MX" b="1" dirty="0">
                <a:solidFill>
                  <a:srgbClr val="0070C0"/>
                </a:solidFill>
              </a:rPr>
              <a:t>Universidades Peruanas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3987A95A-1D22-41C1-B153-9E3DFB3859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4666" y="1258823"/>
            <a:ext cx="9178666" cy="523405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23B3548-C7D7-492F-A665-D7165B36C88C}"/>
              </a:ext>
            </a:extLst>
          </p:cNvPr>
          <p:cNvSpPr txBox="1"/>
          <p:nvPr/>
        </p:nvSpPr>
        <p:spPr>
          <a:xfrm>
            <a:off x="357808" y="6481351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Scival</a:t>
            </a:r>
            <a:r>
              <a:rPr lang="es-MX" i="1" dirty="0"/>
              <a:t>  (2016 – 2018)</a:t>
            </a:r>
          </a:p>
        </p:txBody>
      </p:sp>
    </p:spTree>
    <p:extLst>
      <p:ext uri="{BB962C8B-B14F-4D97-AF65-F5344CB8AC3E}">
        <p14:creationId xmlns:p14="http://schemas.microsoft.com/office/powerpoint/2010/main" val="1660660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EB76B3-76FA-4465-816E-C9D2344B9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/>
              <a:t>¿Qué pasa con las universidades peruanas?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E0921DB-431B-4203-8659-0C412F0B9319}"/>
              </a:ext>
            </a:extLst>
          </p:cNvPr>
          <p:cNvSpPr/>
          <p:nvPr/>
        </p:nvSpPr>
        <p:spPr>
          <a:xfrm>
            <a:off x="174136" y="6435833"/>
            <a:ext cx="408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https://www.facebook.com/bibliometria/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91BE76B-4C83-4BAC-BE0E-25711374DF4B}"/>
              </a:ext>
            </a:extLst>
          </p:cNvPr>
          <p:cNvSpPr txBox="1"/>
          <p:nvPr/>
        </p:nvSpPr>
        <p:spPr>
          <a:xfrm>
            <a:off x="5973417" y="6468790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Scopus</a:t>
            </a:r>
            <a:r>
              <a:rPr lang="es-MX" i="1" dirty="0"/>
              <a:t>  (2002 – 2018)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186941D9-FDEA-472E-85CB-FD539A1C93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688" y="2133371"/>
            <a:ext cx="9080312" cy="384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84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EB76B3-76FA-4465-816E-C9D2344B9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7"/>
            <a:ext cx="9062720" cy="1026352"/>
          </a:xfrm>
        </p:spPr>
        <p:txBody>
          <a:bodyPr>
            <a:normAutofit/>
          </a:bodyPr>
          <a:lstStyle/>
          <a:p>
            <a:pPr algn="ctr"/>
            <a:r>
              <a:rPr lang="es-MX" sz="3600" b="1" dirty="0"/>
              <a:t>¿Qué pasa con las universidades peruanas?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E0921DB-431B-4203-8659-0C412F0B9319}"/>
              </a:ext>
            </a:extLst>
          </p:cNvPr>
          <p:cNvSpPr/>
          <p:nvPr/>
        </p:nvSpPr>
        <p:spPr>
          <a:xfrm>
            <a:off x="216716" y="6468790"/>
            <a:ext cx="408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https://www.facebook.com/bibliometria/</a:t>
            </a:r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558DF181-3B05-4E5D-846F-DFC5CAB83B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3924" y="1306581"/>
            <a:ext cx="9177924" cy="522641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A91BE76B-4C83-4BAC-BE0E-25711374DF4B}"/>
              </a:ext>
            </a:extLst>
          </p:cNvPr>
          <p:cNvSpPr txBox="1"/>
          <p:nvPr/>
        </p:nvSpPr>
        <p:spPr>
          <a:xfrm>
            <a:off x="5973417" y="6468790"/>
            <a:ext cx="31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/>
              <a:t>Fuente: </a:t>
            </a:r>
            <a:r>
              <a:rPr lang="es-MX" i="1" dirty="0" err="1"/>
              <a:t>Scopus</a:t>
            </a:r>
            <a:r>
              <a:rPr lang="es-MX" i="1" dirty="0"/>
              <a:t>  (2002 – 2018)</a:t>
            </a:r>
          </a:p>
        </p:txBody>
      </p:sp>
    </p:spTree>
    <p:extLst>
      <p:ext uri="{BB962C8B-B14F-4D97-AF65-F5344CB8AC3E}">
        <p14:creationId xmlns:p14="http://schemas.microsoft.com/office/powerpoint/2010/main" val="28427195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</TotalTime>
  <Words>371</Words>
  <Application>Microsoft Office PowerPoint</Application>
  <PresentationFormat>Presentación en pantalla (4:3)</PresentationFormat>
  <Paragraphs>59</Paragraphs>
  <Slides>29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Tema de Office</vt:lpstr>
      <vt:lpstr>Hoja de cálculo de Microsoft Excel 97-2003</vt:lpstr>
      <vt:lpstr>Producción científica en salud pública por la universidad peruana</vt:lpstr>
      <vt:lpstr>Problemas de la investigación</vt:lpstr>
      <vt:lpstr>Presentación de PowerPoint</vt:lpstr>
      <vt:lpstr>Universidades Peruanas</vt:lpstr>
      <vt:lpstr>3 Universidades Peruanas</vt:lpstr>
      <vt:lpstr>3 Universidades Peruanas (excluyendo los Proceedings).</vt:lpstr>
      <vt:lpstr>Universidades Peruanas</vt:lpstr>
      <vt:lpstr>¿Qué pasa con las universidades peruanas?</vt:lpstr>
      <vt:lpstr>¿Qué pasa con las universidades peruanas?</vt:lpstr>
      <vt:lpstr>¿Qué pasa con las universidades peruanas?</vt:lpstr>
      <vt:lpstr>¿Qué pasa con las universidades peruanas?</vt:lpstr>
      <vt:lpstr>¿Qué pasa con las universidades peruanas?</vt:lpstr>
      <vt:lpstr>Universidades Peruanas y SP</vt:lpstr>
      <vt:lpstr>Universidades Peruanas y SP</vt:lpstr>
      <vt:lpstr>Universidades Peruanas y SP</vt:lpstr>
      <vt:lpstr>Universidades Peruanas y SP</vt:lpstr>
      <vt:lpstr>Universidades Peruanas y SP</vt:lpstr>
      <vt:lpstr>Universidades Peruanas y SP</vt:lpstr>
      <vt:lpstr>Universidades Peruanas y SP</vt:lpstr>
      <vt:lpstr>Universidades Peruanas y SP</vt:lpstr>
      <vt:lpstr>Universidades Peruanas y SP</vt:lpstr>
      <vt:lpstr>Universidades Peruanas y SP</vt:lpstr>
      <vt:lpstr>Universidades Peruanas y SP</vt:lpstr>
      <vt:lpstr>Publicaciones en Revistas Top 10%</vt:lpstr>
      <vt:lpstr>Qué temáticas investiga el mundo?</vt:lpstr>
      <vt:lpstr>Qué temáticas investiga el Perú?</vt:lpstr>
      <vt:lpstr>Autores peruanos y SP</vt:lpstr>
      <vt:lpstr>Qué hacer para mejorar?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Producción científica en salud pública por la universidad peruana</dc:title>
  <dc:creator>Josmel Pacheco Mendoza</dc:creator>
  <cp:lastModifiedBy>Josmel Pacheco Mendoza</cp:lastModifiedBy>
  <cp:revision>38</cp:revision>
  <dcterms:created xsi:type="dcterms:W3CDTF">2019-11-21T23:51:05Z</dcterms:created>
  <dcterms:modified xsi:type="dcterms:W3CDTF">2019-11-22T13:52:35Z</dcterms:modified>
</cp:coreProperties>
</file>